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59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14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ven povezovalnik 6">
            <a:extLst>
              <a:ext uri="{FF2B5EF4-FFF2-40B4-BE49-F238E27FC236}">
                <a16:creationId xmlns:a16="http://schemas.microsoft.com/office/drawing/2014/main" id="{299C3FBF-224B-4E2E-B512-B71EB6AD617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Uredite slog podnaslova matrice</a:t>
            </a:r>
            <a:endParaRPr lang="en-US"/>
          </a:p>
        </p:txBody>
      </p:sp>
      <p:sp>
        <p:nvSpPr>
          <p:cNvPr id="5" name="Ograda datuma 15">
            <a:extLst>
              <a:ext uri="{FF2B5EF4-FFF2-40B4-BE49-F238E27FC236}">
                <a16:creationId xmlns:a16="http://schemas.microsoft.com/office/drawing/2014/main" id="{6A463667-9E0D-47FD-846A-D3819B6A5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67629-5FCA-4FBD-A61C-E798EBE4D57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1">
            <a:extLst>
              <a:ext uri="{FF2B5EF4-FFF2-40B4-BE49-F238E27FC236}">
                <a16:creationId xmlns:a16="http://schemas.microsoft.com/office/drawing/2014/main" id="{53B6EC47-D3CD-4E64-B20A-EC6DA942F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14">
            <a:extLst>
              <a:ext uri="{FF2B5EF4-FFF2-40B4-BE49-F238E27FC236}">
                <a16:creationId xmlns:a16="http://schemas.microsoft.com/office/drawing/2014/main" id="{F78924A9-A387-4629-A0C1-97C840FD1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09302A5A-4464-433C-A5E2-C7AB6ED2044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9280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0">
            <a:extLst>
              <a:ext uri="{FF2B5EF4-FFF2-40B4-BE49-F238E27FC236}">
                <a16:creationId xmlns:a16="http://schemas.microsoft.com/office/drawing/2014/main" id="{BCB532DF-00AB-4449-93D6-8C53D924A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8F01D-AE21-4A37-897C-E850D3B94D1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7">
            <a:extLst>
              <a:ext uri="{FF2B5EF4-FFF2-40B4-BE49-F238E27FC236}">
                <a16:creationId xmlns:a16="http://schemas.microsoft.com/office/drawing/2014/main" id="{9E578EB2-3725-4BD5-8788-5E414F2F7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4">
            <a:extLst>
              <a:ext uri="{FF2B5EF4-FFF2-40B4-BE49-F238E27FC236}">
                <a16:creationId xmlns:a16="http://schemas.microsoft.com/office/drawing/2014/main" id="{85EA0C8F-12C0-4E8D-93C8-B87983C59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AED8A-6B85-4F18-9423-B53FB50064B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89538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0F801F26-4B69-4815-9B57-6DEF653B6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469DE-D4F5-47DF-B43C-F773384B49D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FF98AC07-70CF-490E-8FFF-0BE5C04E8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505BE30A-DBBC-4433-B452-18903141B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0F029-BAAC-4BF3-BA45-3E6EF70BC0D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0646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27" name="Ograda vsebine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4">
            <a:extLst>
              <a:ext uri="{FF2B5EF4-FFF2-40B4-BE49-F238E27FC236}">
                <a16:creationId xmlns:a16="http://schemas.microsoft.com/office/drawing/2014/main" id="{70491385-1C06-440A-A710-74383F4EB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92FD9-0808-4745-AC95-07389347621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18">
            <a:extLst>
              <a:ext uri="{FF2B5EF4-FFF2-40B4-BE49-F238E27FC236}">
                <a16:creationId xmlns:a16="http://schemas.microsoft.com/office/drawing/2014/main" id="{513C850C-B9AF-4A94-BA03-8F44816CA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5">
            <a:extLst>
              <a:ext uri="{FF2B5EF4-FFF2-40B4-BE49-F238E27FC236}">
                <a16:creationId xmlns:a16="http://schemas.microsoft.com/office/drawing/2014/main" id="{4E769F69-45E0-4D12-B637-F97693C9A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1E2CB127-620B-4631-8DEA-55E63DC578B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9749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ven povezovalnik 6">
            <a:extLst>
              <a:ext uri="{FF2B5EF4-FFF2-40B4-BE49-F238E27FC236}">
                <a16:creationId xmlns:a16="http://schemas.microsoft.com/office/drawing/2014/main" id="{E5A818AE-5035-48BD-946D-C077EEB6239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grada besedil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5" name="Ograda datuma 18">
            <a:extLst>
              <a:ext uri="{FF2B5EF4-FFF2-40B4-BE49-F238E27FC236}">
                <a16:creationId xmlns:a16="http://schemas.microsoft.com/office/drawing/2014/main" id="{17305BF3-A59D-47F5-8B3C-E3502D8B7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3CD95-4DA6-4BA5-84C5-1B8EA6348BE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Ograda noge 10">
            <a:extLst>
              <a:ext uri="{FF2B5EF4-FFF2-40B4-BE49-F238E27FC236}">
                <a16:creationId xmlns:a16="http://schemas.microsoft.com/office/drawing/2014/main" id="{0ED5D28A-D6A5-44A9-B37F-83B47395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15">
            <a:extLst>
              <a:ext uri="{FF2B5EF4-FFF2-40B4-BE49-F238E27FC236}">
                <a16:creationId xmlns:a16="http://schemas.microsoft.com/office/drawing/2014/main" id="{16F98CF1-B66B-4B89-915F-C00B0E1F2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E46BA-A51B-4B5C-B1F7-B0186CF09BE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642465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14" name="Ograda vsebine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0">
            <a:extLst>
              <a:ext uri="{FF2B5EF4-FFF2-40B4-BE49-F238E27FC236}">
                <a16:creationId xmlns:a16="http://schemas.microsoft.com/office/drawing/2014/main" id="{D240EB23-EA85-4962-8AB1-25E75DE13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6B5CA-D222-41C1-99DE-97E9BEFBE8F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27">
            <a:extLst>
              <a:ext uri="{FF2B5EF4-FFF2-40B4-BE49-F238E27FC236}">
                <a16:creationId xmlns:a16="http://schemas.microsoft.com/office/drawing/2014/main" id="{58CD821B-0C36-4F6A-9E62-AD4055A26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4">
            <a:extLst>
              <a:ext uri="{FF2B5EF4-FFF2-40B4-BE49-F238E27FC236}">
                <a16:creationId xmlns:a16="http://schemas.microsoft.com/office/drawing/2014/main" id="{74DCFBEB-3973-4705-A05A-5CB9E9B7F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DE990-3E63-4825-B4EB-1EB4AF5C327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6997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en povezovalnik 10">
            <a:extLst>
              <a:ext uri="{FF2B5EF4-FFF2-40B4-BE49-F238E27FC236}">
                <a16:creationId xmlns:a16="http://schemas.microsoft.com/office/drawing/2014/main" id="{A9ADA6EB-AEDE-427B-9E59-218EEC92A81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5" name="Ograda besedil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28" name="Ograda vsebine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8" name="Ograda datuma 9">
            <a:extLst>
              <a:ext uri="{FF2B5EF4-FFF2-40B4-BE49-F238E27FC236}">
                <a16:creationId xmlns:a16="http://schemas.microsoft.com/office/drawing/2014/main" id="{BED373A0-DA87-4191-8672-3D6F223A1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78B65-2530-4D0F-B25E-91F00C4B972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9" name="Ograda noge 5">
            <a:extLst>
              <a:ext uri="{FF2B5EF4-FFF2-40B4-BE49-F238E27FC236}">
                <a16:creationId xmlns:a16="http://schemas.microsoft.com/office/drawing/2014/main" id="{FAAB861B-8042-4BEA-BF2F-3970B4559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Ograda številke diapozitiva 6">
            <a:extLst>
              <a:ext uri="{FF2B5EF4-FFF2-40B4-BE49-F238E27FC236}">
                <a16:creationId xmlns:a16="http://schemas.microsoft.com/office/drawing/2014/main" id="{BCA05050-5415-4FBE-B800-7E8535D09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fld id="{6272FFAD-5E89-476B-9D12-6A2E176A263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71880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datuma 10">
            <a:extLst>
              <a:ext uri="{FF2B5EF4-FFF2-40B4-BE49-F238E27FC236}">
                <a16:creationId xmlns:a16="http://schemas.microsoft.com/office/drawing/2014/main" id="{1304761C-1424-4386-89A4-74FD3DEB5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30462-8D76-427E-B65A-F30D37EB022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27">
            <a:extLst>
              <a:ext uri="{FF2B5EF4-FFF2-40B4-BE49-F238E27FC236}">
                <a16:creationId xmlns:a16="http://schemas.microsoft.com/office/drawing/2014/main" id="{23452EC0-97B0-48FD-8B62-58EB5662F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>
            <a:extLst>
              <a:ext uri="{FF2B5EF4-FFF2-40B4-BE49-F238E27FC236}">
                <a16:creationId xmlns:a16="http://schemas.microsoft.com/office/drawing/2014/main" id="{659C304E-5D4B-40DB-BB20-823A46BD0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C262C-2B72-474B-9A4C-95F71C4A565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85179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2">
            <a:extLst>
              <a:ext uri="{FF2B5EF4-FFF2-40B4-BE49-F238E27FC236}">
                <a16:creationId xmlns:a16="http://schemas.microsoft.com/office/drawing/2014/main" id="{F68CF0DF-C263-4978-841F-25EF954E8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F8504-6028-46AE-8379-56FC6FD56CA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3">
            <a:extLst>
              <a:ext uri="{FF2B5EF4-FFF2-40B4-BE49-F238E27FC236}">
                <a16:creationId xmlns:a16="http://schemas.microsoft.com/office/drawing/2014/main" id="{1FC8B1AB-12E3-457B-8249-1BF3D0C56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6">
            <a:extLst>
              <a:ext uri="{FF2B5EF4-FFF2-40B4-BE49-F238E27FC236}">
                <a16:creationId xmlns:a16="http://schemas.microsoft.com/office/drawing/2014/main" id="{70493613-E4EA-4A80-8D71-67C68359E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33E05-BE8B-42C6-B6C4-4B33FA49708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28911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povezovalnik 7">
            <a:extLst>
              <a:ext uri="{FF2B5EF4-FFF2-40B4-BE49-F238E27FC236}">
                <a16:creationId xmlns:a16="http://schemas.microsoft.com/office/drawing/2014/main" id="{C8913A2D-4927-4C8F-BE86-565D5088E4E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26" name="Ograda besedil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4" name="Ograda vsebine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datuma 24">
            <a:extLst>
              <a:ext uri="{FF2B5EF4-FFF2-40B4-BE49-F238E27FC236}">
                <a16:creationId xmlns:a16="http://schemas.microsoft.com/office/drawing/2014/main" id="{7BA17C6B-7F39-457A-A36D-8012DFA97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22159-150E-46C8-91AD-E52CD4EB8DE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Ograda noge 28">
            <a:extLst>
              <a:ext uri="{FF2B5EF4-FFF2-40B4-BE49-F238E27FC236}">
                <a16:creationId xmlns:a16="http://schemas.microsoft.com/office/drawing/2014/main" id="{321AC4A9-C009-4F05-BA02-67CA89AF0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6">
            <a:extLst>
              <a:ext uri="{FF2B5EF4-FFF2-40B4-BE49-F238E27FC236}">
                <a16:creationId xmlns:a16="http://schemas.microsoft.com/office/drawing/2014/main" id="{6F4899BB-4A53-4347-B523-9D30FEA9C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5616D-6783-4173-A137-2EACC96009F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32179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grada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26" name="Ograda besedil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6">
            <a:extLst>
              <a:ext uri="{FF2B5EF4-FFF2-40B4-BE49-F238E27FC236}">
                <a16:creationId xmlns:a16="http://schemas.microsoft.com/office/drawing/2014/main" id="{FD43ABFF-7BF9-4F6D-8C5E-FCE06158C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EAFE4-F3C6-4C03-837D-23A489FED35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C9D57B04-365C-4DE6-BBB1-BE883E5D1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30">
            <a:extLst>
              <a:ext uri="{FF2B5EF4-FFF2-40B4-BE49-F238E27FC236}">
                <a16:creationId xmlns:a16="http://schemas.microsoft.com/office/drawing/2014/main" id="{42198E9C-DAE2-4A40-8BFA-AD402E5BB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731A2-C2EF-401F-93E0-DE00F46372A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02640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en povezovalnik 6">
            <a:extLst>
              <a:ext uri="{FF2B5EF4-FFF2-40B4-BE49-F238E27FC236}">
                <a16:creationId xmlns:a16="http://schemas.microsoft.com/office/drawing/2014/main" id="{06132AFE-2488-4B72-9936-89877F1C28A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Ograda besedila 7">
            <a:extLst>
              <a:ext uri="{FF2B5EF4-FFF2-40B4-BE49-F238E27FC236}">
                <a16:creationId xmlns:a16="http://schemas.microsoft.com/office/drawing/2014/main" id="{F8CEDE13-6A4F-443F-ADA2-7BC095A6E23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1" name="Ograda datuma 10">
            <a:extLst>
              <a:ext uri="{FF2B5EF4-FFF2-40B4-BE49-F238E27FC236}">
                <a16:creationId xmlns:a16="http://schemas.microsoft.com/office/drawing/2014/main" id="{C34FD039-E8B1-4E70-A28D-FA87DDF709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2B6700-76F9-4B40-99D9-1664A5AF3DF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8" name="Ograda noge 27">
            <a:extLst>
              <a:ext uri="{FF2B5EF4-FFF2-40B4-BE49-F238E27FC236}">
                <a16:creationId xmlns:a16="http://schemas.microsoft.com/office/drawing/2014/main" id="{2F769323-9058-495B-8D7B-56A9636E47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>
            <a:extLst>
              <a:ext uri="{FF2B5EF4-FFF2-40B4-BE49-F238E27FC236}">
                <a16:creationId xmlns:a16="http://schemas.microsoft.com/office/drawing/2014/main" id="{48229642-E66F-43ED-86B1-D363AFAD46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fld id="{27C5B299-1A5B-4284-82E6-B37504433654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0" name="Ograda naslova 9">
            <a:extLst>
              <a:ext uri="{FF2B5EF4-FFF2-40B4-BE49-F238E27FC236}">
                <a16:creationId xmlns:a16="http://schemas.microsoft.com/office/drawing/2014/main" id="{264D95E0-A106-486D-BD9C-80B246B9E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9" name="Raven povezovalnik 8">
            <a:extLst>
              <a:ext uri="{FF2B5EF4-FFF2-40B4-BE49-F238E27FC236}">
                <a16:creationId xmlns:a16="http://schemas.microsoft.com/office/drawing/2014/main" id="{717E6E1D-C083-4B35-AA99-26E3E62CBDB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aven povezovalnik 11">
            <a:extLst>
              <a:ext uri="{FF2B5EF4-FFF2-40B4-BE49-F238E27FC236}">
                <a16:creationId xmlns:a16="http://schemas.microsoft.com/office/drawing/2014/main" id="{C4610D36-779E-491C-9EAC-D7183A302E3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2" r:id="rId4"/>
    <p:sldLayoutId id="2147483698" r:id="rId5"/>
    <p:sldLayoutId id="2147483693" r:id="rId6"/>
    <p:sldLayoutId id="2147483699" r:id="rId7"/>
    <p:sldLayoutId id="2147483700" r:id="rId8"/>
    <p:sldLayoutId id="2147483701" r:id="rId9"/>
    <p:sldLayoutId id="2147483694" r:id="rId10"/>
    <p:sldLayoutId id="214748370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7778AB-F206-41CE-A7EF-38BC74985D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Emile </a:t>
            </a:r>
            <a:r>
              <a:rPr lang="sl-SI" dirty="0" err="1"/>
              <a:t>zola</a:t>
            </a:r>
            <a:r>
              <a:rPr lang="sl-SI" dirty="0"/>
              <a:t>: beznica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35E4A7F-A46F-4DDD-83A7-EBD18416FD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</p:txBody>
      </p:sp>
      <p:pic>
        <p:nvPicPr>
          <p:cNvPr id="10244" name="Picture 2">
            <a:extLst>
              <a:ext uri="{FF2B5EF4-FFF2-40B4-BE49-F238E27FC236}">
                <a16:creationId xmlns:a16="http://schemas.microsoft.com/office/drawing/2014/main" id="{7749357F-BB5B-4384-B3F5-406DEE2FF6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765175"/>
            <a:ext cx="2490788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C009DA9-2F0B-48F3-9B71-5237DB401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viri</a:t>
            </a:r>
          </a:p>
        </p:txBody>
      </p:sp>
      <p:sp>
        <p:nvSpPr>
          <p:cNvPr id="19459" name="Ograda vsebine 2">
            <a:extLst>
              <a:ext uri="{FF2B5EF4-FFF2-40B4-BE49-F238E27FC236}">
                <a16:creationId xmlns:a16="http://schemas.microsoft.com/office/drawing/2014/main" id="{1B90585B-7161-43DC-B539-64820A1BB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Wikipedia </a:t>
            </a:r>
          </a:p>
          <a:p>
            <a:r>
              <a:rPr lang="sl-SI" altLang="sl-SI"/>
              <a:t>Google</a:t>
            </a:r>
          </a:p>
          <a:p>
            <a:r>
              <a:rPr lang="sl-SI" altLang="sl-SI"/>
              <a:t>Književnost na maturi 2015</a:t>
            </a:r>
          </a:p>
          <a:p>
            <a:r>
              <a:rPr lang="sl-SI" altLang="sl-SI"/>
              <a:t>Berilo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47FBAE7-38FE-4400-9E35-A60DF397F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Konec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DCBC7EE-6854-4B95-8AC5-2986F3FBC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O avtorju</a:t>
            </a:r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D2B6DD71-2D7E-416D-BAB9-18E6127D5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Rodil: 2. april 1840, Pariz</a:t>
            </a:r>
          </a:p>
          <a:p>
            <a:r>
              <a:rPr lang="sl-SI" altLang="sl-SI"/>
              <a:t>Po očetovi smrti postal reven</a:t>
            </a:r>
          </a:p>
          <a:p>
            <a:r>
              <a:rPr lang="sl-SI" altLang="sl-SI"/>
              <a:t>Šolal na gimnaziji in pariškem liceju</a:t>
            </a:r>
          </a:p>
          <a:p>
            <a:r>
              <a:rPr lang="sl-SI" altLang="sl-SI"/>
              <a:t>Po padcu na maturi zaposlil v oglaševalski agenciji, preživljal pa se je tudi s pisanjem</a:t>
            </a:r>
          </a:p>
          <a:p>
            <a:r>
              <a:rPr lang="sl-SI" altLang="sl-SI"/>
              <a:t>Umrl: 29. september 1902, Pariz </a:t>
            </a:r>
          </a:p>
        </p:txBody>
      </p:sp>
      <p:pic>
        <p:nvPicPr>
          <p:cNvPr id="11268" name="Picture 2">
            <a:extLst>
              <a:ext uri="{FF2B5EF4-FFF2-40B4-BE49-F238E27FC236}">
                <a16:creationId xmlns:a16="http://schemas.microsoft.com/office/drawing/2014/main" id="{882FFCE2-1167-4905-8C9D-F730A8A00B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450" y="4402138"/>
            <a:ext cx="2095500" cy="242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BFF0786-6273-4DCC-B03B-70AA2C785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roman</a:t>
            </a:r>
          </a:p>
        </p:txBody>
      </p:sp>
      <p:sp>
        <p:nvSpPr>
          <p:cNvPr id="12291" name="Ograda vsebine 2">
            <a:extLst>
              <a:ext uri="{FF2B5EF4-FFF2-40B4-BE49-F238E27FC236}">
                <a16:creationId xmlns:a16="http://schemas.microsoft.com/office/drawing/2014/main" id="{D0BDB59F-0422-405D-8152-B85A16B8B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Eksperimentalni roman</a:t>
            </a:r>
          </a:p>
          <a:p>
            <a:r>
              <a:rPr lang="sl-SI" altLang="sl-SI"/>
              <a:t>7. po vrsti cikla Rougon-Macquartovih</a:t>
            </a:r>
          </a:p>
          <a:p>
            <a:r>
              <a:rPr lang="sl-SI" altLang="sl-SI"/>
              <a:t>Glavna oseba: Gervaise</a:t>
            </a:r>
          </a:p>
          <a:p>
            <a:r>
              <a:rPr lang="sl-SI" altLang="sl-SI"/>
              <a:t>Eno najpomembnejših Zolajevih del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58B69F-E55C-4AF2-A5BD-47CF26A67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O naslovu romana</a:t>
            </a:r>
          </a:p>
        </p:txBody>
      </p:sp>
      <p:sp>
        <p:nvSpPr>
          <p:cNvPr id="13315" name="Ograda vsebine 2">
            <a:extLst>
              <a:ext uri="{FF2B5EF4-FFF2-40B4-BE49-F238E27FC236}">
                <a16:creationId xmlns:a16="http://schemas.microsoft.com/office/drawing/2014/main" id="{06563FEB-4080-4F9C-A51F-98FD27D5F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Avtor veliko razmišljal o naslovu na  koncu pa izbral večpomenski samostalnik L'Assommoir</a:t>
            </a:r>
          </a:p>
          <a:p>
            <a:r>
              <a:rPr lang="sl-SI" altLang="sl-SI"/>
              <a:t> Zolajev naslov govori o kraju, kjer se omamlja z alkoholom, torej krčmo, beznico, hkrati pa ta beseda pomeni tudi past, ki ubija živali. Krčma je v resnici smrtonosna past za zapite delavce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3ED00D5-F4DB-4217-A1F6-F4CD84203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Ozadje romana</a:t>
            </a:r>
          </a:p>
        </p:txBody>
      </p:sp>
      <p:sp>
        <p:nvSpPr>
          <p:cNvPr id="14339" name="Ograda vsebine 2">
            <a:extLst>
              <a:ext uri="{FF2B5EF4-FFF2-40B4-BE49-F238E27FC236}">
                <a16:creationId xmlns:a16="http://schemas.microsoft.com/office/drawing/2014/main" id="{BB9F255B-12D6-49BB-9BE7-069DAAFC5C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Do romana Beznica Zola ni doživljal večjih uspehov</a:t>
            </a:r>
          </a:p>
          <a:p>
            <a:r>
              <a:rPr lang="sl-SI" altLang="sl-SI"/>
              <a:t>7</a:t>
            </a:r>
            <a:r>
              <a:rPr lang="es-ES" altLang="sl-SI"/>
              <a:t> let objavljal cikel Rougon-Macquartovih. 7. januarja 1877 </a:t>
            </a:r>
            <a:r>
              <a:rPr lang="sl-SI" altLang="sl-SI"/>
              <a:t> </a:t>
            </a:r>
            <a:r>
              <a:rPr lang="es-ES" altLang="sl-SI"/>
              <a:t>v reviji </a:t>
            </a:r>
            <a:r>
              <a:rPr lang="sl-SI" altLang="sl-SI"/>
              <a:t>La Republik De Letree</a:t>
            </a:r>
            <a:r>
              <a:rPr lang="es-ES" altLang="sl-SI"/>
              <a:t> objavil zadnji del </a:t>
            </a:r>
            <a:r>
              <a:rPr lang="es-ES" altLang="sl-SI" i="1"/>
              <a:t>Beznic</a:t>
            </a:r>
            <a:r>
              <a:rPr lang="sl-SI" altLang="sl-SI" i="1"/>
              <a:t>e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BC4962-5243-43F0-820F-DDF31933B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Slog</a:t>
            </a:r>
          </a:p>
        </p:txBody>
      </p:sp>
      <p:sp>
        <p:nvSpPr>
          <p:cNvPr id="15363" name="Ograda vsebine 2">
            <a:extLst>
              <a:ext uri="{FF2B5EF4-FFF2-40B4-BE49-F238E27FC236}">
                <a16:creationId xmlns:a16="http://schemas.microsoft.com/office/drawing/2014/main" id="{DD0CC586-436B-4A1F-94E2-E50DEB167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Zola preučeval jezik revnih predmestij</a:t>
            </a:r>
          </a:p>
          <a:p>
            <a:r>
              <a:rPr lang="sl-SI" altLang="sl-SI"/>
              <a:t>Opisoval naturalistično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46BB379-3F13-4853-A011-41E2202EF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interpretacija</a:t>
            </a:r>
          </a:p>
        </p:txBody>
      </p:sp>
      <p:sp>
        <p:nvSpPr>
          <p:cNvPr id="16387" name="Ograda vsebine 2">
            <a:extLst>
              <a:ext uri="{FF2B5EF4-FFF2-40B4-BE49-F238E27FC236}">
                <a16:creationId xmlns:a16="http://schemas.microsoft.com/office/drawing/2014/main" id="{02347499-2632-477C-BCF3-DBF884AA6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Dogajalni prostor: delavsko predmestja Pariza</a:t>
            </a:r>
          </a:p>
          <a:p>
            <a:r>
              <a:rPr lang="sl-SI" altLang="sl-SI"/>
              <a:t>Čas: 20 let v drugi polovici 19. stol.</a:t>
            </a:r>
          </a:p>
          <a:p>
            <a:r>
              <a:rPr lang="sl-SI" altLang="sl-SI"/>
              <a:t>Zola uporabljal teorijo treh determinant</a:t>
            </a:r>
          </a:p>
          <a:p>
            <a:r>
              <a:rPr lang="sl-SI" altLang="sl-SI"/>
              <a:t>Teorija eksperimentalnega romana</a:t>
            </a:r>
          </a:p>
          <a:p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grada vsebine 2">
            <a:extLst>
              <a:ext uri="{FF2B5EF4-FFF2-40B4-BE49-F238E27FC236}">
                <a16:creationId xmlns:a16="http://schemas.microsoft.com/office/drawing/2014/main" id="{2814D2AA-E5F6-4B4E-A97F-CD2DB8CE2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Nekakšna študija o vplivu okolja na žensko, ki je delavna a ima tudi prirojene slabe lastnosti</a:t>
            </a:r>
          </a:p>
          <a:p>
            <a:r>
              <a:rPr lang="sl-SI" altLang="sl-SI"/>
              <a:t>Pri romanu značilna estetika grdega ter zelo podrobno, fotografsko natančnega opisa predmetnosti</a:t>
            </a:r>
          </a:p>
          <a:p>
            <a:r>
              <a:rPr lang="sl-SI" altLang="sl-SI"/>
              <a:t>Teme in motivi, ki so upodobljeni terjajo tudi ustrezen jezik in slog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grada vsebine 2">
            <a:extLst>
              <a:ext uri="{FF2B5EF4-FFF2-40B4-BE49-F238E27FC236}">
                <a16:creationId xmlns:a16="http://schemas.microsoft.com/office/drawing/2014/main" id="{9D12F6B4-1848-489F-A73D-E68EC33FB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Zola ta roman poimenoval tudi: „delo o resnici, prvi roman o ljudstvu, ki ne zna lagati in ki je polnokrvno ljudstvo“</a:t>
            </a:r>
          </a:p>
          <a:p>
            <a:r>
              <a:rPr lang="sl-SI" altLang="sl-SI"/>
              <a:t>V romanu združujeta 2 ideji: </a:t>
            </a:r>
            <a:br>
              <a:rPr lang="sl-SI" altLang="sl-SI"/>
            </a:br>
            <a:r>
              <a:rPr lang="sl-SI" altLang="sl-SI"/>
              <a:t>-kritična misel o družbenih krivicah;</a:t>
            </a:r>
            <a:br>
              <a:rPr lang="sl-SI" altLang="sl-SI"/>
            </a:br>
            <a:r>
              <a:rPr lang="sl-SI" altLang="sl-SI"/>
              <a:t>-dejstvo da se človek ne more dvigniti z dna, ker mu to preprečujejo dednost čas in okolje, v katerem živi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ovanje">
  <a:themeElements>
    <a:clrScheme name="Potovanj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o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o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otovanje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221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Franklin Gothic Book</vt:lpstr>
      <vt:lpstr>Franklin Gothic Medium</vt:lpstr>
      <vt:lpstr>Wingdings 2</vt:lpstr>
      <vt:lpstr>Potovanje</vt:lpstr>
      <vt:lpstr>Emile zola: beznica</vt:lpstr>
      <vt:lpstr>O avtorju</vt:lpstr>
      <vt:lpstr>roman</vt:lpstr>
      <vt:lpstr>O naslovu romana</vt:lpstr>
      <vt:lpstr>Ozadje romana</vt:lpstr>
      <vt:lpstr>Slog</vt:lpstr>
      <vt:lpstr>interpretacija</vt:lpstr>
      <vt:lpstr>PowerPoint Presentation</vt:lpstr>
      <vt:lpstr>PowerPoint Presentation</vt:lpstr>
      <vt:lpstr>viri</vt:lpstr>
      <vt:lpstr>Konec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2019-06-03T09:09:27Z</dcterms:created>
  <dcterms:modified xsi:type="dcterms:W3CDTF">2019-06-03T09:09:27Z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