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1" r:id="rId14"/>
    <p:sldId id="272" r:id="rId15"/>
    <p:sldId id="273" r:id="rId16"/>
    <p:sldId id="274" r:id="rId17"/>
    <p:sldId id="269" r:id="rId1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657F-B0F1-4329-8A2B-A5DFCF754A5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038F73CB-8D25-4910-BB6B-CC981DD4CF8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798D1437-0B82-4D4D-9331-7A550F20D13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C8B6804-B93F-4DAD-9218-667CFADE93E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3E0CB4A-DFDA-41EA-A74C-ED4C16C814E2}"/>
              </a:ext>
            </a:extLst>
          </p:cNvPr>
          <p:cNvSpPr>
            <a:spLocks noGrp="1"/>
          </p:cNvSpPr>
          <p:nvPr>
            <p:ph type="sldNum" sz="quarter" idx="12"/>
          </p:nvPr>
        </p:nvSpPr>
        <p:spPr/>
        <p:txBody>
          <a:bodyPr/>
          <a:lstStyle>
            <a:lvl1pPr>
              <a:defRPr/>
            </a:lvl1pPr>
          </a:lstStyle>
          <a:p>
            <a:fld id="{469F4973-D5F1-4885-AB0A-98127077CDE2}" type="slidenum">
              <a:rPr lang="sl-SI" altLang="sl-SI"/>
              <a:pPr/>
              <a:t>‹#›</a:t>
            </a:fld>
            <a:endParaRPr lang="sl-SI" altLang="sl-SI"/>
          </a:p>
        </p:txBody>
      </p:sp>
    </p:spTree>
    <p:extLst>
      <p:ext uri="{BB962C8B-B14F-4D97-AF65-F5344CB8AC3E}">
        <p14:creationId xmlns:p14="http://schemas.microsoft.com/office/powerpoint/2010/main" val="282817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A056-F0F9-44CD-89DA-41949F05B22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271B8FF-DA1C-4F57-B346-5D420CF92B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D578B06-EBBE-4BB9-9318-2EBD465F0B6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C5DC535-9E6B-4F38-85F7-409477F4B7A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01F0412-983E-4BC2-A352-51A3EA26AB50}"/>
              </a:ext>
            </a:extLst>
          </p:cNvPr>
          <p:cNvSpPr>
            <a:spLocks noGrp="1"/>
          </p:cNvSpPr>
          <p:nvPr>
            <p:ph type="sldNum" sz="quarter" idx="12"/>
          </p:nvPr>
        </p:nvSpPr>
        <p:spPr/>
        <p:txBody>
          <a:bodyPr/>
          <a:lstStyle>
            <a:lvl1pPr>
              <a:defRPr/>
            </a:lvl1pPr>
          </a:lstStyle>
          <a:p>
            <a:fld id="{42AB1DDC-963F-46BB-B47D-90BBDBD69C15}" type="slidenum">
              <a:rPr lang="sl-SI" altLang="sl-SI"/>
              <a:pPr/>
              <a:t>‹#›</a:t>
            </a:fld>
            <a:endParaRPr lang="sl-SI" altLang="sl-SI"/>
          </a:p>
        </p:txBody>
      </p:sp>
    </p:spTree>
    <p:extLst>
      <p:ext uri="{BB962C8B-B14F-4D97-AF65-F5344CB8AC3E}">
        <p14:creationId xmlns:p14="http://schemas.microsoft.com/office/powerpoint/2010/main" val="230679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B94B9D-2B4B-425C-B246-E26A3FF2ADCA}"/>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B3490EC-10FA-49E6-8118-C84BDEA7D614}"/>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E86E6BF-A6F1-4097-8E4A-813CA121EC8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149F7B3-8BAD-46B2-8D40-82B074E1B55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53AA5E0-5CA0-432A-BDEC-CF37E1995EDE}"/>
              </a:ext>
            </a:extLst>
          </p:cNvPr>
          <p:cNvSpPr>
            <a:spLocks noGrp="1"/>
          </p:cNvSpPr>
          <p:nvPr>
            <p:ph type="sldNum" sz="quarter" idx="12"/>
          </p:nvPr>
        </p:nvSpPr>
        <p:spPr/>
        <p:txBody>
          <a:bodyPr/>
          <a:lstStyle>
            <a:lvl1pPr>
              <a:defRPr/>
            </a:lvl1pPr>
          </a:lstStyle>
          <a:p>
            <a:fld id="{BFF5591F-97B9-47C3-A1A3-D476E57882EA}" type="slidenum">
              <a:rPr lang="sl-SI" altLang="sl-SI"/>
              <a:pPr/>
              <a:t>‹#›</a:t>
            </a:fld>
            <a:endParaRPr lang="sl-SI" altLang="sl-SI"/>
          </a:p>
        </p:txBody>
      </p:sp>
    </p:spTree>
    <p:extLst>
      <p:ext uri="{BB962C8B-B14F-4D97-AF65-F5344CB8AC3E}">
        <p14:creationId xmlns:p14="http://schemas.microsoft.com/office/powerpoint/2010/main" val="377769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74ED-983B-4E3C-A530-E03C4AFA01D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363A90D-C773-4E3A-B322-3BFA28C8D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356403C-288E-4E43-812A-49401E1A94E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CD5DDDB-4738-4C9D-9B90-D62C8A7C019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36AB13F-D013-461E-92F6-7AE11AD6636A}"/>
              </a:ext>
            </a:extLst>
          </p:cNvPr>
          <p:cNvSpPr>
            <a:spLocks noGrp="1"/>
          </p:cNvSpPr>
          <p:nvPr>
            <p:ph type="sldNum" sz="quarter" idx="12"/>
          </p:nvPr>
        </p:nvSpPr>
        <p:spPr/>
        <p:txBody>
          <a:bodyPr/>
          <a:lstStyle>
            <a:lvl1pPr>
              <a:defRPr/>
            </a:lvl1pPr>
          </a:lstStyle>
          <a:p>
            <a:fld id="{D0AF4F6D-EC16-4C27-BDC7-C4BB2C92EB74}" type="slidenum">
              <a:rPr lang="sl-SI" altLang="sl-SI"/>
              <a:pPr/>
              <a:t>‹#›</a:t>
            </a:fld>
            <a:endParaRPr lang="sl-SI" altLang="sl-SI"/>
          </a:p>
        </p:txBody>
      </p:sp>
    </p:spTree>
    <p:extLst>
      <p:ext uri="{BB962C8B-B14F-4D97-AF65-F5344CB8AC3E}">
        <p14:creationId xmlns:p14="http://schemas.microsoft.com/office/powerpoint/2010/main" val="193944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A5FEC-EE6D-4B99-BAB1-8E16F1FB18C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D947D06-58F2-4B43-84EF-9630DD8A992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D7436A2-EB09-47AC-8525-79F2AE03A1A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431101C-C83A-4AB5-95F8-0CB0686064F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A804742-8901-489C-8DED-942DE1F9EE45}"/>
              </a:ext>
            </a:extLst>
          </p:cNvPr>
          <p:cNvSpPr>
            <a:spLocks noGrp="1"/>
          </p:cNvSpPr>
          <p:nvPr>
            <p:ph type="sldNum" sz="quarter" idx="12"/>
          </p:nvPr>
        </p:nvSpPr>
        <p:spPr/>
        <p:txBody>
          <a:bodyPr/>
          <a:lstStyle>
            <a:lvl1pPr>
              <a:defRPr/>
            </a:lvl1pPr>
          </a:lstStyle>
          <a:p>
            <a:fld id="{12744690-EBEC-49FE-948B-39C5AE28EE51}" type="slidenum">
              <a:rPr lang="sl-SI" altLang="sl-SI"/>
              <a:pPr/>
              <a:t>‹#›</a:t>
            </a:fld>
            <a:endParaRPr lang="sl-SI" altLang="sl-SI"/>
          </a:p>
        </p:txBody>
      </p:sp>
    </p:spTree>
    <p:extLst>
      <p:ext uri="{BB962C8B-B14F-4D97-AF65-F5344CB8AC3E}">
        <p14:creationId xmlns:p14="http://schemas.microsoft.com/office/powerpoint/2010/main" val="162712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F477-8E90-4378-9C99-6AE3BEB9933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D072F07-59C2-4A63-A06D-D8ED91ABFACD}"/>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E6DA6B7-C76E-450E-9DF9-EB69EBB7736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3FB15EC-2255-40CA-9E12-C65393B76A2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E007FF3-BAE1-4899-9BAE-D6883AE5D8B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15E9187-B1FB-4759-8EF1-299DA51FC957}"/>
              </a:ext>
            </a:extLst>
          </p:cNvPr>
          <p:cNvSpPr>
            <a:spLocks noGrp="1"/>
          </p:cNvSpPr>
          <p:nvPr>
            <p:ph type="sldNum" sz="quarter" idx="12"/>
          </p:nvPr>
        </p:nvSpPr>
        <p:spPr/>
        <p:txBody>
          <a:bodyPr/>
          <a:lstStyle>
            <a:lvl1pPr>
              <a:defRPr/>
            </a:lvl1pPr>
          </a:lstStyle>
          <a:p>
            <a:fld id="{379909A0-6D10-4210-8AB3-AE69A48E9FA1}" type="slidenum">
              <a:rPr lang="sl-SI" altLang="sl-SI"/>
              <a:pPr/>
              <a:t>‹#›</a:t>
            </a:fld>
            <a:endParaRPr lang="sl-SI" altLang="sl-SI"/>
          </a:p>
        </p:txBody>
      </p:sp>
    </p:spTree>
    <p:extLst>
      <p:ext uri="{BB962C8B-B14F-4D97-AF65-F5344CB8AC3E}">
        <p14:creationId xmlns:p14="http://schemas.microsoft.com/office/powerpoint/2010/main" val="530469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6E79D-BD3B-45B6-A1B8-59C27FAE61B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970FF00-94E9-4DD8-BFED-39B3BBDFF2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326512-FB81-4BCC-BF20-7611DC37B50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20B6FBB-24CF-43D9-9C4A-8CC2153E107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C68730-0E77-4D63-9977-F0671C9ADC0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C84EDB1-7C08-461B-9098-52945D73F925}"/>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F536396-05D3-40E3-94A1-E39BDDBA5E9A}"/>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372031A1-DD10-4644-8F02-9F2AA8216319}"/>
              </a:ext>
            </a:extLst>
          </p:cNvPr>
          <p:cNvSpPr>
            <a:spLocks noGrp="1"/>
          </p:cNvSpPr>
          <p:nvPr>
            <p:ph type="sldNum" sz="quarter" idx="12"/>
          </p:nvPr>
        </p:nvSpPr>
        <p:spPr/>
        <p:txBody>
          <a:bodyPr/>
          <a:lstStyle>
            <a:lvl1pPr>
              <a:defRPr/>
            </a:lvl1pPr>
          </a:lstStyle>
          <a:p>
            <a:fld id="{E0AA1687-6346-44C0-8447-27DF74D0D320}" type="slidenum">
              <a:rPr lang="sl-SI" altLang="sl-SI"/>
              <a:pPr/>
              <a:t>‹#›</a:t>
            </a:fld>
            <a:endParaRPr lang="sl-SI" altLang="sl-SI"/>
          </a:p>
        </p:txBody>
      </p:sp>
    </p:spTree>
    <p:extLst>
      <p:ext uri="{BB962C8B-B14F-4D97-AF65-F5344CB8AC3E}">
        <p14:creationId xmlns:p14="http://schemas.microsoft.com/office/powerpoint/2010/main" val="1773475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D56C4-5EBD-43B4-A0F0-4E8B6C89E593}"/>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91B7CB6-2712-4DF0-9541-077E4843B67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5EC7C1A5-BA8B-4090-9E02-3157EF1FC372}"/>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7B12083-DA5B-44BF-9745-D4868D4673F7}"/>
              </a:ext>
            </a:extLst>
          </p:cNvPr>
          <p:cNvSpPr>
            <a:spLocks noGrp="1"/>
          </p:cNvSpPr>
          <p:nvPr>
            <p:ph type="sldNum" sz="quarter" idx="12"/>
          </p:nvPr>
        </p:nvSpPr>
        <p:spPr/>
        <p:txBody>
          <a:bodyPr/>
          <a:lstStyle>
            <a:lvl1pPr>
              <a:defRPr/>
            </a:lvl1pPr>
          </a:lstStyle>
          <a:p>
            <a:fld id="{40D20BCF-7E1D-4D6F-B774-A7D196A72149}" type="slidenum">
              <a:rPr lang="sl-SI" altLang="sl-SI"/>
              <a:pPr/>
              <a:t>‹#›</a:t>
            </a:fld>
            <a:endParaRPr lang="sl-SI" altLang="sl-SI"/>
          </a:p>
        </p:txBody>
      </p:sp>
    </p:spTree>
    <p:extLst>
      <p:ext uri="{BB962C8B-B14F-4D97-AF65-F5344CB8AC3E}">
        <p14:creationId xmlns:p14="http://schemas.microsoft.com/office/powerpoint/2010/main" val="217068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D1D77A-E124-440D-BF87-5A805DAB0CDC}"/>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E45122D0-1E01-4B92-AC2A-77BEBFC3897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399F069E-C9E6-47BC-99F6-529183535A37}"/>
              </a:ext>
            </a:extLst>
          </p:cNvPr>
          <p:cNvSpPr>
            <a:spLocks noGrp="1"/>
          </p:cNvSpPr>
          <p:nvPr>
            <p:ph type="sldNum" sz="quarter" idx="12"/>
          </p:nvPr>
        </p:nvSpPr>
        <p:spPr/>
        <p:txBody>
          <a:bodyPr/>
          <a:lstStyle>
            <a:lvl1pPr>
              <a:defRPr/>
            </a:lvl1pPr>
          </a:lstStyle>
          <a:p>
            <a:fld id="{81B4CBB0-24E4-4FFD-879B-7E75E2BEBC79}" type="slidenum">
              <a:rPr lang="sl-SI" altLang="sl-SI"/>
              <a:pPr/>
              <a:t>‹#›</a:t>
            </a:fld>
            <a:endParaRPr lang="sl-SI" altLang="sl-SI"/>
          </a:p>
        </p:txBody>
      </p:sp>
    </p:spTree>
    <p:extLst>
      <p:ext uri="{BB962C8B-B14F-4D97-AF65-F5344CB8AC3E}">
        <p14:creationId xmlns:p14="http://schemas.microsoft.com/office/powerpoint/2010/main" val="136952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C9C37-95EA-4BDB-A813-0AEBDB67B21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94678E19-3225-47A1-AB88-E5CE8CCB67E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525F5717-8061-412B-A526-2E9D3C2CCF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138D6-88E0-421B-95FE-352CAB9009E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84BCCBA-35E2-40D6-9283-B9E254FFED0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7340995-B36A-46AA-AF80-AB1CBB32407A}"/>
              </a:ext>
            </a:extLst>
          </p:cNvPr>
          <p:cNvSpPr>
            <a:spLocks noGrp="1"/>
          </p:cNvSpPr>
          <p:nvPr>
            <p:ph type="sldNum" sz="quarter" idx="12"/>
          </p:nvPr>
        </p:nvSpPr>
        <p:spPr/>
        <p:txBody>
          <a:bodyPr/>
          <a:lstStyle>
            <a:lvl1pPr>
              <a:defRPr/>
            </a:lvl1pPr>
          </a:lstStyle>
          <a:p>
            <a:fld id="{8ACEE35D-B064-4E63-85C9-360CA7A7AE9A}" type="slidenum">
              <a:rPr lang="sl-SI" altLang="sl-SI"/>
              <a:pPr/>
              <a:t>‹#›</a:t>
            </a:fld>
            <a:endParaRPr lang="sl-SI" altLang="sl-SI"/>
          </a:p>
        </p:txBody>
      </p:sp>
    </p:spTree>
    <p:extLst>
      <p:ext uri="{BB962C8B-B14F-4D97-AF65-F5344CB8AC3E}">
        <p14:creationId xmlns:p14="http://schemas.microsoft.com/office/powerpoint/2010/main" val="16753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C2EFB-D5AA-4956-BCDB-79600847597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68A565D4-964D-45D5-856F-81D983D77DA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33CC8538-9FAC-4B49-9E6F-BC543F67BD2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6616BC-F4AE-425D-A0E8-F9D45D7AF07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A072960-AA81-45C2-84E1-CD3F1F45CE4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8AD2945-FBFF-424F-B1BC-8836A588EACA}"/>
              </a:ext>
            </a:extLst>
          </p:cNvPr>
          <p:cNvSpPr>
            <a:spLocks noGrp="1"/>
          </p:cNvSpPr>
          <p:nvPr>
            <p:ph type="sldNum" sz="quarter" idx="12"/>
          </p:nvPr>
        </p:nvSpPr>
        <p:spPr/>
        <p:txBody>
          <a:bodyPr/>
          <a:lstStyle>
            <a:lvl1pPr>
              <a:defRPr/>
            </a:lvl1pPr>
          </a:lstStyle>
          <a:p>
            <a:fld id="{E9EDC62C-B3F9-4355-80F3-43F67E7CD15F}" type="slidenum">
              <a:rPr lang="sl-SI" altLang="sl-SI"/>
              <a:pPr/>
              <a:t>‹#›</a:t>
            </a:fld>
            <a:endParaRPr lang="sl-SI" altLang="sl-SI"/>
          </a:p>
        </p:txBody>
      </p:sp>
    </p:spTree>
    <p:extLst>
      <p:ext uri="{BB962C8B-B14F-4D97-AF65-F5344CB8AC3E}">
        <p14:creationId xmlns:p14="http://schemas.microsoft.com/office/powerpoint/2010/main" val="187101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66FF"/>
            </a:gs>
            <a:gs pos="100000">
              <a:schemeClr val="folHlink"/>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40BA92C-3C91-468C-9B3F-41862CE0E23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C03C6B19-802B-4018-9972-1200C87AC73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26575B1D-84EE-4D78-99C1-13E04607C54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BD33A056-6D9B-4E58-970C-3CE5EC10FC0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6D7EEBCF-B2EE-48DE-B802-71EF122C5B1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14CC077-BFB4-4E06-A360-1D05929BFE3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si/imgres?imgurl=http://upload.wikimedia.org/wikipedia/commons/thumb/b/be/Ivan_Cankar.jpg/200px-Ivan_Cankar.jpg&amp;imgrefurl=http://wikipedia.keny.org/sl/wiki/Ivan_Cankar.html&amp;h=288&amp;w=200&amp;sz=14&amp;hl=sl&amp;start=5&amp;um=1&amp;tbnid=rvww8bb5a2JClM:&amp;tbnh=115&amp;tbnw=80&amp;prev=/images%3Fq%3Divan%2Bcankar%26gbv%3D2%26svnum%3D10%26um%3D1%26hl%3Dsl" TargetMode="Externa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18EDA8B-4E27-4150-8C8E-43572435BA98}"/>
              </a:ext>
            </a:extLst>
          </p:cNvPr>
          <p:cNvSpPr>
            <a:spLocks noGrp="1" noChangeArrowheads="1"/>
          </p:cNvSpPr>
          <p:nvPr>
            <p:ph type="ctrTitle"/>
          </p:nvPr>
        </p:nvSpPr>
        <p:spPr>
          <a:xfrm>
            <a:off x="685800" y="2130425"/>
            <a:ext cx="7772400" cy="1470025"/>
          </a:xfrm>
        </p:spPr>
        <p:txBody>
          <a:bodyPr anchor="ctr"/>
          <a:lstStyle/>
          <a:p>
            <a:r>
              <a:rPr lang="sl-SI" altLang="sl-SI" sz="6600" b="1">
                <a:solidFill>
                  <a:schemeClr val="folHlink"/>
                </a:solidFill>
                <a:latin typeface="Comic Sans MS" panose="030F0702030302020204" pitchFamily="66" charset="0"/>
              </a:rPr>
              <a:t>OTON ŽUPANČIČ</a:t>
            </a:r>
          </a:p>
        </p:txBody>
      </p:sp>
      <p:sp>
        <p:nvSpPr>
          <p:cNvPr id="2051" name="Rectangle 3">
            <a:extLst>
              <a:ext uri="{FF2B5EF4-FFF2-40B4-BE49-F238E27FC236}">
                <a16:creationId xmlns:a16="http://schemas.microsoft.com/office/drawing/2014/main" id="{E6062D31-D522-432E-88E4-931E10375DA1}"/>
              </a:ext>
            </a:extLst>
          </p:cNvPr>
          <p:cNvSpPr>
            <a:spLocks noGrp="1" noChangeArrowheads="1"/>
          </p:cNvSpPr>
          <p:nvPr>
            <p:ph type="subTitle" idx="1"/>
          </p:nvPr>
        </p:nvSpPr>
        <p:spPr>
          <a:xfrm>
            <a:off x="1371600" y="3886200"/>
            <a:ext cx="6400800" cy="1752600"/>
          </a:xfrm>
        </p:spPr>
        <p:txBody>
          <a:bodyPr/>
          <a:lstStyle/>
          <a:p>
            <a:endParaRPr lang="sl-SI" altLang="sl-SI"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rgbClr val="0066FF"/>
            </a:gs>
          </a:gsLst>
          <a:path path="shape">
            <a:fillToRect l="50000" t="50000" r="50000" b="50000"/>
          </a:path>
        </a:gra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324B3AD-2539-4FE7-A30E-86D6735CA80F}"/>
              </a:ext>
            </a:extLst>
          </p:cNvPr>
          <p:cNvSpPr>
            <a:spLocks noGrp="1" noChangeArrowheads="1"/>
          </p:cNvSpPr>
          <p:nvPr>
            <p:ph type="title"/>
          </p:nvPr>
        </p:nvSpPr>
        <p:spPr/>
        <p:txBody>
          <a:bodyPr/>
          <a:lstStyle/>
          <a:p>
            <a:r>
              <a:rPr lang="sl-SI" altLang="sl-SI">
                <a:solidFill>
                  <a:srgbClr val="0066FF"/>
                </a:solidFill>
                <a:latin typeface="Comic Sans MS" panose="030F0702030302020204" pitchFamily="66" charset="0"/>
              </a:rPr>
              <a:t>Dela</a:t>
            </a:r>
          </a:p>
        </p:txBody>
      </p:sp>
      <p:sp>
        <p:nvSpPr>
          <p:cNvPr id="15363" name="Rectangle 3">
            <a:extLst>
              <a:ext uri="{FF2B5EF4-FFF2-40B4-BE49-F238E27FC236}">
                <a16:creationId xmlns:a16="http://schemas.microsoft.com/office/drawing/2014/main" id="{51304CE3-33FE-4576-BB7B-7539346E5171}"/>
              </a:ext>
            </a:extLst>
          </p:cNvPr>
          <p:cNvSpPr>
            <a:spLocks noGrp="1" noChangeArrowheads="1"/>
          </p:cNvSpPr>
          <p:nvPr>
            <p:ph type="body" idx="1"/>
          </p:nvPr>
        </p:nvSpPr>
        <p:spPr/>
        <p:txBody>
          <a:bodyPr/>
          <a:lstStyle/>
          <a:p>
            <a:pPr>
              <a:lnSpc>
                <a:spcPct val="90000"/>
              </a:lnSpc>
            </a:pPr>
            <a:r>
              <a:rPr lang="sl-SI" altLang="sl-SI">
                <a:solidFill>
                  <a:srgbClr val="0066FF"/>
                </a:solidFill>
                <a:latin typeface="Comic Sans MS" panose="030F0702030302020204" pitchFamily="66" charset="0"/>
              </a:rPr>
              <a:t>Dela za odrasle:</a:t>
            </a:r>
          </a:p>
          <a:p>
            <a:pPr>
              <a:lnSpc>
                <a:spcPct val="90000"/>
              </a:lnSpc>
            </a:pPr>
            <a:r>
              <a:rPr lang="sl-SI" altLang="sl-SI">
                <a:latin typeface="Comic Sans MS" panose="030F0702030302020204" pitchFamily="66" charset="0"/>
              </a:rPr>
              <a:t>Čaša opojnosti </a:t>
            </a:r>
          </a:p>
          <a:p>
            <a:pPr>
              <a:lnSpc>
                <a:spcPct val="90000"/>
              </a:lnSpc>
            </a:pPr>
            <a:r>
              <a:rPr lang="sl-SI" altLang="sl-SI">
                <a:latin typeface="Comic Sans MS" panose="030F0702030302020204" pitchFamily="66" charset="0"/>
              </a:rPr>
              <a:t>Zimzelen pod snegom </a:t>
            </a:r>
          </a:p>
          <a:p>
            <a:pPr>
              <a:lnSpc>
                <a:spcPct val="90000"/>
              </a:lnSpc>
            </a:pPr>
            <a:r>
              <a:rPr lang="sl-SI" altLang="sl-SI">
                <a:latin typeface="Comic Sans MS" panose="030F0702030302020204" pitchFamily="66" charset="0"/>
              </a:rPr>
              <a:t>Podaj mi roko, pesem </a:t>
            </a:r>
          </a:p>
          <a:p>
            <a:pPr>
              <a:lnSpc>
                <a:spcPct val="90000"/>
              </a:lnSpc>
            </a:pPr>
            <a:r>
              <a:rPr lang="sl-SI" altLang="sl-SI">
                <a:latin typeface="Comic Sans MS" panose="030F0702030302020204" pitchFamily="66" charset="0"/>
              </a:rPr>
              <a:t>tragedija Veronika Deseniška </a:t>
            </a:r>
          </a:p>
          <a:p>
            <a:pPr>
              <a:lnSpc>
                <a:spcPct val="90000"/>
              </a:lnSpc>
              <a:buFontTx/>
              <a:buNone/>
            </a:pPr>
            <a:endParaRPr lang="sl-SI" altLang="sl-SI">
              <a:latin typeface="Comic Sans MS" panose="030F0702030302020204" pitchFamily="66" charset="0"/>
            </a:endParaRPr>
          </a:p>
          <a:p>
            <a:pPr>
              <a:lnSpc>
                <a:spcPct val="90000"/>
              </a:lnSpc>
            </a:pPr>
            <a:r>
              <a:rPr lang="sl-SI" altLang="sl-SI">
                <a:latin typeface="Comic Sans MS" panose="030F0702030302020204" pitchFamily="66" charset="0"/>
              </a:rPr>
              <a:t>Velik pomen imajo tudi njegovi prevodi, zlasti Shakespeara in Moliera.</a:t>
            </a:r>
          </a:p>
          <a:p>
            <a:pPr>
              <a:lnSpc>
                <a:spcPct val="90000"/>
              </a:lnSpc>
            </a:pPr>
            <a:endParaRPr lang="sl-SI" altLang="sl-SI">
              <a:latin typeface="Comic Sans MS" panose="030F0702030302020204" pitchFamily="66" charset="0"/>
            </a:endParaRPr>
          </a:p>
          <a:p>
            <a:pPr>
              <a:lnSpc>
                <a:spcPct val="90000"/>
              </a:lnSpc>
            </a:pPr>
            <a:endParaRPr lang="sl-SI" altLang="sl-SI">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amond(in)">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5363">
                                            <p:txEl>
                                              <p:pRg st="0" end="0"/>
                                            </p:txEl>
                                          </p:spTgt>
                                        </p:tgtEl>
                                        <p:attrNameLst>
                                          <p:attrName>style.visibility</p:attrName>
                                        </p:attrNameLst>
                                      </p:cBhvr>
                                      <p:to>
                                        <p:strVal val="visible"/>
                                      </p:to>
                                    </p:set>
                                    <p:anim calcmode="discrete" valueType="clr">
                                      <p:cBhvr override="childStyle">
                                        <p:cTn id="12" dur="80"/>
                                        <p:tgtEl>
                                          <p:spTgt spid="153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536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15363">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additive="base">
                                        <p:cTn id="19"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363">
                                            <p:txEl>
                                              <p:pRg st="2" end="2"/>
                                            </p:txEl>
                                          </p:spTgt>
                                        </p:tgtEl>
                                        <p:attrNameLst>
                                          <p:attrName>style.visibility</p:attrName>
                                        </p:attrNameLst>
                                      </p:cBhvr>
                                      <p:to>
                                        <p:strVal val="visible"/>
                                      </p:to>
                                    </p:set>
                                    <p:anim calcmode="lin" valueType="num">
                                      <p:cBhvr additive="base">
                                        <p:cTn id="2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 calcmode="lin" valueType="num">
                                      <p:cBhvr additive="base">
                                        <p:cTn id="27"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 calcmode="lin" valueType="num">
                                      <p:cBhvr additive="base">
                                        <p:cTn id="37"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rgbClr val="0066FF"/>
            </a:gs>
          </a:gsLst>
          <a:path path="shape">
            <a:fillToRect l="50000" t="50000" r="50000" b="50000"/>
          </a:path>
        </a:gradFill>
        <a:effectLst/>
      </p:bgPr>
    </p:bg>
    <p:spTree>
      <p:nvGrpSpPr>
        <p:cNvPr id="1" name=""/>
        <p:cNvGrpSpPr/>
        <p:nvPr/>
      </p:nvGrpSpPr>
      <p:grpSpPr>
        <a:xfrm>
          <a:off x="0" y="0"/>
          <a:ext cx="0" cy="0"/>
          <a:chOff x="0" y="0"/>
          <a:chExt cx="0" cy="0"/>
        </a:xfrm>
      </p:grpSpPr>
      <p:pic>
        <p:nvPicPr>
          <p:cNvPr id="16389" name="Picture 5" descr="2606">
            <a:extLst>
              <a:ext uri="{FF2B5EF4-FFF2-40B4-BE49-F238E27FC236}">
                <a16:creationId xmlns:a16="http://schemas.microsoft.com/office/drawing/2014/main" id="{1B41213F-8F0E-4B68-AB49-517067F64F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5337">
            <a:off x="611188" y="908050"/>
            <a:ext cx="3897312" cy="5184775"/>
          </a:xfrm>
          <a:prstGeom prst="rect">
            <a:avLst/>
          </a:prstGeom>
          <a:noFill/>
          <a:extLst>
            <a:ext uri="{909E8E84-426E-40DD-AFC4-6F175D3DCCD1}">
              <a14:hiddenFill xmlns:a14="http://schemas.microsoft.com/office/drawing/2010/main">
                <a:solidFill>
                  <a:srgbClr val="FFFFFF"/>
                </a:solidFill>
              </a14:hiddenFill>
            </a:ext>
          </a:extLst>
        </p:spPr>
      </p:pic>
      <p:pic>
        <p:nvPicPr>
          <p:cNvPr id="16394" name="Picture 10" descr="ciciban">
            <a:extLst>
              <a:ext uri="{FF2B5EF4-FFF2-40B4-BE49-F238E27FC236}">
                <a16:creationId xmlns:a16="http://schemas.microsoft.com/office/drawing/2014/main" id="{58E8ABCB-238E-4A2D-A6B4-2A8B05F932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74691">
            <a:off x="5651500" y="1484313"/>
            <a:ext cx="3021013" cy="4329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box(in)">
                                      <p:cBhvr>
                                        <p:cTn id="7" dur="500"/>
                                        <p:tgtEl>
                                          <p:spTgt spid="1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394"/>
                                        </p:tgtEl>
                                        <p:attrNameLst>
                                          <p:attrName>style.visibility</p:attrName>
                                        </p:attrNameLst>
                                      </p:cBhvr>
                                      <p:to>
                                        <p:strVal val="visible"/>
                                      </p:to>
                                    </p:set>
                                    <p:animEffect transition="in" filter="box(in)">
                                      <p:cBhvr>
                                        <p:cTn id="12" dur="5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Mehurcki_66">
            <a:extLst>
              <a:ext uri="{FF2B5EF4-FFF2-40B4-BE49-F238E27FC236}">
                <a16:creationId xmlns:a16="http://schemas.microsoft.com/office/drawing/2014/main" id="{60F1F675-B1B9-4DF7-8CBB-ACA11F6DB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14302">
            <a:off x="755650" y="1268413"/>
            <a:ext cx="2738438" cy="3527425"/>
          </a:xfrm>
          <a:prstGeom prst="rect">
            <a:avLst/>
          </a:prstGeom>
          <a:noFill/>
          <a:extLst>
            <a:ext uri="{909E8E84-426E-40DD-AFC4-6F175D3DCCD1}">
              <a14:hiddenFill xmlns:a14="http://schemas.microsoft.com/office/drawing/2010/main">
                <a:solidFill>
                  <a:srgbClr val="FFFFFF"/>
                </a:solidFill>
              </a14:hiddenFill>
            </a:ext>
          </a:extLst>
        </p:spPr>
      </p:pic>
      <p:pic>
        <p:nvPicPr>
          <p:cNvPr id="17416" name="Picture 8" descr="c2cf66fb1ae6b7caa24b3f27beaf55e5">
            <a:extLst>
              <a:ext uri="{FF2B5EF4-FFF2-40B4-BE49-F238E27FC236}">
                <a16:creationId xmlns:a16="http://schemas.microsoft.com/office/drawing/2014/main" id="{B28A697A-B7A3-4FA0-B4BC-B40917240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04953">
            <a:off x="5121275" y="981075"/>
            <a:ext cx="3336925" cy="4878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box(in)">
                                      <p:cBhvr>
                                        <p:cTn id="7" dur="500"/>
                                        <p:tgtEl>
                                          <p:spTgt spid="174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7416"/>
                                        </p:tgtEl>
                                        <p:attrNameLst>
                                          <p:attrName>style.visibility</p:attrName>
                                        </p:attrNameLst>
                                      </p:cBhvr>
                                      <p:to>
                                        <p:strVal val="visible"/>
                                      </p:to>
                                    </p:set>
                                    <p:animEffect transition="in" filter="box(in)">
                                      <p:cBhvr>
                                        <p:cTn id="12"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60201ED-D327-48BC-AEF8-CFAC715023F4}"/>
              </a:ext>
            </a:extLst>
          </p:cNvPr>
          <p:cNvSpPr>
            <a:spLocks noGrp="1" noChangeArrowheads="1"/>
          </p:cNvSpPr>
          <p:nvPr>
            <p:ph type="title"/>
          </p:nvPr>
        </p:nvSpPr>
        <p:spPr/>
        <p:txBody>
          <a:bodyPr/>
          <a:lstStyle/>
          <a:p>
            <a:r>
              <a:rPr lang="sl-SI" altLang="sl-SI">
                <a:solidFill>
                  <a:schemeClr val="folHlink"/>
                </a:solidFill>
                <a:latin typeface="Comic Sans MS" panose="030F0702030302020204" pitchFamily="66" charset="0"/>
              </a:rPr>
              <a:t>Modernisti na Slovenskem</a:t>
            </a:r>
          </a:p>
        </p:txBody>
      </p:sp>
      <p:sp>
        <p:nvSpPr>
          <p:cNvPr id="20483" name="Rectangle 3">
            <a:extLst>
              <a:ext uri="{FF2B5EF4-FFF2-40B4-BE49-F238E27FC236}">
                <a16:creationId xmlns:a16="http://schemas.microsoft.com/office/drawing/2014/main" id="{6D310155-19D1-47D9-B18A-B9A8E78EE8BC}"/>
              </a:ext>
            </a:extLst>
          </p:cNvPr>
          <p:cNvSpPr>
            <a:spLocks noGrp="1" noChangeArrowheads="1"/>
          </p:cNvSpPr>
          <p:nvPr>
            <p:ph type="body" idx="1"/>
          </p:nvPr>
        </p:nvSpPr>
        <p:spPr/>
        <p:txBody>
          <a:bodyPr/>
          <a:lstStyle/>
          <a:p>
            <a:r>
              <a:rPr lang="sl-SI" altLang="sl-SI">
                <a:latin typeface="Comic Sans MS" panose="030F0702030302020204" pitchFamily="66" charset="0"/>
              </a:rPr>
              <a:t>Ivan Cankar</a:t>
            </a:r>
          </a:p>
          <a:p>
            <a:r>
              <a:rPr lang="sl-SI" altLang="sl-SI">
                <a:latin typeface="Comic Sans MS" panose="030F0702030302020204" pitchFamily="66" charset="0"/>
              </a:rPr>
              <a:t>Josip Murn</a:t>
            </a:r>
          </a:p>
          <a:p>
            <a:r>
              <a:rPr lang="sl-SI" altLang="sl-SI">
                <a:latin typeface="Comic Sans MS" panose="030F0702030302020204" pitchFamily="66" charset="0"/>
              </a:rPr>
              <a:t>Dragotin Kette</a:t>
            </a:r>
          </a:p>
          <a:p>
            <a:r>
              <a:rPr lang="sl-SI" altLang="sl-SI">
                <a:latin typeface="Comic Sans MS" panose="030F0702030302020204" pitchFamily="66" charset="0"/>
              </a:rPr>
              <a:t>Oton Župančič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amond(in)">
                                      <p:cBhvr>
                                        <p:cTn id="7" dur="2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additive="base">
                                        <p:cTn id="12"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8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0483">
                                            <p:txEl>
                                              <p:pRg st="1" end="1"/>
                                            </p:txEl>
                                          </p:spTgt>
                                        </p:tgtEl>
                                        <p:attrNameLst>
                                          <p:attrName>style.visibility</p:attrName>
                                        </p:attrNameLst>
                                      </p:cBhvr>
                                      <p:to>
                                        <p:strVal val="visible"/>
                                      </p:to>
                                    </p:set>
                                    <p:anim calcmode="lin" valueType="num">
                                      <p:cBhvr additive="base">
                                        <p:cTn id="16"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048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0483">
                                            <p:txEl>
                                              <p:pRg st="2" end="2"/>
                                            </p:txEl>
                                          </p:spTgt>
                                        </p:tgtEl>
                                        <p:attrNameLst>
                                          <p:attrName>style.visibility</p:attrName>
                                        </p:attrNameLst>
                                      </p:cBhvr>
                                      <p:to>
                                        <p:strVal val="visible"/>
                                      </p:to>
                                    </p:set>
                                    <p:anim calcmode="lin" valueType="num">
                                      <p:cBhvr additive="base">
                                        <p:cTn id="20"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048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0483">
                                            <p:txEl>
                                              <p:pRg st="3" end="3"/>
                                            </p:txEl>
                                          </p:spTgt>
                                        </p:tgtEl>
                                        <p:attrNameLst>
                                          <p:attrName>style.visibility</p:attrName>
                                        </p:attrNameLst>
                                      </p:cBhvr>
                                      <p:to>
                                        <p:strVal val="visible"/>
                                      </p:to>
                                    </p:set>
                                    <p:anim calcmode="lin" valueType="num">
                                      <p:cBhvr additive="base">
                                        <p:cTn id="24"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rgbClr val="0066FF"/>
            </a:gs>
          </a:gsLst>
          <a:path path="shape">
            <a:fillToRect l="50000" t="50000" r="50000" b="50000"/>
          </a:path>
        </a:gradFill>
        <a:effectLst/>
      </p:bgPr>
    </p:bg>
    <p:spTree>
      <p:nvGrpSpPr>
        <p:cNvPr id="1" name=""/>
        <p:cNvGrpSpPr/>
        <p:nvPr/>
      </p:nvGrpSpPr>
      <p:grpSpPr>
        <a:xfrm>
          <a:off x="0" y="0"/>
          <a:ext cx="0" cy="0"/>
          <a:chOff x="0" y="0"/>
          <a:chExt cx="0" cy="0"/>
        </a:xfrm>
      </p:grpSpPr>
      <p:pic>
        <p:nvPicPr>
          <p:cNvPr id="21509" name="Picture 5" descr="200px-Ivan_Cankar">
            <a:hlinkClick r:id="rId2"/>
            <a:extLst>
              <a:ext uri="{FF2B5EF4-FFF2-40B4-BE49-F238E27FC236}">
                <a16:creationId xmlns:a16="http://schemas.microsoft.com/office/drawing/2014/main" id="{406F4561-CF34-4AC2-A622-C717FB6CCD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36863">
            <a:off x="755650" y="765175"/>
            <a:ext cx="3357563" cy="4824413"/>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murn-aleksandrov_josip">
            <a:extLst>
              <a:ext uri="{FF2B5EF4-FFF2-40B4-BE49-F238E27FC236}">
                <a16:creationId xmlns:a16="http://schemas.microsoft.com/office/drawing/2014/main" id="{32B20ACA-7BC4-4669-82CB-CAECE916F9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25944">
            <a:off x="5715000" y="1722438"/>
            <a:ext cx="2708275" cy="3384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p:cTn id="7" dur="500" fill="hold"/>
                                        <p:tgtEl>
                                          <p:spTgt spid="21509"/>
                                        </p:tgtEl>
                                        <p:attrNameLst>
                                          <p:attrName>ppt_w</p:attrName>
                                        </p:attrNameLst>
                                      </p:cBhvr>
                                      <p:tavLst>
                                        <p:tav tm="0">
                                          <p:val>
                                            <p:fltVal val="0"/>
                                          </p:val>
                                        </p:tav>
                                        <p:tav tm="100000">
                                          <p:val>
                                            <p:strVal val="#ppt_w"/>
                                          </p:val>
                                        </p:tav>
                                      </p:tavLst>
                                    </p:anim>
                                    <p:anim calcmode="lin" valueType="num">
                                      <p:cBhvr>
                                        <p:cTn id="8" dur="500" fill="hold"/>
                                        <p:tgtEl>
                                          <p:spTgt spid="21509"/>
                                        </p:tgtEl>
                                        <p:attrNameLst>
                                          <p:attrName>ppt_h</p:attrName>
                                        </p:attrNameLst>
                                      </p:cBhvr>
                                      <p:tavLst>
                                        <p:tav tm="0">
                                          <p:val>
                                            <p:fltVal val="0"/>
                                          </p:val>
                                        </p:tav>
                                        <p:tav tm="100000">
                                          <p:val>
                                            <p:strVal val="#ppt_h"/>
                                          </p:val>
                                        </p:tav>
                                      </p:tavLst>
                                    </p:anim>
                                    <p:animEffect transition="in" filter="fade">
                                      <p:cBhvr>
                                        <p:cTn id="9" dur="500"/>
                                        <p:tgtEl>
                                          <p:spTgt spid="2150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1513"/>
                                        </p:tgtEl>
                                        <p:attrNameLst>
                                          <p:attrName>style.visibility</p:attrName>
                                        </p:attrNameLst>
                                      </p:cBhvr>
                                      <p:to>
                                        <p:strVal val="visible"/>
                                      </p:to>
                                    </p:set>
                                    <p:anim calcmode="lin" valueType="num">
                                      <p:cBhvr>
                                        <p:cTn id="14" dur="500" fill="hold"/>
                                        <p:tgtEl>
                                          <p:spTgt spid="21513"/>
                                        </p:tgtEl>
                                        <p:attrNameLst>
                                          <p:attrName>ppt_w</p:attrName>
                                        </p:attrNameLst>
                                      </p:cBhvr>
                                      <p:tavLst>
                                        <p:tav tm="0">
                                          <p:val>
                                            <p:fltVal val="0"/>
                                          </p:val>
                                        </p:tav>
                                        <p:tav tm="100000">
                                          <p:val>
                                            <p:strVal val="#ppt_w"/>
                                          </p:val>
                                        </p:tav>
                                      </p:tavLst>
                                    </p:anim>
                                    <p:anim calcmode="lin" valueType="num">
                                      <p:cBhvr>
                                        <p:cTn id="15" dur="500" fill="hold"/>
                                        <p:tgtEl>
                                          <p:spTgt spid="21513"/>
                                        </p:tgtEl>
                                        <p:attrNameLst>
                                          <p:attrName>ppt_h</p:attrName>
                                        </p:attrNameLst>
                                      </p:cBhvr>
                                      <p:tavLst>
                                        <p:tav tm="0">
                                          <p:val>
                                            <p:fltVal val="0"/>
                                          </p:val>
                                        </p:tav>
                                        <p:tav tm="100000">
                                          <p:val>
                                            <p:strVal val="#ppt_h"/>
                                          </p:val>
                                        </p:tav>
                                      </p:tavLst>
                                    </p:anim>
                                    <p:animEffect transition="in" filter="fade">
                                      <p:cBhvr>
                                        <p:cTn id="16" dur="5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FF"/>
            </a:gs>
            <a:gs pos="100000">
              <a:schemeClr val="folHlink"/>
            </a:gs>
          </a:gsLst>
          <a:path path="shape">
            <a:fillToRect l="50000" t="50000" r="50000" b="50000"/>
          </a:path>
        </a:gradFill>
        <a:effectLst/>
      </p:bgPr>
    </p:bg>
    <p:spTree>
      <p:nvGrpSpPr>
        <p:cNvPr id="1" name=""/>
        <p:cNvGrpSpPr/>
        <p:nvPr/>
      </p:nvGrpSpPr>
      <p:grpSpPr>
        <a:xfrm>
          <a:off x="0" y="0"/>
          <a:ext cx="0" cy="0"/>
          <a:chOff x="0" y="0"/>
          <a:chExt cx="0" cy="0"/>
        </a:xfrm>
      </p:grpSpPr>
      <p:pic>
        <p:nvPicPr>
          <p:cNvPr id="22533" name="Picture 5" descr="kette">
            <a:extLst>
              <a:ext uri="{FF2B5EF4-FFF2-40B4-BE49-F238E27FC236}">
                <a16:creationId xmlns:a16="http://schemas.microsoft.com/office/drawing/2014/main" id="{4992E5EA-0BC7-46D7-B75E-E723132C6E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87463">
            <a:off x="971550" y="1700213"/>
            <a:ext cx="2857500" cy="3676650"/>
          </a:xfrm>
          <a:prstGeom prst="rect">
            <a:avLst/>
          </a:prstGeom>
          <a:noFill/>
          <a:extLst>
            <a:ext uri="{909E8E84-426E-40DD-AFC4-6F175D3DCCD1}">
              <a14:hiddenFill xmlns:a14="http://schemas.microsoft.com/office/drawing/2010/main">
                <a:solidFill>
                  <a:srgbClr val="FFFFFF"/>
                </a:solidFill>
              </a14:hiddenFill>
            </a:ext>
          </a:extLst>
        </p:spPr>
      </p:pic>
      <p:pic>
        <p:nvPicPr>
          <p:cNvPr id="22535" name="Picture 7" descr="oton5">
            <a:extLst>
              <a:ext uri="{FF2B5EF4-FFF2-40B4-BE49-F238E27FC236}">
                <a16:creationId xmlns:a16="http://schemas.microsoft.com/office/drawing/2014/main" id="{063CBBD2-915F-4D1F-AEB4-154463119B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37758">
            <a:off x="5580063" y="1844675"/>
            <a:ext cx="2232025" cy="3219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 calcmode="lin" valueType="num">
                                      <p:cBhvr>
                                        <p:cTn id="7" dur="500" fill="hold"/>
                                        <p:tgtEl>
                                          <p:spTgt spid="22533"/>
                                        </p:tgtEl>
                                        <p:attrNameLst>
                                          <p:attrName>ppt_w</p:attrName>
                                        </p:attrNameLst>
                                      </p:cBhvr>
                                      <p:tavLst>
                                        <p:tav tm="0">
                                          <p:val>
                                            <p:fltVal val="0"/>
                                          </p:val>
                                        </p:tav>
                                        <p:tav tm="100000">
                                          <p:val>
                                            <p:strVal val="#ppt_w"/>
                                          </p:val>
                                        </p:tav>
                                      </p:tavLst>
                                    </p:anim>
                                    <p:anim calcmode="lin" valueType="num">
                                      <p:cBhvr>
                                        <p:cTn id="8" dur="500" fill="hold"/>
                                        <p:tgtEl>
                                          <p:spTgt spid="22533"/>
                                        </p:tgtEl>
                                        <p:attrNameLst>
                                          <p:attrName>ppt_h</p:attrName>
                                        </p:attrNameLst>
                                      </p:cBhvr>
                                      <p:tavLst>
                                        <p:tav tm="0">
                                          <p:val>
                                            <p:fltVal val="0"/>
                                          </p:val>
                                        </p:tav>
                                        <p:tav tm="100000">
                                          <p:val>
                                            <p:strVal val="#ppt_h"/>
                                          </p:val>
                                        </p:tav>
                                      </p:tavLst>
                                    </p:anim>
                                    <p:animEffect transition="in" filter="fade">
                                      <p:cBhvr>
                                        <p:cTn id="9" dur="500"/>
                                        <p:tgtEl>
                                          <p:spTgt spid="2253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2535"/>
                                        </p:tgtEl>
                                        <p:attrNameLst>
                                          <p:attrName>style.visibility</p:attrName>
                                        </p:attrNameLst>
                                      </p:cBhvr>
                                      <p:to>
                                        <p:strVal val="visible"/>
                                      </p:to>
                                    </p:set>
                                    <p:anim calcmode="lin" valueType="num">
                                      <p:cBhvr>
                                        <p:cTn id="14" dur="500" fill="hold"/>
                                        <p:tgtEl>
                                          <p:spTgt spid="22535"/>
                                        </p:tgtEl>
                                        <p:attrNameLst>
                                          <p:attrName>ppt_w</p:attrName>
                                        </p:attrNameLst>
                                      </p:cBhvr>
                                      <p:tavLst>
                                        <p:tav tm="0">
                                          <p:val>
                                            <p:fltVal val="0"/>
                                          </p:val>
                                        </p:tav>
                                        <p:tav tm="100000">
                                          <p:val>
                                            <p:strVal val="#ppt_w"/>
                                          </p:val>
                                        </p:tav>
                                      </p:tavLst>
                                    </p:anim>
                                    <p:anim calcmode="lin" valueType="num">
                                      <p:cBhvr>
                                        <p:cTn id="15" dur="500" fill="hold"/>
                                        <p:tgtEl>
                                          <p:spTgt spid="22535"/>
                                        </p:tgtEl>
                                        <p:attrNameLst>
                                          <p:attrName>ppt_h</p:attrName>
                                        </p:attrNameLst>
                                      </p:cBhvr>
                                      <p:tavLst>
                                        <p:tav tm="0">
                                          <p:val>
                                            <p:fltVal val="0"/>
                                          </p:val>
                                        </p:tav>
                                        <p:tav tm="100000">
                                          <p:val>
                                            <p:strVal val="#ppt_h"/>
                                          </p:val>
                                        </p:tav>
                                      </p:tavLst>
                                    </p:anim>
                                    <p:animEffect transition="in" filter="fade">
                                      <p:cBhvr>
                                        <p:cTn id="16"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F427E0D-302E-4CEB-AC55-A450782CD64E}"/>
              </a:ext>
            </a:extLst>
          </p:cNvPr>
          <p:cNvSpPr>
            <a:spLocks noGrp="1" noChangeArrowheads="1"/>
          </p:cNvSpPr>
          <p:nvPr>
            <p:ph type="title"/>
          </p:nvPr>
        </p:nvSpPr>
        <p:spPr/>
        <p:txBody>
          <a:bodyPr/>
          <a:lstStyle/>
          <a:p>
            <a:r>
              <a:rPr lang="sl-SI" altLang="sl-SI">
                <a:solidFill>
                  <a:schemeClr val="folHlink"/>
                </a:solidFill>
                <a:latin typeface="Comic Sans MS" panose="030F0702030302020204" pitchFamily="66" charset="0"/>
              </a:rPr>
              <a:t>Smrt</a:t>
            </a:r>
          </a:p>
        </p:txBody>
      </p:sp>
      <p:sp>
        <p:nvSpPr>
          <p:cNvPr id="24579" name="Rectangle 3">
            <a:extLst>
              <a:ext uri="{FF2B5EF4-FFF2-40B4-BE49-F238E27FC236}">
                <a16:creationId xmlns:a16="http://schemas.microsoft.com/office/drawing/2014/main" id="{343AD066-0C29-400B-A2BB-D76C799F4C23}"/>
              </a:ext>
            </a:extLst>
          </p:cNvPr>
          <p:cNvSpPr>
            <a:spLocks noGrp="1" noChangeArrowheads="1"/>
          </p:cNvSpPr>
          <p:nvPr>
            <p:ph type="body" idx="1"/>
          </p:nvPr>
        </p:nvSpPr>
        <p:spPr/>
        <p:txBody>
          <a:bodyPr/>
          <a:lstStyle/>
          <a:p>
            <a:r>
              <a:rPr lang="sl-SI" altLang="sl-SI">
                <a:latin typeface="Comic Sans MS" panose="030F0702030302020204" pitchFamily="66" charset="0"/>
              </a:rPr>
              <a:t>Leta 1949 je umrl v Ljubljani, pokopan pa je na Žalah.</a:t>
            </a:r>
          </a:p>
          <a:p>
            <a:endParaRPr lang="sl-SI" altLang="sl-SI">
              <a:latin typeface="Comic Sans MS" panose="030F0702030302020204" pitchFamily="66" charset="0"/>
            </a:endParaRPr>
          </a:p>
        </p:txBody>
      </p:sp>
      <p:pic>
        <p:nvPicPr>
          <p:cNvPr id="24581" name="Picture 5" descr="Zale_02">
            <a:extLst>
              <a:ext uri="{FF2B5EF4-FFF2-40B4-BE49-F238E27FC236}">
                <a16:creationId xmlns:a16="http://schemas.microsoft.com/office/drawing/2014/main" id="{436242DA-ADE5-4E11-910B-5A5BF2583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997200"/>
            <a:ext cx="4762500" cy="3162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diamond(in)">
                                      <p:cBhvr>
                                        <p:cTn id="7" dur="2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 calcmode="lin" valueType="num">
                                      <p:cBhvr additive="base">
                                        <p:cTn id="12"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24581"/>
                                        </p:tgtEl>
                                        <p:attrNameLst>
                                          <p:attrName>style.visibility</p:attrName>
                                        </p:attrNameLst>
                                      </p:cBhvr>
                                      <p:to>
                                        <p:strVal val="visible"/>
                                      </p:to>
                                    </p:set>
                                    <p:anim calcmode="lin" valueType="num">
                                      <p:cBhvr>
                                        <p:cTn id="18" dur="500" fill="hold"/>
                                        <p:tgtEl>
                                          <p:spTgt spid="24581"/>
                                        </p:tgtEl>
                                        <p:attrNameLst>
                                          <p:attrName>ppt_w</p:attrName>
                                        </p:attrNameLst>
                                      </p:cBhvr>
                                      <p:tavLst>
                                        <p:tav tm="0">
                                          <p:val>
                                            <p:fltVal val="0"/>
                                          </p:val>
                                        </p:tav>
                                        <p:tav tm="100000">
                                          <p:val>
                                            <p:strVal val="#ppt_w"/>
                                          </p:val>
                                        </p:tav>
                                      </p:tavLst>
                                    </p:anim>
                                    <p:anim calcmode="lin" valueType="num">
                                      <p:cBhvr>
                                        <p:cTn id="19" dur="500" fill="hold"/>
                                        <p:tgtEl>
                                          <p:spTgt spid="24581"/>
                                        </p:tgtEl>
                                        <p:attrNameLst>
                                          <p:attrName>ppt_h</p:attrName>
                                        </p:attrNameLst>
                                      </p:cBhvr>
                                      <p:tavLst>
                                        <p:tav tm="0">
                                          <p:val>
                                            <p:fltVal val="0"/>
                                          </p:val>
                                        </p:tav>
                                        <p:tav tm="100000">
                                          <p:val>
                                            <p:strVal val="#ppt_h"/>
                                          </p:val>
                                        </p:tav>
                                      </p:tavLst>
                                    </p:anim>
                                    <p:animEffect transition="in" filter="fade">
                                      <p:cBhvr>
                                        <p:cTn id="20"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rgbClr val="0066FF"/>
            </a:gs>
          </a:gsLst>
          <a:path path="shape">
            <a:fillToRect l="50000" t="50000" r="50000" b="50000"/>
          </a:path>
        </a:gradFill>
        <a:effectLst/>
      </p:bgPr>
    </p:bg>
    <p:spTree>
      <p:nvGrpSpPr>
        <p:cNvPr id="1" name=""/>
        <p:cNvGrpSpPr/>
        <p:nvPr/>
      </p:nvGrpSpPr>
      <p:grpSpPr>
        <a:xfrm>
          <a:off x="0" y="0"/>
          <a:ext cx="0" cy="0"/>
          <a:chOff x="0" y="0"/>
          <a:chExt cx="0" cy="0"/>
        </a:xfrm>
      </p:grpSpPr>
      <p:pic>
        <p:nvPicPr>
          <p:cNvPr id="18437" name="Picture 5" descr="zupancic_oton">
            <a:extLst>
              <a:ext uri="{FF2B5EF4-FFF2-40B4-BE49-F238E27FC236}">
                <a16:creationId xmlns:a16="http://schemas.microsoft.com/office/drawing/2014/main" id="{22038F75-FF78-4F5C-932E-12CDAAE76B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620713"/>
            <a:ext cx="4549775" cy="5688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diamond(in)">
                                      <p:cBhvr>
                                        <p:cTn id="7" dur="2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rgbClr val="0066FF"/>
            </a:gs>
          </a:gsLst>
          <a:path path="shape">
            <a:fillToRect l="50000" t="50000" r="50000" b="50000"/>
          </a:path>
        </a:gra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52B2C9C-0DD6-4AC5-BD7A-4C67DDCB5C1D}"/>
              </a:ext>
            </a:extLst>
          </p:cNvPr>
          <p:cNvSpPr>
            <a:spLocks noGrp="1" noChangeArrowheads="1"/>
          </p:cNvSpPr>
          <p:nvPr>
            <p:ph type="title"/>
          </p:nvPr>
        </p:nvSpPr>
        <p:spPr/>
        <p:txBody>
          <a:bodyPr/>
          <a:lstStyle/>
          <a:p>
            <a:r>
              <a:rPr lang="sl-SI" altLang="sl-SI">
                <a:solidFill>
                  <a:srgbClr val="0066FF"/>
                </a:solidFill>
                <a:latin typeface="Comic Sans MS" panose="030F0702030302020204" pitchFamily="66" charset="0"/>
              </a:rPr>
              <a:t>Življenje</a:t>
            </a:r>
          </a:p>
        </p:txBody>
      </p:sp>
      <p:sp>
        <p:nvSpPr>
          <p:cNvPr id="4099" name="Rectangle 3">
            <a:extLst>
              <a:ext uri="{FF2B5EF4-FFF2-40B4-BE49-F238E27FC236}">
                <a16:creationId xmlns:a16="http://schemas.microsoft.com/office/drawing/2014/main" id="{2AA85933-3DF8-4BB0-BBFC-C441D58F5841}"/>
              </a:ext>
            </a:extLst>
          </p:cNvPr>
          <p:cNvSpPr>
            <a:spLocks noGrp="1" noChangeArrowheads="1"/>
          </p:cNvSpPr>
          <p:nvPr>
            <p:ph type="body" idx="1"/>
          </p:nvPr>
        </p:nvSpPr>
        <p:spPr/>
        <p:txBody>
          <a:bodyPr/>
          <a:lstStyle/>
          <a:p>
            <a:r>
              <a:rPr lang="sl-SI" altLang="sl-SI">
                <a:latin typeface="Comic Sans MS" panose="030F0702030302020204" pitchFamily="66" charset="0"/>
              </a:rPr>
              <a:t>Rodil se je 23.1.1878 kot prvi izmed treh otrok v Vinici, v Beli krajini v premožni družini. Oče Franc je bil doma iz Selišč pri Dolenjskih Toplicah, mati Ana pa je bila domačinka. Otroštvo je preživel v idilični vasi Dragatuš.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FF"/>
            </a:gs>
            <a:gs pos="100000">
              <a:schemeClr val="folHlink"/>
            </a:gs>
          </a:gsLst>
          <a:path path="shape">
            <a:fillToRect l="50000" t="50000" r="50000" b="50000"/>
          </a:path>
        </a:gra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20F4500-2E1E-4D8D-B337-1D491F5C01EF}"/>
              </a:ext>
            </a:extLst>
          </p:cNvPr>
          <p:cNvSpPr>
            <a:spLocks noGrp="1" noChangeArrowheads="1"/>
          </p:cNvSpPr>
          <p:nvPr>
            <p:ph type="title"/>
          </p:nvPr>
        </p:nvSpPr>
        <p:spPr/>
        <p:txBody>
          <a:bodyPr/>
          <a:lstStyle/>
          <a:p>
            <a:r>
              <a:rPr lang="sl-SI" altLang="sl-SI">
                <a:solidFill>
                  <a:schemeClr val="folHlink"/>
                </a:solidFill>
                <a:latin typeface="Comic Sans MS" panose="030F0702030302020204" pitchFamily="66" charset="0"/>
              </a:rPr>
              <a:t>Njegova rojstna hiša</a:t>
            </a:r>
          </a:p>
        </p:txBody>
      </p:sp>
      <p:pic>
        <p:nvPicPr>
          <p:cNvPr id="7172" name="Picture 4" descr="Rojstna hiša Otona Župančiča v Vinici">
            <a:extLst>
              <a:ext uri="{FF2B5EF4-FFF2-40B4-BE49-F238E27FC236}">
                <a16:creationId xmlns:a16="http://schemas.microsoft.com/office/drawing/2014/main" id="{70B55415-97F4-49AE-9472-59CF2670EB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1412875"/>
            <a:ext cx="6264275" cy="4697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amond(in)">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nodeType="clickEffect">
                                  <p:stCondLst>
                                    <p:cond delay="0"/>
                                  </p:stCondLst>
                                  <p:childTnLst>
                                    <p:animScale>
                                      <p:cBhvr>
                                        <p:cTn id="11" dur="2000" fill="hold"/>
                                        <p:tgtEl>
                                          <p:spTgt spid="717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rgbClr val="0066FF"/>
            </a:gs>
          </a:gsLst>
          <a:path path="shape">
            <a:fillToRect l="50000" t="50000" r="50000" b="50000"/>
          </a:path>
        </a:gradFill>
        <a:effectLst/>
      </p:bgPr>
    </p:bg>
    <p:spTree>
      <p:nvGrpSpPr>
        <p:cNvPr id="1" name=""/>
        <p:cNvGrpSpPr/>
        <p:nvPr/>
      </p:nvGrpSpPr>
      <p:grpSpPr>
        <a:xfrm>
          <a:off x="0" y="0"/>
          <a:ext cx="0" cy="0"/>
          <a:chOff x="0" y="0"/>
          <a:chExt cx="0" cy="0"/>
        </a:xfrm>
      </p:grpSpPr>
      <p:pic>
        <p:nvPicPr>
          <p:cNvPr id="9221" name="Picture 5" descr="ozupancic">
            <a:extLst>
              <a:ext uri="{FF2B5EF4-FFF2-40B4-BE49-F238E27FC236}">
                <a16:creationId xmlns:a16="http://schemas.microsoft.com/office/drawing/2014/main" id="{AA69DC7C-5B14-473A-9194-366DB4CEB0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97148">
            <a:off x="2268538" y="549275"/>
            <a:ext cx="4365625" cy="5616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922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6C0847D-D51E-4EB0-8842-CA88D2190FF1}"/>
              </a:ext>
            </a:extLst>
          </p:cNvPr>
          <p:cNvSpPr>
            <a:spLocks noGrp="1" noChangeArrowheads="1"/>
          </p:cNvSpPr>
          <p:nvPr>
            <p:ph type="title"/>
          </p:nvPr>
        </p:nvSpPr>
        <p:spPr/>
        <p:txBody>
          <a:bodyPr/>
          <a:lstStyle/>
          <a:p>
            <a:r>
              <a:rPr lang="sl-SI" altLang="sl-SI">
                <a:solidFill>
                  <a:schemeClr val="folHlink"/>
                </a:solidFill>
                <a:latin typeface="Comic Sans MS" panose="030F0702030302020204" pitchFamily="66" charset="0"/>
              </a:rPr>
              <a:t>Šolanje</a:t>
            </a:r>
          </a:p>
        </p:txBody>
      </p:sp>
      <p:sp>
        <p:nvSpPr>
          <p:cNvPr id="10243" name="Rectangle 3">
            <a:extLst>
              <a:ext uri="{FF2B5EF4-FFF2-40B4-BE49-F238E27FC236}">
                <a16:creationId xmlns:a16="http://schemas.microsoft.com/office/drawing/2014/main" id="{F75307B8-890F-422F-980B-D0415F1D1300}"/>
              </a:ext>
            </a:extLst>
          </p:cNvPr>
          <p:cNvSpPr>
            <a:spLocks noGrp="1" noChangeArrowheads="1"/>
          </p:cNvSpPr>
          <p:nvPr>
            <p:ph type="body" idx="1"/>
          </p:nvPr>
        </p:nvSpPr>
        <p:spPr/>
        <p:txBody>
          <a:bodyPr/>
          <a:lstStyle/>
          <a:p>
            <a:r>
              <a:rPr lang="sl-SI" altLang="sl-SI" sz="2800">
                <a:latin typeface="Comic Sans MS" panose="030F0702030302020204" pitchFamily="66" charset="0"/>
              </a:rPr>
              <a:t>Osnovno šolo je končal v Vinici. Višjo gimnazijo je dovršil v Ljubljani, kjer je skupaj z Ivanom Cankarjem, Josipom Murnom in Dragotinom Kettejem sodeloval v dijaškem literarnem društvu Zadruga. Leta 1896 je odšel na Dunaj, študiral zgodovino in zemljepis, kjer je znotraj kluba slovenskih študentov na Dunaju jeseni 1896 soustanovil literarno gibanje slovenska moderna, oblikovano po vzoru dunajskega gibanja moderne.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amond(in)">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rgbClr val="0066FF"/>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27A1608-6A24-4882-BDC2-D4DBB5A55781}"/>
              </a:ext>
            </a:extLst>
          </p:cNvPr>
          <p:cNvSpPr>
            <a:spLocks noGrp="1" noChangeArrowheads="1"/>
          </p:cNvSpPr>
          <p:nvPr>
            <p:ph type="title"/>
          </p:nvPr>
        </p:nvSpPr>
        <p:spPr/>
        <p:txBody>
          <a:bodyPr/>
          <a:lstStyle/>
          <a:p>
            <a:r>
              <a:rPr lang="sl-SI" altLang="sl-SI">
                <a:solidFill>
                  <a:srgbClr val="0066FF"/>
                </a:solidFill>
                <a:latin typeface="Comic Sans MS" panose="030F0702030302020204" pitchFamily="66" charset="0"/>
              </a:rPr>
              <a:t>Po šolanju…</a:t>
            </a:r>
          </a:p>
        </p:txBody>
      </p:sp>
      <p:sp>
        <p:nvSpPr>
          <p:cNvPr id="11267" name="Rectangle 3">
            <a:extLst>
              <a:ext uri="{FF2B5EF4-FFF2-40B4-BE49-F238E27FC236}">
                <a16:creationId xmlns:a16="http://schemas.microsoft.com/office/drawing/2014/main" id="{3E4889B4-0AEB-433D-831E-18FDEC01BCA1}"/>
              </a:ext>
            </a:extLst>
          </p:cNvPr>
          <p:cNvSpPr>
            <a:spLocks noGrp="1" noChangeArrowheads="1"/>
          </p:cNvSpPr>
          <p:nvPr>
            <p:ph type="body" idx="1"/>
          </p:nvPr>
        </p:nvSpPr>
        <p:spPr/>
        <p:txBody>
          <a:bodyPr/>
          <a:lstStyle/>
          <a:p>
            <a:pPr>
              <a:lnSpc>
                <a:spcPct val="90000"/>
              </a:lnSpc>
            </a:pPr>
            <a:r>
              <a:rPr lang="sl-SI" altLang="sl-SI">
                <a:latin typeface="Comic Sans MS" panose="030F0702030302020204" pitchFamily="66" charset="0"/>
              </a:rPr>
              <a:t>V Ljubljani je pol leta poučeval kot profesor, nato je odšel v tujino. Živel je v Parizu, v Švici in Nemčiji, kjer se je preživljal z zasebnim poučevanjem. Vrnil se je v Ljubljano in po Aškerčevi (1912) smrti postal je mestni arhivar in kasneje upravnik Slovenskega narodnega gledališča ter bil izvoljen med prve člane Slovenske akademije znanosti in umetnosti.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amond(in)">
                                      <p:cBhvr>
                                        <p:cTn id="7" dur="2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calcmode="lin" valueType="num">
                                      <p:cBhvr additive="base">
                                        <p:cTn id="12"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515F4A2-4694-41AB-A621-548A7680115D}"/>
              </a:ext>
            </a:extLst>
          </p:cNvPr>
          <p:cNvSpPr>
            <a:spLocks noGrp="1" noChangeArrowheads="1"/>
          </p:cNvSpPr>
          <p:nvPr>
            <p:ph type="title"/>
          </p:nvPr>
        </p:nvSpPr>
        <p:spPr/>
        <p:txBody>
          <a:bodyPr/>
          <a:lstStyle/>
          <a:p>
            <a:r>
              <a:rPr lang="sl-SI" altLang="sl-SI">
                <a:solidFill>
                  <a:schemeClr val="folHlink"/>
                </a:solidFill>
                <a:latin typeface="Comic Sans MS" panose="030F0702030302020204" pitchFamily="66" charset="0"/>
              </a:rPr>
              <a:t>Pomembnosti</a:t>
            </a:r>
          </a:p>
        </p:txBody>
      </p:sp>
      <p:sp>
        <p:nvSpPr>
          <p:cNvPr id="12291" name="Rectangle 3">
            <a:extLst>
              <a:ext uri="{FF2B5EF4-FFF2-40B4-BE49-F238E27FC236}">
                <a16:creationId xmlns:a16="http://schemas.microsoft.com/office/drawing/2014/main" id="{3827B194-EBC3-47DA-93BE-A069DB95783F}"/>
              </a:ext>
            </a:extLst>
          </p:cNvPr>
          <p:cNvSpPr>
            <a:spLocks noGrp="1" noChangeArrowheads="1"/>
          </p:cNvSpPr>
          <p:nvPr>
            <p:ph type="body" idx="1"/>
          </p:nvPr>
        </p:nvSpPr>
        <p:spPr/>
        <p:txBody>
          <a:bodyPr/>
          <a:lstStyle/>
          <a:p>
            <a:pPr>
              <a:lnSpc>
                <a:spcPct val="80000"/>
              </a:lnSpc>
            </a:pPr>
            <a:r>
              <a:rPr lang="sl-SI" altLang="sl-SI" sz="2800">
                <a:latin typeface="Comic Sans MS" panose="030F0702030302020204" pitchFamily="66" charset="0"/>
              </a:rPr>
              <a:t>Leta 1911 postal odbornik založbe Slovenska matica </a:t>
            </a:r>
          </a:p>
          <a:p>
            <a:pPr>
              <a:lnSpc>
                <a:spcPct val="80000"/>
              </a:lnSpc>
            </a:pPr>
            <a:r>
              <a:rPr lang="sl-SI" altLang="sl-SI" sz="2800">
                <a:latin typeface="Comic Sans MS" panose="030F0702030302020204" pitchFamily="66" charset="0"/>
              </a:rPr>
              <a:t>Med leti 1912-1913 je  postal umetniški vodja Deželnega gledališča, nato mestni arhivar </a:t>
            </a:r>
          </a:p>
          <a:p>
            <a:pPr>
              <a:lnSpc>
                <a:spcPct val="80000"/>
              </a:lnSpc>
            </a:pPr>
            <a:r>
              <a:rPr lang="sl-SI" altLang="sl-SI" sz="2800">
                <a:latin typeface="Comic Sans MS" panose="030F0702030302020204" pitchFamily="66" charset="0"/>
              </a:rPr>
              <a:t>Urednik revije Slovan (1914)</a:t>
            </a:r>
          </a:p>
          <a:p>
            <a:pPr>
              <a:lnSpc>
                <a:spcPct val="80000"/>
              </a:lnSpc>
            </a:pPr>
            <a:r>
              <a:rPr lang="sl-SI" altLang="sl-SI" sz="2800">
                <a:latin typeface="Comic Sans MS" panose="030F0702030302020204" pitchFamily="66" charset="0"/>
              </a:rPr>
              <a:t>Leta 1917 je urejal liberalno kulturno revijo Ljubljanski zvon. Leta 1920 je postal dramaturg Narodnega gledališča,</a:t>
            </a:r>
          </a:p>
          <a:p>
            <a:pPr>
              <a:lnSpc>
                <a:spcPct val="80000"/>
              </a:lnSpc>
            </a:pPr>
            <a:r>
              <a:rPr lang="sl-SI" altLang="sl-SI" sz="2800">
                <a:latin typeface="Comic Sans MS" panose="030F0702030302020204" pitchFamily="66" charset="0"/>
              </a:rPr>
              <a:t>Leta 1926 postal prvi predsednik slovenskega oddelka mednarodne pisateljske organizacije PEN (do leta 1933) </a:t>
            </a:r>
          </a:p>
          <a:p>
            <a:pPr>
              <a:lnSpc>
                <a:spcPct val="80000"/>
              </a:lnSpc>
            </a:pPr>
            <a:endParaRPr lang="sl-SI" altLang="sl-SI" sz="2800">
              <a:latin typeface="Comic Sans MS" panose="030F0702030302020204" pitchFamily="66" charset="0"/>
            </a:endParaRPr>
          </a:p>
          <a:p>
            <a:pPr>
              <a:lnSpc>
                <a:spcPct val="80000"/>
              </a:lnSpc>
            </a:pPr>
            <a:endParaRPr lang="sl-SI" altLang="sl-SI"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amond(in)">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additive="base">
                                        <p:cTn id="12"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 calcmode="lin" valueType="num">
                                      <p:cBhvr additive="base">
                                        <p:cTn id="16"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2291">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2291">
                                            <p:txEl>
                                              <p:pRg st="2" end="2"/>
                                            </p:txEl>
                                          </p:spTgt>
                                        </p:tgtEl>
                                        <p:attrNameLst>
                                          <p:attrName>style.visibility</p:attrName>
                                        </p:attrNameLst>
                                      </p:cBhvr>
                                      <p:to>
                                        <p:strVal val="visible"/>
                                      </p:to>
                                    </p:set>
                                    <p:anim calcmode="lin" valueType="num">
                                      <p:cBhvr additive="base">
                                        <p:cTn id="20"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2291">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2291">
                                            <p:txEl>
                                              <p:pRg st="3" end="3"/>
                                            </p:txEl>
                                          </p:spTgt>
                                        </p:tgtEl>
                                        <p:attrNameLst>
                                          <p:attrName>style.visibility</p:attrName>
                                        </p:attrNameLst>
                                      </p:cBhvr>
                                      <p:to>
                                        <p:strVal val="visible"/>
                                      </p:to>
                                    </p:set>
                                    <p:anim calcmode="lin" valueType="num">
                                      <p:cBhvr additive="base">
                                        <p:cTn id="24"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291">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2291">
                                            <p:txEl>
                                              <p:pRg st="4" end="4"/>
                                            </p:txEl>
                                          </p:spTgt>
                                        </p:tgtEl>
                                        <p:attrNameLst>
                                          <p:attrName>style.visibility</p:attrName>
                                        </p:attrNameLst>
                                      </p:cBhvr>
                                      <p:to>
                                        <p:strVal val="visible"/>
                                      </p:to>
                                    </p:set>
                                    <p:anim calcmode="lin" valueType="num">
                                      <p:cBhvr additive="base">
                                        <p:cTn id="28"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rgbClr val="0066FF"/>
            </a:gs>
          </a:gsLst>
          <a:path path="shape">
            <a:fillToRect l="50000" t="50000" r="50000" b="50000"/>
          </a:path>
        </a:gra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9B195CB-9499-4606-AE89-3AF6A7504CB0}"/>
              </a:ext>
            </a:extLst>
          </p:cNvPr>
          <p:cNvSpPr>
            <a:spLocks noGrp="1" noChangeArrowheads="1"/>
          </p:cNvSpPr>
          <p:nvPr>
            <p:ph type="title"/>
          </p:nvPr>
        </p:nvSpPr>
        <p:spPr/>
        <p:txBody>
          <a:bodyPr/>
          <a:lstStyle/>
          <a:p>
            <a:r>
              <a:rPr lang="sl-SI" altLang="sl-SI">
                <a:solidFill>
                  <a:srgbClr val="0066FF"/>
                </a:solidFill>
              </a:rPr>
              <a:t>…</a:t>
            </a:r>
          </a:p>
        </p:txBody>
      </p:sp>
      <p:sp>
        <p:nvSpPr>
          <p:cNvPr id="13315" name="Rectangle 3">
            <a:extLst>
              <a:ext uri="{FF2B5EF4-FFF2-40B4-BE49-F238E27FC236}">
                <a16:creationId xmlns:a16="http://schemas.microsoft.com/office/drawing/2014/main" id="{CC5A34F7-1949-4006-B76A-FD1FF9583667}"/>
              </a:ext>
            </a:extLst>
          </p:cNvPr>
          <p:cNvSpPr>
            <a:spLocks noGrp="1" noChangeArrowheads="1"/>
          </p:cNvSpPr>
          <p:nvPr>
            <p:ph type="body" idx="1"/>
          </p:nvPr>
        </p:nvSpPr>
        <p:spPr/>
        <p:txBody>
          <a:bodyPr/>
          <a:lstStyle/>
          <a:p>
            <a:pPr>
              <a:lnSpc>
                <a:spcPct val="90000"/>
              </a:lnSpc>
            </a:pPr>
            <a:r>
              <a:rPr lang="sl-SI" altLang="sl-SI" sz="2800">
                <a:latin typeface="Comic Sans MS" panose="030F0702030302020204" pitchFamily="66" charset="0"/>
              </a:rPr>
              <a:t>Leta 1929 napredoval v upravnika operne in gledališke hiše Narodnega gledališča. </a:t>
            </a:r>
          </a:p>
          <a:p>
            <a:pPr>
              <a:lnSpc>
                <a:spcPct val="90000"/>
              </a:lnSpc>
            </a:pPr>
            <a:r>
              <a:rPr lang="sl-SI" altLang="sl-SI" sz="2800">
                <a:latin typeface="Comic Sans MS" panose="030F0702030302020204" pitchFamily="66" charset="0"/>
              </a:rPr>
              <a:t>Leta 1936 ponovno predsedoval slovenskemu PEN. </a:t>
            </a:r>
          </a:p>
          <a:p>
            <a:pPr>
              <a:lnSpc>
                <a:spcPct val="90000"/>
              </a:lnSpc>
            </a:pPr>
            <a:r>
              <a:rPr lang="sl-SI" altLang="sl-SI" sz="2800">
                <a:latin typeface="Comic Sans MS" panose="030F0702030302020204" pitchFamily="66" charset="0"/>
              </a:rPr>
              <a:t>Med leti 1941-1945 je kot sodelavec slovenske protifašistične organizacije Osvobodilna fronta objavljal poezijo v ilegalnih časnikih;</a:t>
            </a:r>
          </a:p>
          <a:p>
            <a:pPr>
              <a:lnSpc>
                <a:spcPct val="90000"/>
              </a:lnSpc>
            </a:pPr>
            <a:r>
              <a:rPr lang="sl-SI" altLang="sl-SI" sz="2800">
                <a:latin typeface="Comic Sans MS" panose="030F0702030302020204" pitchFamily="66" charset="0"/>
              </a:rPr>
              <a:t>Leta 1945 postal poslanec v Ljudski skupščini </a:t>
            </a:r>
          </a:p>
          <a:p>
            <a:pPr>
              <a:lnSpc>
                <a:spcPct val="90000"/>
              </a:lnSpc>
            </a:pPr>
            <a:r>
              <a:rPr lang="sl-SI" altLang="sl-SI" sz="2800">
                <a:latin typeface="Comic Sans MS" panose="030F0702030302020204" pitchFamily="66" charset="0"/>
              </a:rPr>
              <a:t> štiri leta pred smrtjo, redni član Slovenske akademije znanosti in umetnosti.            </a:t>
            </a:r>
          </a:p>
          <a:p>
            <a:pPr>
              <a:lnSpc>
                <a:spcPct val="90000"/>
              </a:lnSpc>
            </a:pPr>
            <a:endParaRPr lang="sl-SI" altLang="sl-SI" sz="2800">
              <a:latin typeface="Comic Sans MS" panose="030F0702030302020204" pitchFamily="66" charset="0"/>
            </a:endParaRPr>
          </a:p>
          <a:p>
            <a:pPr>
              <a:lnSpc>
                <a:spcPct val="90000"/>
              </a:lnSpc>
            </a:pPr>
            <a:endParaRPr lang="sl-SI" altLang="sl-SI" sz="28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 calcmode="lin" valueType="num">
                                      <p:cBhvr additive="base">
                                        <p:cTn id="23"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F6DFC59-7425-46E8-A8D8-1DDD382B3D3B}"/>
              </a:ext>
            </a:extLst>
          </p:cNvPr>
          <p:cNvSpPr>
            <a:spLocks noGrp="1" noChangeArrowheads="1"/>
          </p:cNvSpPr>
          <p:nvPr>
            <p:ph type="title"/>
          </p:nvPr>
        </p:nvSpPr>
        <p:spPr/>
        <p:txBody>
          <a:bodyPr/>
          <a:lstStyle/>
          <a:p>
            <a:r>
              <a:rPr lang="sl-SI" altLang="sl-SI">
                <a:solidFill>
                  <a:schemeClr val="folHlink"/>
                </a:solidFill>
                <a:latin typeface="Comic Sans MS" panose="030F0702030302020204" pitchFamily="66" charset="0"/>
              </a:rPr>
              <a:t>Dela</a:t>
            </a:r>
          </a:p>
        </p:txBody>
      </p:sp>
      <p:sp>
        <p:nvSpPr>
          <p:cNvPr id="14339" name="Rectangle 3">
            <a:extLst>
              <a:ext uri="{FF2B5EF4-FFF2-40B4-BE49-F238E27FC236}">
                <a16:creationId xmlns:a16="http://schemas.microsoft.com/office/drawing/2014/main" id="{6551FD2B-7E38-49E2-89DC-3CC7B52B487B}"/>
              </a:ext>
            </a:extLst>
          </p:cNvPr>
          <p:cNvSpPr>
            <a:spLocks noGrp="1" noChangeArrowheads="1"/>
          </p:cNvSpPr>
          <p:nvPr>
            <p:ph type="body" idx="1"/>
          </p:nvPr>
        </p:nvSpPr>
        <p:spPr/>
        <p:txBody>
          <a:bodyPr/>
          <a:lstStyle/>
          <a:p>
            <a:r>
              <a:rPr lang="sl-SI" altLang="sl-SI">
                <a:solidFill>
                  <a:schemeClr val="folHlink"/>
                </a:solidFill>
                <a:latin typeface="Comic Sans MS" panose="030F0702030302020204" pitchFamily="66" charset="0"/>
              </a:rPr>
              <a:t>Dela za otroke:</a:t>
            </a:r>
          </a:p>
          <a:p>
            <a:r>
              <a:rPr lang="sl-SI" altLang="sl-SI">
                <a:latin typeface="Comic Sans MS" panose="030F0702030302020204" pitchFamily="66" charset="0"/>
              </a:rPr>
              <a:t>Mehurčki </a:t>
            </a:r>
          </a:p>
          <a:p>
            <a:r>
              <a:rPr lang="sl-SI" altLang="sl-SI">
                <a:latin typeface="Comic Sans MS" panose="030F0702030302020204" pitchFamily="66" charset="0"/>
              </a:rPr>
              <a:t>Pisanice</a:t>
            </a:r>
          </a:p>
          <a:p>
            <a:r>
              <a:rPr lang="sl-SI" altLang="sl-SI">
                <a:latin typeface="Comic Sans MS" panose="030F0702030302020204" pitchFamily="66" charset="0"/>
              </a:rPr>
              <a:t>Lahkih nog naokrog</a:t>
            </a:r>
          </a:p>
          <a:p>
            <a:r>
              <a:rPr lang="sl-SI" altLang="sl-SI">
                <a:latin typeface="Comic Sans MS" panose="030F0702030302020204" pitchFamily="66" charset="0"/>
              </a:rPr>
              <a:t>Sto ugank</a:t>
            </a:r>
          </a:p>
          <a:p>
            <a:endParaRPr lang="sl-SI" altLang="sl-SI">
              <a:latin typeface="Comic Sans MS" panose="030F0702030302020204" pitchFamily="66" charset="0"/>
            </a:endParaRPr>
          </a:p>
          <a:p>
            <a:endParaRPr lang="sl-SI" altLang="sl-SI">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amond(in)">
                                      <p:cBhvr>
                                        <p:cTn id="7" dur="20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4339">
                                            <p:txEl>
                                              <p:pRg st="0" end="0"/>
                                            </p:txEl>
                                          </p:spTgt>
                                        </p:tgtEl>
                                        <p:attrNameLst>
                                          <p:attrName>style.visibility</p:attrName>
                                        </p:attrNameLst>
                                      </p:cBhvr>
                                      <p:to>
                                        <p:strVal val="visible"/>
                                      </p:to>
                                    </p:set>
                                    <p:anim calcmode="discrete" valueType="clr">
                                      <p:cBhvr override="childStyle">
                                        <p:cTn id="12" dur="80"/>
                                        <p:tgtEl>
                                          <p:spTgt spid="143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433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14339">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1" end="1"/>
                                            </p:txEl>
                                          </p:spTgt>
                                        </p:tgtEl>
                                        <p:attrNameLst>
                                          <p:attrName>style.visibility</p:attrName>
                                        </p:attrNameLst>
                                      </p:cBhvr>
                                      <p:to>
                                        <p:strVal val="visible"/>
                                      </p:to>
                                    </p:set>
                                    <p:anim calcmode="lin" valueType="num">
                                      <p:cBhvr additive="base">
                                        <p:cTn id="19"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339">
                                            <p:txEl>
                                              <p:pRg st="2" end="2"/>
                                            </p:txEl>
                                          </p:spTgt>
                                        </p:tgtEl>
                                        <p:attrNameLst>
                                          <p:attrName>style.visibility</p:attrName>
                                        </p:attrNameLst>
                                      </p:cBhvr>
                                      <p:to>
                                        <p:strVal val="visible"/>
                                      </p:to>
                                    </p:set>
                                    <p:anim calcmode="lin" valueType="num">
                                      <p:cBhvr additive="base">
                                        <p:cTn id="2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339">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 calcmode="lin" valueType="num">
                                      <p:cBhvr additive="base">
                                        <p:cTn id="27"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339">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On-screen Show (4:3)</PresentationFormat>
  <Paragraphs>41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Comic Sans MS</vt:lpstr>
      <vt:lpstr>Privzeti načrt</vt:lpstr>
      <vt:lpstr>OTON ŽUPANČIČ</vt:lpstr>
      <vt:lpstr>Življenje</vt:lpstr>
      <vt:lpstr>Njegova rojstna hiša</vt:lpstr>
      <vt:lpstr>PowerPoint Presentation</vt:lpstr>
      <vt:lpstr>Šolanje</vt:lpstr>
      <vt:lpstr>Po šolanju…</vt:lpstr>
      <vt:lpstr>Pomembnosti</vt:lpstr>
      <vt:lpstr>…</vt:lpstr>
      <vt:lpstr>Dela</vt:lpstr>
      <vt:lpstr>Dela</vt:lpstr>
      <vt:lpstr>PowerPoint Presentation</vt:lpstr>
      <vt:lpstr>PowerPoint Presentation</vt:lpstr>
      <vt:lpstr>Modernisti na Slovenskem</vt:lpstr>
      <vt:lpstr>PowerPoint Presentation</vt:lpstr>
      <vt:lpstr>PowerPoint Presentation</vt:lpstr>
      <vt:lpstr>Smrt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2019-06-03T09:09:28Z</dcterms:created>
  <dcterms:modified xsi:type="dcterms:W3CDTF">2019-06-03T09:09:28Z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