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4" r:id="rId1"/>
  </p:sldMasterIdLst>
  <p:sldIdLst>
    <p:sldId id="256" r:id="rId2"/>
    <p:sldId id="257" r:id="rId3"/>
    <p:sldId id="27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2" autoAdjust="0"/>
    <p:restoredTop sz="94660" autoAdjust="0"/>
  </p:normalViewPr>
  <p:slideViewPr>
    <p:cSldViewPr>
      <p:cViewPr varScale="1">
        <p:scale>
          <a:sx n="101" d="100"/>
          <a:sy n="101" d="100"/>
        </p:scale>
        <p:origin x="114" y="402"/>
      </p:cViewPr>
      <p:guideLst>
        <p:guide orient="horz" pos="2160"/>
        <p:guide pos="2880"/>
      </p:guideLst>
    </p:cSldViewPr>
  </p:slideViewPr>
  <p:outlineViewPr>
    <p:cViewPr>
      <p:scale>
        <a:sx n="33" d="100"/>
        <a:sy n="33" d="100"/>
      </p:scale>
      <p:origin x="0" y="247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3B2870-47B3-47F1-8EF5-7DE2A4502A13}"/>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a:extLst>
              <a:ext uri="{FF2B5EF4-FFF2-40B4-BE49-F238E27FC236}">
                <a16:creationId xmlns:a16="http://schemas.microsoft.com/office/drawing/2014/main" id="{AFF76D40-B585-4B7E-9AE9-699AA67CBB8E}"/>
              </a:ext>
            </a:extLst>
          </p:cNvPr>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sl-SI"/>
          </a:p>
        </p:txBody>
      </p:sp>
      <p:sp>
        <p:nvSpPr>
          <p:cNvPr id="6" name="Freeform 7">
            <a:extLst>
              <a:ext uri="{FF2B5EF4-FFF2-40B4-BE49-F238E27FC236}">
                <a16:creationId xmlns:a16="http://schemas.microsoft.com/office/drawing/2014/main" id="{9A675432-86B3-4292-A12A-16B93C49A780}"/>
              </a:ext>
            </a:extLst>
          </p:cNvPr>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sl-SI"/>
          </a:p>
        </p:txBody>
      </p:sp>
      <p:sp>
        <p:nvSpPr>
          <p:cNvPr id="7" name="Freeform 7">
            <a:extLst>
              <a:ext uri="{FF2B5EF4-FFF2-40B4-BE49-F238E27FC236}">
                <a16:creationId xmlns:a16="http://schemas.microsoft.com/office/drawing/2014/main" id="{9E50E266-A5EF-46F0-BA23-C3CF9FA85E36}"/>
              </a:ext>
            </a:extLst>
          </p:cNvPr>
          <p:cNvSpPr>
            <a:spLocks noChangeAspect="1" noEditPoints="1"/>
          </p:cNvSpPr>
          <p:nvPr/>
        </p:nvSpPr>
        <p:spPr bwMode="auto">
          <a:xfrm>
            <a:off x="838200" y="1762125"/>
            <a:ext cx="2522538" cy="50958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sl-SI"/>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A2488F-9D17-4E0E-A926-41DD0EF11568}"/>
              </a:ext>
            </a:extLst>
          </p:cNvPr>
          <p:cNvSpPr>
            <a:spLocks noGrp="1"/>
          </p:cNvSpPr>
          <p:nvPr>
            <p:ph type="dt" sz="half" idx="10"/>
          </p:nvPr>
        </p:nvSpPr>
        <p:spPr/>
        <p:txBody>
          <a:bodyPr/>
          <a:lstStyle>
            <a:lvl1pPr>
              <a:defRPr smtClean="0">
                <a:solidFill>
                  <a:schemeClr val="bg2"/>
                </a:solidFill>
              </a:defRPr>
            </a:lvl1pPr>
          </a:lstStyle>
          <a:p>
            <a:pPr>
              <a:defRPr/>
            </a:pPr>
            <a:fld id="{41B2BB1A-4FE6-4C79-AB68-C31DBAFF75BA}" type="datetimeFigureOut">
              <a:rPr lang="sl-SI"/>
              <a:pPr>
                <a:defRPr/>
              </a:pPr>
              <a:t>3. 06. 2019</a:t>
            </a:fld>
            <a:endParaRPr lang="sl-SI"/>
          </a:p>
        </p:txBody>
      </p:sp>
      <p:sp>
        <p:nvSpPr>
          <p:cNvPr id="9" name="Footer Placeholder 4">
            <a:extLst>
              <a:ext uri="{FF2B5EF4-FFF2-40B4-BE49-F238E27FC236}">
                <a16:creationId xmlns:a16="http://schemas.microsoft.com/office/drawing/2014/main" id="{D93BED42-28D1-4BA2-89DF-1BE4BF824F08}"/>
              </a:ext>
            </a:extLst>
          </p:cNvPr>
          <p:cNvSpPr>
            <a:spLocks noGrp="1"/>
          </p:cNvSpPr>
          <p:nvPr>
            <p:ph type="ftr" sz="quarter" idx="11"/>
          </p:nvPr>
        </p:nvSpPr>
        <p:spPr/>
        <p:txBody>
          <a:bodyPr/>
          <a:lstStyle>
            <a:lvl1pPr>
              <a:defRPr/>
            </a:lvl1pPr>
          </a:lstStyle>
          <a:p>
            <a:pPr>
              <a:defRPr/>
            </a:pPr>
            <a:endParaRPr lang="sl-SI"/>
          </a:p>
        </p:txBody>
      </p:sp>
      <p:sp>
        <p:nvSpPr>
          <p:cNvPr id="11" name="Slide Number Placeholder 5">
            <a:extLst>
              <a:ext uri="{FF2B5EF4-FFF2-40B4-BE49-F238E27FC236}">
                <a16:creationId xmlns:a16="http://schemas.microsoft.com/office/drawing/2014/main" id="{CDD181CF-14FF-48CE-BC88-3F039FF5FC09}"/>
              </a:ext>
            </a:extLst>
          </p:cNvPr>
          <p:cNvSpPr>
            <a:spLocks noGrp="1"/>
          </p:cNvSpPr>
          <p:nvPr>
            <p:ph type="sldNum" sz="quarter" idx="12"/>
          </p:nvPr>
        </p:nvSpPr>
        <p:spPr/>
        <p:txBody>
          <a:bodyPr/>
          <a:lstStyle>
            <a:lvl1pPr>
              <a:defRPr/>
            </a:lvl1pPr>
          </a:lstStyle>
          <a:p>
            <a:fld id="{39F967AA-10FB-4E00-8CEA-383CC8A10BA5}" type="slidenum">
              <a:rPr lang="sl-SI" altLang="sl-SI"/>
              <a:pPr/>
              <a:t>‹#›</a:t>
            </a:fld>
            <a:endParaRPr lang="sl-SI" altLang="sl-SI"/>
          </a:p>
        </p:txBody>
      </p:sp>
    </p:spTree>
    <p:extLst>
      <p:ext uri="{BB962C8B-B14F-4D97-AF65-F5344CB8AC3E}">
        <p14:creationId xmlns:p14="http://schemas.microsoft.com/office/powerpoint/2010/main" val="283420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D16E1-46C4-4927-8394-75E4C940AF81}"/>
              </a:ext>
            </a:extLst>
          </p:cNvPr>
          <p:cNvSpPr>
            <a:spLocks noGrp="1"/>
          </p:cNvSpPr>
          <p:nvPr>
            <p:ph type="dt" sz="half" idx="10"/>
          </p:nvPr>
        </p:nvSpPr>
        <p:spPr/>
        <p:txBody>
          <a:bodyPr/>
          <a:lstStyle>
            <a:lvl1pPr>
              <a:defRPr/>
            </a:lvl1pPr>
          </a:lstStyle>
          <a:p>
            <a:pPr>
              <a:defRPr/>
            </a:pPr>
            <a:fld id="{41BC0572-5FB1-4D6F-B38D-A52AF8E0B703}" type="datetimeFigureOut">
              <a:rPr lang="sl-SI"/>
              <a:pPr>
                <a:defRPr/>
              </a:pPr>
              <a:t>3. 06. 2019</a:t>
            </a:fld>
            <a:endParaRPr lang="sl-SI"/>
          </a:p>
        </p:txBody>
      </p:sp>
      <p:sp>
        <p:nvSpPr>
          <p:cNvPr id="5" name="Footer Placeholder 4">
            <a:extLst>
              <a:ext uri="{FF2B5EF4-FFF2-40B4-BE49-F238E27FC236}">
                <a16:creationId xmlns:a16="http://schemas.microsoft.com/office/drawing/2014/main" id="{F52C0C99-6242-4786-93FE-ABDACD45DBB3}"/>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B76E2253-B265-46ED-B978-B20601A3388D}"/>
              </a:ext>
            </a:extLst>
          </p:cNvPr>
          <p:cNvSpPr>
            <a:spLocks noGrp="1"/>
          </p:cNvSpPr>
          <p:nvPr>
            <p:ph type="sldNum" sz="quarter" idx="12"/>
          </p:nvPr>
        </p:nvSpPr>
        <p:spPr/>
        <p:txBody>
          <a:bodyPr/>
          <a:lstStyle>
            <a:lvl1pPr>
              <a:defRPr/>
            </a:lvl1pPr>
          </a:lstStyle>
          <a:p>
            <a:fld id="{2AFC4804-3B76-41CA-BF67-5B04B9520AEE}" type="slidenum">
              <a:rPr lang="sl-SI" altLang="sl-SI"/>
              <a:pPr/>
              <a:t>‹#›</a:t>
            </a:fld>
            <a:endParaRPr lang="sl-SI" altLang="sl-SI"/>
          </a:p>
        </p:txBody>
      </p:sp>
    </p:spTree>
    <p:extLst>
      <p:ext uri="{BB962C8B-B14F-4D97-AF65-F5344CB8AC3E}">
        <p14:creationId xmlns:p14="http://schemas.microsoft.com/office/powerpoint/2010/main" val="316673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4085E-79C3-4EF9-8935-13ED30A0212E}"/>
              </a:ext>
            </a:extLst>
          </p:cNvPr>
          <p:cNvSpPr>
            <a:spLocks noGrp="1"/>
          </p:cNvSpPr>
          <p:nvPr>
            <p:ph type="dt" sz="half" idx="10"/>
          </p:nvPr>
        </p:nvSpPr>
        <p:spPr/>
        <p:txBody>
          <a:bodyPr/>
          <a:lstStyle>
            <a:lvl1pPr>
              <a:defRPr/>
            </a:lvl1pPr>
          </a:lstStyle>
          <a:p>
            <a:pPr>
              <a:defRPr/>
            </a:pPr>
            <a:fld id="{94D0A5CB-DAEA-47E4-B5F8-9B1D00441D93}" type="datetimeFigureOut">
              <a:rPr lang="sl-SI"/>
              <a:pPr>
                <a:defRPr/>
              </a:pPr>
              <a:t>3. 06. 2019</a:t>
            </a:fld>
            <a:endParaRPr lang="sl-SI"/>
          </a:p>
        </p:txBody>
      </p:sp>
      <p:sp>
        <p:nvSpPr>
          <p:cNvPr id="5" name="Footer Placeholder 4">
            <a:extLst>
              <a:ext uri="{FF2B5EF4-FFF2-40B4-BE49-F238E27FC236}">
                <a16:creationId xmlns:a16="http://schemas.microsoft.com/office/drawing/2014/main" id="{DB9A4764-430A-457D-AC3A-7429FB9F96E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3161A6A6-B0A7-4523-8362-FDCE63398B4D}"/>
              </a:ext>
            </a:extLst>
          </p:cNvPr>
          <p:cNvSpPr>
            <a:spLocks noGrp="1"/>
          </p:cNvSpPr>
          <p:nvPr>
            <p:ph type="sldNum" sz="quarter" idx="12"/>
          </p:nvPr>
        </p:nvSpPr>
        <p:spPr/>
        <p:txBody>
          <a:bodyPr/>
          <a:lstStyle>
            <a:lvl1pPr>
              <a:defRPr/>
            </a:lvl1pPr>
          </a:lstStyle>
          <a:p>
            <a:fld id="{67894170-BC23-4AE4-A3C2-E3E63AC8FFB1}" type="slidenum">
              <a:rPr lang="sl-SI" altLang="sl-SI"/>
              <a:pPr/>
              <a:t>‹#›</a:t>
            </a:fld>
            <a:endParaRPr lang="sl-SI" altLang="sl-SI"/>
          </a:p>
        </p:txBody>
      </p:sp>
    </p:spTree>
    <p:extLst>
      <p:ext uri="{BB962C8B-B14F-4D97-AF65-F5344CB8AC3E}">
        <p14:creationId xmlns:p14="http://schemas.microsoft.com/office/powerpoint/2010/main" val="133342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88F1B28-C6D0-46C7-BDB0-8F9A163DA377}"/>
              </a:ext>
            </a:extLst>
          </p:cNvPr>
          <p:cNvSpPr>
            <a:spLocks noChangeAspect="1" noEditPoints="1"/>
          </p:cNvSpPr>
          <p:nvPr/>
        </p:nvSpPr>
        <p:spPr bwMode="auto">
          <a:xfrm>
            <a:off x="5489575" y="0"/>
            <a:ext cx="3394075" cy="6858000"/>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sl-SI"/>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EAB83D-3799-44B1-B8D2-739590F5649F}"/>
              </a:ext>
            </a:extLst>
          </p:cNvPr>
          <p:cNvSpPr>
            <a:spLocks noGrp="1"/>
          </p:cNvSpPr>
          <p:nvPr>
            <p:ph type="dt" sz="half" idx="14"/>
          </p:nvPr>
        </p:nvSpPr>
        <p:spPr/>
        <p:txBody>
          <a:bodyPr/>
          <a:lstStyle>
            <a:lvl1pPr>
              <a:defRPr/>
            </a:lvl1pPr>
          </a:lstStyle>
          <a:p>
            <a:pPr>
              <a:defRPr/>
            </a:pPr>
            <a:fld id="{7E03477F-B8B0-4BAB-85F2-89CBD306C01F}" type="datetimeFigureOut">
              <a:rPr lang="sl-SI"/>
              <a:pPr>
                <a:defRPr/>
              </a:pPr>
              <a:t>3. 06. 2019</a:t>
            </a:fld>
            <a:endParaRPr lang="sl-SI"/>
          </a:p>
        </p:txBody>
      </p:sp>
      <p:sp>
        <p:nvSpPr>
          <p:cNvPr id="6" name="Footer Placeholder 4">
            <a:extLst>
              <a:ext uri="{FF2B5EF4-FFF2-40B4-BE49-F238E27FC236}">
                <a16:creationId xmlns:a16="http://schemas.microsoft.com/office/drawing/2014/main" id="{98C58E7D-4C3F-45CA-9AFD-72C6DF1912A1}"/>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2B165B36-60AF-415D-A598-A1BCF910DA3D}"/>
              </a:ext>
            </a:extLst>
          </p:cNvPr>
          <p:cNvSpPr>
            <a:spLocks noGrp="1"/>
          </p:cNvSpPr>
          <p:nvPr>
            <p:ph type="sldNum" sz="quarter" idx="16"/>
          </p:nvPr>
        </p:nvSpPr>
        <p:spPr/>
        <p:txBody>
          <a:bodyPr/>
          <a:lstStyle>
            <a:lvl1pPr>
              <a:defRPr/>
            </a:lvl1pPr>
          </a:lstStyle>
          <a:p>
            <a:fld id="{610B1E05-B9EF-44E8-BA6C-A24A8D074934}" type="slidenum">
              <a:rPr lang="sl-SI" altLang="sl-SI"/>
              <a:pPr/>
              <a:t>‹#›</a:t>
            </a:fld>
            <a:endParaRPr lang="sl-SI" altLang="sl-SI"/>
          </a:p>
        </p:txBody>
      </p:sp>
    </p:spTree>
    <p:extLst>
      <p:ext uri="{BB962C8B-B14F-4D97-AF65-F5344CB8AC3E}">
        <p14:creationId xmlns:p14="http://schemas.microsoft.com/office/powerpoint/2010/main" val="13891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9DC9BD-C750-4364-B3F2-3F91034945A2}"/>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a:extLst>
              <a:ext uri="{FF2B5EF4-FFF2-40B4-BE49-F238E27FC236}">
                <a16:creationId xmlns:a16="http://schemas.microsoft.com/office/drawing/2014/main" id="{FFC0ED20-A0F5-45AF-B29F-3367ABB2A3FE}"/>
              </a:ext>
            </a:extLst>
          </p:cNvPr>
          <p:cNvSpPr>
            <a:spLocks noChangeAspect="1" noEditPoints="1"/>
          </p:cNvSpPr>
          <p:nvPr/>
        </p:nvSpPr>
        <p:spPr bwMode="auto">
          <a:xfrm>
            <a:off x="34925" y="136525"/>
            <a:ext cx="3325813" cy="6721475"/>
          </a:xfrm>
          <a:custGeom>
            <a:avLst/>
            <a:gdLst>
              <a:gd name="T0" fmla="*/ 687 w 2409"/>
              <a:gd name="T1" fmla="*/ 2238 h 4865"/>
              <a:gd name="T2" fmla="*/ 877 w 2409"/>
              <a:gd name="T3" fmla="*/ 2192 h 4865"/>
              <a:gd name="T4" fmla="*/ 797 w 2409"/>
              <a:gd name="T5" fmla="*/ 2963 h 4865"/>
              <a:gd name="T6" fmla="*/ 1078 w 2409"/>
              <a:gd name="T7" fmla="*/ 3026 h 4865"/>
              <a:gd name="T8" fmla="*/ 626 w 2409"/>
              <a:gd name="T9" fmla="*/ 2117 h 4865"/>
              <a:gd name="T10" fmla="*/ 749 w 2409"/>
              <a:gd name="T11" fmla="*/ 2142 h 4865"/>
              <a:gd name="T12" fmla="*/ 578 w 2409"/>
              <a:gd name="T13" fmla="*/ 2052 h 4865"/>
              <a:gd name="T14" fmla="*/ 1866 w 2409"/>
              <a:gd name="T15" fmla="*/ 247 h 4865"/>
              <a:gd name="T16" fmla="*/ 1392 w 2409"/>
              <a:gd name="T17" fmla="*/ 1037 h 4865"/>
              <a:gd name="T18" fmla="*/ 2006 w 2409"/>
              <a:gd name="T19" fmla="*/ 656 h 4865"/>
              <a:gd name="T20" fmla="*/ 1599 w 2409"/>
              <a:gd name="T21" fmla="*/ 908 h 4865"/>
              <a:gd name="T22" fmla="*/ 1533 w 2409"/>
              <a:gd name="T23" fmla="*/ 1058 h 4865"/>
              <a:gd name="T24" fmla="*/ 2239 w 2409"/>
              <a:gd name="T25" fmla="*/ 583 h 4865"/>
              <a:gd name="T26" fmla="*/ 1863 w 2409"/>
              <a:gd name="T27" fmla="*/ 1105 h 4865"/>
              <a:gd name="T28" fmla="*/ 2174 w 2409"/>
              <a:gd name="T29" fmla="*/ 1621 h 4865"/>
              <a:gd name="T30" fmla="*/ 1801 w 2409"/>
              <a:gd name="T31" fmla="*/ 1537 h 4865"/>
              <a:gd name="T32" fmla="*/ 1325 w 2409"/>
              <a:gd name="T33" fmla="*/ 1301 h 4865"/>
              <a:gd name="T34" fmla="*/ 1412 w 2409"/>
              <a:gd name="T35" fmla="*/ 1835 h 4865"/>
              <a:gd name="T36" fmla="*/ 1213 w 2409"/>
              <a:gd name="T37" fmla="*/ 1975 h 4865"/>
              <a:gd name="T38" fmla="*/ 1094 w 2409"/>
              <a:gd name="T39" fmla="*/ 4011 h 4865"/>
              <a:gd name="T40" fmla="*/ 1689 w 2409"/>
              <a:gd name="T41" fmla="*/ 3264 h 4865"/>
              <a:gd name="T42" fmla="*/ 2404 w 2409"/>
              <a:gd name="T43" fmla="*/ 3321 h 4865"/>
              <a:gd name="T44" fmla="*/ 1275 w 2409"/>
              <a:gd name="T45" fmla="*/ 3861 h 4865"/>
              <a:gd name="T46" fmla="*/ 1147 w 2409"/>
              <a:gd name="T47" fmla="*/ 4865 h 4865"/>
              <a:gd name="T48" fmla="*/ 1045 w 2409"/>
              <a:gd name="T49" fmla="*/ 3610 h 4865"/>
              <a:gd name="T50" fmla="*/ 739 w 2409"/>
              <a:gd name="T51" fmla="*/ 3818 h 4865"/>
              <a:gd name="T52" fmla="*/ 856 w 2409"/>
              <a:gd name="T53" fmla="*/ 4830 h 4865"/>
              <a:gd name="T54" fmla="*/ 638 w 2409"/>
              <a:gd name="T55" fmla="*/ 3989 h 4865"/>
              <a:gd name="T56" fmla="*/ 96 w 2409"/>
              <a:gd name="T57" fmla="*/ 3777 h 4865"/>
              <a:gd name="T58" fmla="*/ 189 w 2409"/>
              <a:gd name="T59" fmla="*/ 3688 h 4865"/>
              <a:gd name="T60" fmla="*/ 523 w 2409"/>
              <a:gd name="T61" fmla="*/ 3573 h 4865"/>
              <a:gd name="T62" fmla="*/ 519 w 2409"/>
              <a:gd name="T63" fmla="*/ 3333 h 4865"/>
              <a:gd name="T64" fmla="*/ 545 w 2409"/>
              <a:gd name="T65" fmla="*/ 3560 h 4865"/>
              <a:gd name="T66" fmla="*/ 712 w 2409"/>
              <a:gd name="T67" fmla="*/ 3397 h 4865"/>
              <a:gd name="T68" fmla="*/ 625 w 2409"/>
              <a:gd name="T69" fmla="*/ 2944 h 4865"/>
              <a:gd name="T70" fmla="*/ 593 w 2409"/>
              <a:gd name="T71" fmla="*/ 2341 h 4865"/>
              <a:gd name="T72" fmla="*/ 156 w 2409"/>
              <a:gd name="T73" fmla="*/ 2437 h 4865"/>
              <a:gd name="T74" fmla="*/ 108 w 2409"/>
              <a:gd name="T75" fmla="*/ 2289 h 4865"/>
              <a:gd name="T76" fmla="*/ 451 w 2409"/>
              <a:gd name="T77" fmla="*/ 2291 h 4865"/>
              <a:gd name="T78" fmla="*/ 109 w 2409"/>
              <a:gd name="T79" fmla="*/ 2016 h 4865"/>
              <a:gd name="T80" fmla="*/ 211 w 2409"/>
              <a:gd name="T81" fmla="*/ 1975 h 4865"/>
              <a:gd name="T82" fmla="*/ 284 w 2409"/>
              <a:gd name="T83" fmla="*/ 1847 h 4865"/>
              <a:gd name="T84" fmla="*/ 542 w 2409"/>
              <a:gd name="T85" fmla="*/ 2073 h 4865"/>
              <a:gd name="T86" fmla="*/ 255 w 2409"/>
              <a:gd name="T87" fmla="*/ 1764 h 4865"/>
              <a:gd name="T88" fmla="*/ 407 w 2409"/>
              <a:gd name="T89" fmla="*/ 1769 h 4865"/>
              <a:gd name="T90" fmla="*/ 540 w 2409"/>
              <a:gd name="T91" fmla="*/ 1810 h 4865"/>
              <a:gd name="T92" fmla="*/ 566 w 2409"/>
              <a:gd name="T93" fmla="*/ 1580 h 4865"/>
              <a:gd name="T94" fmla="*/ 650 w 2409"/>
              <a:gd name="T95" fmla="*/ 1747 h 4865"/>
              <a:gd name="T96" fmla="*/ 827 w 2409"/>
              <a:gd name="T97" fmla="*/ 2199 h 4865"/>
              <a:gd name="T98" fmla="*/ 830 w 2409"/>
              <a:gd name="T99" fmla="*/ 1779 h 4865"/>
              <a:gd name="T100" fmla="*/ 924 w 2409"/>
              <a:gd name="T101" fmla="*/ 1648 h 4865"/>
              <a:gd name="T102" fmla="*/ 915 w 2409"/>
              <a:gd name="T103" fmla="*/ 2016 h 4865"/>
              <a:gd name="T104" fmla="*/ 1299 w 2409"/>
              <a:gd name="T105" fmla="*/ 1263 h 4865"/>
              <a:gd name="T106" fmla="*/ 970 w 2409"/>
              <a:gd name="T107" fmla="*/ 965 h 4865"/>
              <a:gd name="T108" fmla="*/ 311 w 2409"/>
              <a:gd name="T109" fmla="*/ 656 h 4865"/>
              <a:gd name="T110" fmla="*/ 772 w 2409"/>
              <a:gd name="T111" fmla="*/ 659 h 4865"/>
              <a:gd name="T112" fmla="*/ 1153 w 2409"/>
              <a:gd name="T113" fmla="*/ 871 h 4865"/>
              <a:gd name="T114" fmla="*/ 628 w 2409"/>
              <a:gd name="T115" fmla="*/ 314 h 4865"/>
              <a:gd name="T116" fmla="*/ 1203 w 2409"/>
              <a:gd name="T117" fmla="*/ 552 h 4865"/>
              <a:gd name="T118" fmla="*/ 1369 w 2409"/>
              <a:gd name="T119" fmla="*/ 703 h 4865"/>
              <a:gd name="T120" fmla="*/ 1747 w 2409"/>
              <a:gd name="T121" fmla="*/ 38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sl-SI"/>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33ED8E54-0463-417F-9BBD-CD66B272847C}"/>
              </a:ext>
            </a:extLst>
          </p:cNvPr>
          <p:cNvSpPr>
            <a:spLocks noGrp="1"/>
          </p:cNvSpPr>
          <p:nvPr>
            <p:ph type="dt" sz="half" idx="10"/>
          </p:nvPr>
        </p:nvSpPr>
        <p:spPr/>
        <p:txBody>
          <a:bodyPr/>
          <a:lstStyle>
            <a:lvl1pPr>
              <a:defRPr smtClean="0">
                <a:solidFill>
                  <a:schemeClr val="bg2"/>
                </a:solidFill>
              </a:defRPr>
            </a:lvl1pPr>
          </a:lstStyle>
          <a:p>
            <a:pPr>
              <a:defRPr/>
            </a:pPr>
            <a:fld id="{1CC7FBE9-89AD-4924-8ACD-C6631867BA9E}" type="datetimeFigureOut">
              <a:rPr lang="sl-SI"/>
              <a:pPr>
                <a:defRPr/>
              </a:pPr>
              <a:t>3. 06. 2019</a:t>
            </a:fld>
            <a:endParaRPr lang="sl-SI"/>
          </a:p>
        </p:txBody>
      </p:sp>
      <p:sp>
        <p:nvSpPr>
          <p:cNvPr id="7" name="Footer Placeholder 4">
            <a:extLst>
              <a:ext uri="{FF2B5EF4-FFF2-40B4-BE49-F238E27FC236}">
                <a16:creationId xmlns:a16="http://schemas.microsoft.com/office/drawing/2014/main" id="{D78E3499-5C25-45BC-90C4-BEC7BF3B87B2}"/>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id="{7C9E188D-89CC-4827-88FC-7C3ED10ABEF2}"/>
              </a:ext>
            </a:extLst>
          </p:cNvPr>
          <p:cNvSpPr>
            <a:spLocks noGrp="1"/>
          </p:cNvSpPr>
          <p:nvPr>
            <p:ph type="sldNum" sz="quarter" idx="12"/>
          </p:nvPr>
        </p:nvSpPr>
        <p:spPr/>
        <p:txBody>
          <a:bodyPr/>
          <a:lstStyle>
            <a:lvl1pPr>
              <a:defRPr/>
            </a:lvl1pPr>
          </a:lstStyle>
          <a:p>
            <a:fld id="{593122C8-7F11-48BD-897A-F5328318D058}" type="slidenum">
              <a:rPr lang="sl-SI" altLang="sl-SI"/>
              <a:pPr/>
              <a:t>‹#›</a:t>
            </a:fld>
            <a:endParaRPr lang="sl-SI" altLang="sl-SI"/>
          </a:p>
        </p:txBody>
      </p:sp>
    </p:spTree>
    <p:extLst>
      <p:ext uri="{BB962C8B-B14F-4D97-AF65-F5344CB8AC3E}">
        <p14:creationId xmlns:p14="http://schemas.microsoft.com/office/powerpoint/2010/main" val="410821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811C08-21A9-4A67-9B8E-A4ABFD48F78C}"/>
              </a:ext>
            </a:extLst>
          </p:cNvPr>
          <p:cNvSpPr>
            <a:spLocks noGrp="1"/>
          </p:cNvSpPr>
          <p:nvPr>
            <p:ph type="dt" sz="half" idx="15"/>
          </p:nvPr>
        </p:nvSpPr>
        <p:spPr/>
        <p:txBody>
          <a:bodyPr/>
          <a:lstStyle>
            <a:lvl1pPr>
              <a:defRPr/>
            </a:lvl1pPr>
          </a:lstStyle>
          <a:p>
            <a:pPr>
              <a:defRPr/>
            </a:pPr>
            <a:fld id="{21DF5140-2A2D-4022-9781-C6D32847D7CD}" type="datetimeFigureOut">
              <a:rPr lang="sl-SI"/>
              <a:pPr>
                <a:defRPr/>
              </a:pPr>
              <a:t>3. 06. 2019</a:t>
            </a:fld>
            <a:endParaRPr lang="sl-SI"/>
          </a:p>
        </p:txBody>
      </p:sp>
      <p:sp>
        <p:nvSpPr>
          <p:cNvPr id="6" name="Footer Placeholder 4">
            <a:extLst>
              <a:ext uri="{FF2B5EF4-FFF2-40B4-BE49-F238E27FC236}">
                <a16:creationId xmlns:a16="http://schemas.microsoft.com/office/drawing/2014/main" id="{7C4EBD6D-7CC9-4DA4-9AA7-2ECB1AF6E8A3}"/>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36151149-373C-4B8E-8215-C2A949AF4308}"/>
              </a:ext>
            </a:extLst>
          </p:cNvPr>
          <p:cNvSpPr>
            <a:spLocks noGrp="1"/>
          </p:cNvSpPr>
          <p:nvPr>
            <p:ph type="sldNum" sz="quarter" idx="17"/>
          </p:nvPr>
        </p:nvSpPr>
        <p:spPr/>
        <p:txBody>
          <a:bodyPr/>
          <a:lstStyle>
            <a:lvl1pPr>
              <a:defRPr/>
            </a:lvl1pPr>
          </a:lstStyle>
          <a:p>
            <a:fld id="{330995C2-7E2C-4032-BF2B-31F545185DCC}" type="slidenum">
              <a:rPr lang="sl-SI" altLang="sl-SI"/>
              <a:pPr/>
              <a:t>‹#›</a:t>
            </a:fld>
            <a:endParaRPr lang="sl-SI" altLang="sl-SI"/>
          </a:p>
        </p:txBody>
      </p:sp>
    </p:spTree>
    <p:extLst>
      <p:ext uri="{BB962C8B-B14F-4D97-AF65-F5344CB8AC3E}">
        <p14:creationId xmlns:p14="http://schemas.microsoft.com/office/powerpoint/2010/main" val="213104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4A751257-2A47-4BDC-98F6-ECEBB24A8EEC}"/>
              </a:ext>
            </a:extLst>
          </p:cNvPr>
          <p:cNvSpPr>
            <a:spLocks noGrp="1"/>
          </p:cNvSpPr>
          <p:nvPr>
            <p:ph type="dt" sz="half" idx="16"/>
          </p:nvPr>
        </p:nvSpPr>
        <p:spPr/>
        <p:txBody>
          <a:bodyPr/>
          <a:lstStyle>
            <a:lvl1pPr>
              <a:defRPr/>
            </a:lvl1pPr>
          </a:lstStyle>
          <a:p>
            <a:pPr>
              <a:defRPr/>
            </a:pPr>
            <a:fld id="{D8F1FA09-4956-411B-BDC1-D28A4209B89B}" type="datetimeFigureOut">
              <a:rPr lang="sl-SI"/>
              <a:pPr>
                <a:defRPr/>
              </a:pPr>
              <a:t>3. 06. 2019</a:t>
            </a:fld>
            <a:endParaRPr lang="sl-SI"/>
          </a:p>
        </p:txBody>
      </p:sp>
      <p:sp>
        <p:nvSpPr>
          <p:cNvPr id="8" name="Footer Placeholder 4">
            <a:extLst>
              <a:ext uri="{FF2B5EF4-FFF2-40B4-BE49-F238E27FC236}">
                <a16:creationId xmlns:a16="http://schemas.microsoft.com/office/drawing/2014/main" id="{A0D8DC85-03D1-47D5-85DA-F9CEE6F0FF9A}"/>
              </a:ext>
            </a:extLst>
          </p:cNvPr>
          <p:cNvSpPr>
            <a:spLocks noGrp="1"/>
          </p:cNvSpPr>
          <p:nvPr>
            <p:ph type="ftr" sz="quarter" idx="17"/>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CB89C815-8600-4707-9538-6CCD2DEE7A5C}"/>
              </a:ext>
            </a:extLst>
          </p:cNvPr>
          <p:cNvSpPr>
            <a:spLocks noGrp="1"/>
          </p:cNvSpPr>
          <p:nvPr>
            <p:ph type="sldNum" sz="quarter" idx="18"/>
          </p:nvPr>
        </p:nvSpPr>
        <p:spPr/>
        <p:txBody>
          <a:bodyPr/>
          <a:lstStyle>
            <a:lvl1pPr>
              <a:defRPr/>
            </a:lvl1pPr>
          </a:lstStyle>
          <a:p>
            <a:fld id="{61C810E0-34F6-4F63-BAC3-20D63C4A41CB}" type="slidenum">
              <a:rPr lang="sl-SI" altLang="sl-SI"/>
              <a:pPr/>
              <a:t>‹#›</a:t>
            </a:fld>
            <a:endParaRPr lang="sl-SI" altLang="sl-SI"/>
          </a:p>
        </p:txBody>
      </p:sp>
    </p:spTree>
    <p:extLst>
      <p:ext uri="{BB962C8B-B14F-4D97-AF65-F5344CB8AC3E}">
        <p14:creationId xmlns:p14="http://schemas.microsoft.com/office/powerpoint/2010/main" val="148393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B1F635A-9899-4DD2-A3B8-01A7EAEE7743}"/>
              </a:ext>
            </a:extLst>
          </p:cNvPr>
          <p:cNvSpPr>
            <a:spLocks noGrp="1"/>
          </p:cNvSpPr>
          <p:nvPr>
            <p:ph type="dt" sz="half" idx="10"/>
          </p:nvPr>
        </p:nvSpPr>
        <p:spPr/>
        <p:txBody>
          <a:bodyPr/>
          <a:lstStyle>
            <a:lvl1pPr>
              <a:defRPr/>
            </a:lvl1pPr>
          </a:lstStyle>
          <a:p>
            <a:pPr>
              <a:defRPr/>
            </a:pPr>
            <a:fld id="{AD16D05B-F4F1-4402-B432-A82753C63870}" type="datetimeFigureOut">
              <a:rPr lang="sl-SI"/>
              <a:pPr>
                <a:defRPr/>
              </a:pPr>
              <a:t>3. 06. 2019</a:t>
            </a:fld>
            <a:endParaRPr lang="sl-SI"/>
          </a:p>
        </p:txBody>
      </p:sp>
      <p:sp>
        <p:nvSpPr>
          <p:cNvPr id="4" name="Footer Placeholder 4">
            <a:extLst>
              <a:ext uri="{FF2B5EF4-FFF2-40B4-BE49-F238E27FC236}">
                <a16:creationId xmlns:a16="http://schemas.microsoft.com/office/drawing/2014/main" id="{0CB4C51B-B252-4D63-B9E4-2E78753EBB34}"/>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4F0356DA-74C6-4582-8148-1B040D238814}"/>
              </a:ext>
            </a:extLst>
          </p:cNvPr>
          <p:cNvSpPr>
            <a:spLocks noGrp="1"/>
          </p:cNvSpPr>
          <p:nvPr>
            <p:ph type="sldNum" sz="quarter" idx="12"/>
          </p:nvPr>
        </p:nvSpPr>
        <p:spPr/>
        <p:txBody>
          <a:bodyPr/>
          <a:lstStyle>
            <a:lvl1pPr>
              <a:defRPr/>
            </a:lvl1pPr>
          </a:lstStyle>
          <a:p>
            <a:fld id="{2D8B68C8-B457-4EA2-90EB-E81CF168A3E7}" type="slidenum">
              <a:rPr lang="sl-SI" altLang="sl-SI"/>
              <a:pPr/>
              <a:t>‹#›</a:t>
            </a:fld>
            <a:endParaRPr lang="sl-SI" altLang="sl-SI"/>
          </a:p>
        </p:txBody>
      </p:sp>
    </p:spTree>
    <p:extLst>
      <p:ext uri="{BB962C8B-B14F-4D97-AF65-F5344CB8AC3E}">
        <p14:creationId xmlns:p14="http://schemas.microsoft.com/office/powerpoint/2010/main" val="223625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2DFA35-EA60-4118-ADF8-FC4789C46F67}"/>
              </a:ext>
            </a:extLst>
          </p:cNvPr>
          <p:cNvSpPr>
            <a:spLocks noGrp="1"/>
          </p:cNvSpPr>
          <p:nvPr>
            <p:ph type="dt" sz="half" idx="10"/>
          </p:nvPr>
        </p:nvSpPr>
        <p:spPr/>
        <p:txBody>
          <a:bodyPr/>
          <a:lstStyle>
            <a:lvl1pPr>
              <a:defRPr/>
            </a:lvl1pPr>
          </a:lstStyle>
          <a:p>
            <a:pPr>
              <a:defRPr/>
            </a:pPr>
            <a:fld id="{2AD2DDAA-5D83-4583-89E1-172F573F1930}" type="datetimeFigureOut">
              <a:rPr lang="sl-SI"/>
              <a:pPr>
                <a:defRPr/>
              </a:pPr>
              <a:t>3. 06. 2019</a:t>
            </a:fld>
            <a:endParaRPr lang="sl-SI"/>
          </a:p>
        </p:txBody>
      </p:sp>
      <p:sp>
        <p:nvSpPr>
          <p:cNvPr id="3" name="Footer Placeholder 4">
            <a:extLst>
              <a:ext uri="{FF2B5EF4-FFF2-40B4-BE49-F238E27FC236}">
                <a16:creationId xmlns:a16="http://schemas.microsoft.com/office/drawing/2014/main" id="{FAB82220-4149-40BF-9063-9891D4DBCB08}"/>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3C554228-2676-4ED4-B501-60442E67E79C}"/>
              </a:ext>
            </a:extLst>
          </p:cNvPr>
          <p:cNvSpPr>
            <a:spLocks noGrp="1"/>
          </p:cNvSpPr>
          <p:nvPr>
            <p:ph type="sldNum" sz="quarter" idx="12"/>
          </p:nvPr>
        </p:nvSpPr>
        <p:spPr/>
        <p:txBody>
          <a:bodyPr/>
          <a:lstStyle>
            <a:lvl1pPr>
              <a:defRPr/>
            </a:lvl1pPr>
          </a:lstStyle>
          <a:p>
            <a:fld id="{0979E881-5ECD-457B-BC80-5A264BCE5C10}" type="slidenum">
              <a:rPr lang="sl-SI" altLang="sl-SI"/>
              <a:pPr/>
              <a:t>‹#›</a:t>
            </a:fld>
            <a:endParaRPr lang="sl-SI" altLang="sl-SI"/>
          </a:p>
        </p:txBody>
      </p:sp>
    </p:spTree>
    <p:extLst>
      <p:ext uri="{BB962C8B-B14F-4D97-AF65-F5344CB8AC3E}">
        <p14:creationId xmlns:p14="http://schemas.microsoft.com/office/powerpoint/2010/main" val="186024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6DAAF3-B8FD-4B1A-B34A-5BB4C5FAD947}"/>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F634BF00-E715-4658-915F-D4B1FA2B1EC4}"/>
              </a:ext>
            </a:extLst>
          </p:cNvPr>
          <p:cNvSpPr>
            <a:spLocks noGrp="1"/>
          </p:cNvSpPr>
          <p:nvPr>
            <p:ph type="dt" sz="half" idx="15"/>
          </p:nvPr>
        </p:nvSpPr>
        <p:spPr/>
        <p:txBody>
          <a:bodyPr/>
          <a:lstStyle>
            <a:lvl1pPr>
              <a:defRPr smtClean="0">
                <a:solidFill>
                  <a:schemeClr val="bg2"/>
                </a:solidFill>
              </a:defRPr>
            </a:lvl1pPr>
          </a:lstStyle>
          <a:p>
            <a:pPr>
              <a:defRPr/>
            </a:pPr>
            <a:fld id="{7FA74FE5-3707-464B-81F6-2E35AC9BF5AB}" type="datetimeFigureOut">
              <a:rPr lang="sl-SI"/>
              <a:pPr>
                <a:defRPr/>
              </a:pPr>
              <a:t>3. 06. 2019</a:t>
            </a:fld>
            <a:endParaRPr lang="sl-SI"/>
          </a:p>
        </p:txBody>
      </p:sp>
      <p:sp>
        <p:nvSpPr>
          <p:cNvPr id="7" name="Footer Placeholder 5">
            <a:extLst>
              <a:ext uri="{FF2B5EF4-FFF2-40B4-BE49-F238E27FC236}">
                <a16:creationId xmlns:a16="http://schemas.microsoft.com/office/drawing/2014/main" id="{25396FF1-C2FF-40F1-9EE9-FD4F9E2C6736}"/>
              </a:ext>
            </a:extLst>
          </p:cNvPr>
          <p:cNvSpPr>
            <a:spLocks noGrp="1"/>
          </p:cNvSpPr>
          <p:nvPr>
            <p:ph type="ftr" sz="quarter" idx="16"/>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00BB0B8E-7904-4BCF-9923-DF4AC3AAFB4A}"/>
              </a:ext>
            </a:extLst>
          </p:cNvPr>
          <p:cNvSpPr>
            <a:spLocks noGrp="1"/>
          </p:cNvSpPr>
          <p:nvPr>
            <p:ph type="sldNum" sz="quarter" idx="17"/>
          </p:nvPr>
        </p:nvSpPr>
        <p:spPr/>
        <p:txBody>
          <a:bodyPr/>
          <a:lstStyle>
            <a:lvl1pPr>
              <a:defRPr/>
            </a:lvl1pPr>
          </a:lstStyle>
          <a:p>
            <a:fld id="{9A2D15B4-AF62-49CD-B7A8-A68AC255A3DE}" type="slidenum">
              <a:rPr lang="sl-SI" altLang="sl-SI"/>
              <a:pPr/>
              <a:t>‹#›</a:t>
            </a:fld>
            <a:endParaRPr lang="sl-SI" altLang="sl-SI"/>
          </a:p>
        </p:txBody>
      </p:sp>
    </p:spTree>
    <p:extLst>
      <p:ext uri="{BB962C8B-B14F-4D97-AF65-F5344CB8AC3E}">
        <p14:creationId xmlns:p14="http://schemas.microsoft.com/office/powerpoint/2010/main" val="407252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79E21-F600-4B1E-AFF7-128EFB68243A}"/>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6" name="Date Placeholder 4">
            <a:extLst>
              <a:ext uri="{FF2B5EF4-FFF2-40B4-BE49-F238E27FC236}">
                <a16:creationId xmlns:a16="http://schemas.microsoft.com/office/drawing/2014/main" id="{660B9F90-09FF-4CA0-BD89-B0ECFE1CF813}"/>
              </a:ext>
            </a:extLst>
          </p:cNvPr>
          <p:cNvSpPr>
            <a:spLocks noGrp="1"/>
          </p:cNvSpPr>
          <p:nvPr>
            <p:ph type="dt" sz="half" idx="14"/>
          </p:nvPr>
        </p:nvSpPr>
        <p:spPr/>
        <p:txBody>
          <a:bodyPr/>
          <a:lstStyle>
            <a:lvl1pPr>
              <a:defRPr smtClean="0">
                <a:solidFill>
                  <a:schemeClr val="bg2"/>
                </a:solidFill>
              </a:defRPr>
            </a:lvl1pPr>
          </a:lstStyle>
          <a:p>
            <a:pPr>
              <a:defRPr/>
            </a:pPr>
            <a:fld id="{BD8775C2-5860-4FF7-BD07-207657409995}" type="datetimeFigureOut">
              <a:rPr lang="sl-SI"/>
              <a:pPr>
                <a:defRPr/>
              </a:pPr>
              <a:t>3. 06. 2019</a:t>
            </a:fld>
            <a:endParaRPr lang="sl-SI"/>
          </a:p>
        </p:txBody>
      </p:sp>
      <p:sp>
        <p:nvSpPr>
          <p:cNvPr id="7" name="Footer Placeholder 5">
            <a:extLst>
              <a:ext uri="{FF2B5EF4-FFF2-40B4-BE49-F238E27FC236}">
                <a16:creationId xmlns:a16="http://schemas.microsoft.com/office/drawing/2014/main" id="{1369404A-0DC3-42EF-8F38-CECA5E059ED3}"/>
              </a:ext>
            </a:extLst>
          </p:cNvPr>
          <p:cNvSpPr>
            <a:spLocks noGrp="1"/>
          </p:cNvSpPr>
          <p:nvPr>
            <p:ph type="ftr" sz="quarter" idx="15"/>
          </p:nvPr>
        </p:nvSpPr>
        <p:spPr/>
        <p:txBody>
          <a:bodyPr/>
          <a:lstStyle>
            <a:lvl1pPr>
              <a:defRPr/>
            </a:lvl1pPr>
          </a:lstStyle>
          <a:p>
            <a:pPr>
              <a:defRPr/>
            </a:pPr>
            <a:endParaRPr lang="sl-SI"/>
          </a:p>
        </p:txBody>
      </p:sp>
      <p:sp>
        <p:nvSpPr>
          <p:cNvPr id="8" name="Slide Number Placeholder 6">
            <a:extLst>
              <a:ext uri="{FF2B5EF4-FFF2-40B4-BE49-F238E27FC236}">
                <a16:creationId xmlns:a16="http://schemas.microsoft.com/office/drawing/2014/main" id="{ECC56A6B-6CEF-4CA5-9614-0403EB43211B}"/>
              </a:ext>
            </a:extLst>
          </p:cNvPr>
          <p:cNvSpPr>
            <a:spLocks noGrp="1"/>
          </p:cNvSpPr>
          <p:nvPr>
            <p:ph type="sldNum" sz="quarter" idx="16"/>
          </p:nvPr>
        </p:nvSpPr>
        <p:spPr/>
        <p:txBody>
          <a:bodyPr/>
          <a:lstStyle>
            <a:lvl1pPr>
              <a:defRPr/>
            </a:lvl1pPr>
          </a:lstStyle>
          <a:p>
            <a:fld id="{DE10D6E9-D2B7-4B3F-B298-F2D51040E497}" type="slidenum">
              <a:rPr lang="sl-SI" altLang="sl-SI"/>
              <a:pPr/>
              <a:t>‹#›</a:t>
            </a:fld>
            <a:endParaRPr lang="sl-SI" altLang="sl-SI"/>
          </a:p>
        </p:txBody>
      </p:sp>
    </p:spTree>
    <p:extLst>
      <p:ext uri="{BB962C8B-B14F-4D97-AF65-F5344CB8AC3E}">
        <p14:creationId xmlns:p14="http://schemas.microsoft.com/office/powerpoint/2010/main" val="150427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F18756-ABF5-4903-89F2-4A0F9C0698F0}"/>
              </a:ext>
            </a:extLst>
          </p:cNvPr>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l-SI"/>
              <a:t>Click to edit Master title style</a:t>
            </a:r>
          </a:p>
        </p:txBody>
      </p:sp>
      <p:sp>
        <p:nvSpPr>
          <p:cNvPr id="3" name="Text Placeholder 2">
            <a:extLst>
              <a:ext uri="{FF2B5EF4-FFF2-40B4-BE49-F238E27FC236}">
                <a16:creationId xmlns:a16="http://schemas.microsoft.com/office/drawing/2014/main" id="{3F02C062-5619-4CE5-9C6D-97A2B78AED6D}"/>
              </a:ext>
            </a:extLst>
          </p:cNvPr>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2D83BB9-2403-40F6-8C26-B58A2662CAD6}"/>
              </a:ext>
            </a:extLst>
          </p:cNvPr>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fontAlgn="auto">
              <a:spcBef>
                <a:spcPts val="0"/>
              </a:spcBef>
              <a:spcAft>
                <a:spcPts val="0"/>
              </a:spcAft>
              <a:defRPr sz="1050" b="1" smtClean="0">
                <a:solidFill>
                  <a:schemeClr val="tx2"/>
                </a:solidFill>
                <a:latin typeface="+mn-lt"/>
                <a:cs typeface="+mn-cs"/>
              </a:defRPr>
            </a:lvl1pPr>
          </a:lstStyle>
          <a:p>
            <a:pPr>
              <a:defRPr/>
            </a:pPr>
            <a:fld id="{DAB2144F-8C10-46CB-A07D-B571EE7F30F8}" type="datetimeFigureOut">
              <a:rPr lang="sl-SI"/>
              <a:pPr>
                <a:defRPr/>
              </a:pPr>
              <a:t>3. 06. 2019</a:t>
            </a:fld>
            <a:endParaRPr lang="sl-SI"/>
          </a:p>
        </p:txBody>
      </p:sp>
      <p:sp>
        <p:nvSpPr>
          <p:cNvPr id="5" name="Footer Placeholder 4">
            <a:extLst>
              <a:ext uri="{FF2B5EF4-FFF2-40B4-BE49-F238E27FC236}">
                <a16:creationId xmlns:a16="http://schemas.microsoft.com/office/drawing/2014/main" id="{C7311BBF-BFE3-472C-9DD1-F3E24AE5C78E}"/>
              </a:ext>
            </a:extLst>
          </p:cNvPr>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chemeClr val="tx2"/>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610A2BF3-7308-40A8-9217-AA413CF7C2BB}"/>
              </a:ext>
            </a:extLst>
          </p:cNvPr>
          <p:cNvSpPr>
            <a:spLocks noGrp="1"/>
          </p:cNvSpPr>
          <p:nvPr>
            <p:ph type="sldNum" sz="quarter" idx="4"/>
          </p:nvPr>
        </p:nvSpPr>
        <p:spPr>
          <a:xfrm>
            <a:off x="7991475" y="6429375"/>
            <a:ext cx="876300" cy="292100"/>
          </a:xfrm>
          <a:prstGeom prst="rect">
            <a:avLst/>
          </a:prstGeom>
        </p:spPr>
        <p:txBody>
          <a:bodyPr vert="horz" wrap="square" lIns="91440" tIns="45720" rIns="91440" bIns="45720" numCol="1" anchor="ctr" anchorCtr="0" compatLnSpc="1">
            <a:prstTxWarp prst="textNoShape">
              <a:avLst/>
            </a:prstTxWarp>
            <a:normAutofit/>
          </a:bodyPr>
          <a:lstStyle>
            <a:lvl1pPr algn="r">
              <a:defRPr sz="1600" b="1">
                <a:solidFill>
                  <a:schemeClr val="tx2"/>
                </a:solidFill>
              </a:defRPr>
            </a:lvl1pPr>
          </a:lstStyle>
          <a:p>
            <a:fld id="{650B018D-8D13-4C11-838D-1195A70502C3}"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61" r:id="rId4"/>
    <p:sldLayoutId id="2147484062" r:id="rId5"/>
    <p:sldLayoutId id="2147484063" r:id="rId6"/>
    <p:sldLayoutId id="2147484064" r:id="rId7"/>
    <p:sldLayoutId id="2147484070" r:id="rId8"/>
    <p:sldLayoutId id="2147484071" r:id="rId9"/>
    <p:sldLayoutId id="2147484065" r:id="rId10"/>
    <p:sldLayoutId id="2147484066" r:id="rId11"/>
  </p:sldLayoutIdLst>
  <p:txStyles>
    <p:titleStyle>
      <a:lvl1pPr algn="l" rtl="0" fontAlgn="base">
        <a:spcBef>
          <a:spcPts val="400"/>
        </a:spcBef>
        <a:spcAft>
          <a:spcPct val="0"/>
        </a:spcAft>
        <a:defRPr sz="3600" kern="1200">
          <a:solidFill>
            <a:schemeClr val="tx2"/>
          </a:solidFill>
          <a:latin typeface="+mj-lt"/>
          <a:ea typeface="+mj-ea"/>
          <a:cs typeface="Tunga" pitchFamily="2"/>
        </a:defRPr>
      </a:lvl1pPr>
      <a:lvl2pPr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2pPr>
      <a:lvl3pPr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3pPr>
      <a:lvl4pPr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4pPr>
      <a:lvl5pPr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5pPr>
      <a:lvl6pPr marL="457200"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6pPr>
      <a:lvl7pPr marL="914400"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7pPr>
      <a:lvl8pPr marL="1371600"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8pPr>
      <a:lvl9pPr marL="1828800" algn="l" rtl="0" fontAlgn="base">
        <a:spcBef>
          <a:spcPts val="400"/>
        </a:spcBef>
        <a:spcAft>
          <a:spcPct val="0"/>
        </a:spcAft>
        <a:defRPr sz="3600">
          <a:solidFill>
            <a:schemeClr val="tx2"/>
          </a:solidFill>
          <a:latin typeface="Candara" panose="020E0502030303020204" pitchFamily="34" charset="0"/>
          <a:cs typeface="Tunga" panose="020B0502040204020203" pitchFamily="34" charset="0"/>
        </a:defRPr>
      </a:lvl9pPr>
    </p:titleStyle>
    <p:bodyStyle>
      <a:lvl1pPr marL="171450" indent="-173038" algn="l" rtl="0" fontAlgn="base">
        <a:spcBef>
          <a:spcPts val="600"/>
        </a:spcBef>
        <a:spcAft>
          <a:spcPct val="0"/>
        </a:spcAft>
        <a:buClr>
          <a:schemeClr val="accent1"/>
        </a:buClr>
        <a:buFont typeface="Arial" panose="020B0604020202020204" pitchFamily="34" charset="0"/>
        <a:buChar char="•"/>
        <a:defRPr sz="2200" kern="1200" spc="30">
          <a:solidFill>
            <a:schemeClr val="tx2"/>
          </a:solidFill>
          <a:latin typeface="+mn-lt"/>
          <a:ea typeface="+mn-ea"/>
          <a:cs typeface="Tahoma" pitchFamily="34" charset="0"/>
        </a:defRPr>
      </a:lvl1pPr>
      <a:lvl2pPr marL="344488" indent="-173038" algn="l" rtl="0" fontAlgn="base">
        <a:spcBef>
          <a:spcPts val="600"/>
        </a:spcBef>
        <a:spcAft>
          <a:spcPct val="0"/>
        </a:spcAft>
        <a:buClr>
          <a:schemeClr val="accent1"/>
        </a:buClr>
        <a:buFont typeface="Arial" panose="020B0604020202020204" pitchFamily="34" charset="0"/>
        <a:buChar char="•"/>
        <a:defRPr sz="2000" kern="1200">
          <a:solidFill>
            <a:schemeClr val="tx2"/>
          </a:solidFill>
          <a:latin typeface="+mn-lt"/>
          <a:ea typeface="+mn-ea"/>
          <a:cs typeface="Tahoma" pitchFamily="34" charset="0"/>
        </a:defRPr>
      </a:lvl2pPr>
      <a:lvl3pPr marL="515938" indent="-173038" algn="l" rtl="0" fontAlgn="base">
        <a:spcBef>
          <a:spcPts val="600"/>
        </a:spcBef>
        <a:spcAft>
          <a:spcPct val="0"/>
        </a:spcAft>
        <a:buClr>
          <a:schemeClr val="accent1"/>
        </a:buClr>
        <a:buFont typeface="Arial" panose="020B0604020202020204" pitchFamily="34" charset="0"/>
        <a:buChar char="•"/>
        <a:defRPr kern="1200">
          <a:solidFill>
            <a:schemeClr val="tx2"/>
          </a:solidFill>
          <a:latin typeface="+mn-lt"/>
          <a:ea typeface="+mn-ea"/>
          <a:cs typeface="Tahoma" pitchFamily="34" charset="0"/>
        </a:defRPr>
      </a:lvl3pPr>
      <a:lvl4pPr marL="688975" indent="-173038" algn="l" rtl="0" fontAlgn="base">
        <a:spcBef>
          <a:spcPts val="600"/>
        </a:spcBef>
        <a:spcAft>
          <a:spcPct val="0"/>
        </a:spcAft>
        <a:buClr>
          <a:schemeClr val="accent1"/>
        </a:buClr>
        <a:buFont typeface="Arial" panose="020B0604020202020204" pitchFamily="34" charset="0"/>
        <a:buChar char="•"/>
        <a:defRPr sz="1600" kern="1200">
          <a:solidFill>
            <a:schemeClr val="tx2"/>
          </a:solidFill>
          <a:latin typeface="+mn-lt"/>
          <a:ea typeface="+mn-ea"/>
          <a:cs typeface="Tahoma" pitchFamily="34" charset="0"/>
        </a:defRPr>
      </a:lvl4pPr>
      <a:lvl5pPr marL="860425" indent="-173038" algn="l" rtl="0" fontAlgn="base">
        <a:spcBef>
          <a:spcPts val="600"/>
        </a:spcBef>
        <a:spcAft>
          <a:spcPct val="0"/>
        </a:spcAft>
        <a:buClr>
          <a:schemeClr val="accent1"/>
        </a:buClr>
        <a:buFont typeface="Arial" panose="020B0604020202020204" pitchFamily="34" charset="0"/>
        <a:buChar char="•"/>
        <a:defRPr sz="1600" kern="120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EB7027-0613-451A-97A6-50E897A462D3}"/>
              </a:ext>
            </a:extLst>
          </p:cNvPr>
          <p:cNvSpPr>
            <a:spLocks noGrp="1"/>
          </p:cNvSpPr>
          <p:nvPr>
            <p:ph type="subTitle" idx="1"/>
          </p:nvPr>
        </p:nvSpPr>
        <p:spPr>
          <a:xfrm>
            <a:off x="3676650" y="5732463"/>
            <a:ext cx="5121275" cy="1581150"/>
          </a:xfrm>
        </p:spPr>
        <p:txBody>
          <a:bodyPr>
            <a:noAutofit/>
          </a:bodyPr>
          <a:lstStyle/>
          <a:p>
            <a:pPr fontAlgn="auto">
              <a:spcAft>
                <a:spcPts val="0"/>
              </a:spcAft>
              <a:defRPr/>
            </a:pPr>
            <a:r>
              <a:rPr lang="sl-SI" sz="4400" b="1" dirty="0">
                <a:effectLst>
                  <a:outerShdw blurRad="38100" dist="38100" dir="2700000" algn="tl">
                    <a:srgbClr val="000000">
                      <a:alpha val="43137"/>
                    </a:srgbClr>
                  </a:outerShdw>
                </a:effectLst>
                <a:latin typeface="Baskerville Old Face" pitchFamily="18" charset="0"/>
              </a:rPr>
              <a:t>1878 - 1949</a:t>
            </a:r>
          </a:p>
        </p:txBody>
      </p:sp>
      <p:sp>
        <p:nvSpPr>
          <p:cNvPr id="2" name="Title 1">
            <a:extLst>
              <a:ext uri="{FF2B5EF4-FFF2-40B4-BE49-F238E27FC236}">
                <a16:creationId xmlns:a16="http://schemas.microsoft.com/office/drawing/2014/main" id="{5F4B4019-274D-4267-905A-F337A8D70605}"/>
              </a:ext>
            </a:extLst>
          </p:cNvPr>
          <p:cNvSpPr>
            <a:spLocks noGrp="1"/>
          </p:cNvSpPr>
          <p:nvPr>
            <p:ph type="title"/>
          </p:nvPr>
        </p:nvSpPr>
        <p:spPr>
          <a:xfrm>
            <a:off x="3676650" y="3429000"/>
            <a:ext cx="5121275" cy="2305050"/>
          </a:xfrm>
        </p:spPr>
        <p:txBody>
          <a:bodyPr rtlCol="0"/>
          <a:lstStyle/>
          <a:p>
            <a:pPr fontAlgn="auto">
              <a:spcAft>
                <a:spcPts val="0"/>
              </a:spcAft>
              <a:defRPr/>
            </a:pPr>
            <a:r>
              <a:rPr lang="sl-SI" sz="4800" b="1" dirty="0">
                <a:effectLst>
                  <a:outerShdw blurRad="38100" dist="38100" dir="2700000" algn="tl">
                    <a:srgbClr val="000000">
                      <a:alpha val="43137"/>
                    </a:srgbClr>
                  </a:outerShdw>
                </a:effectLst>
                <a:latin typeface="Baskerville Old Face" pitchFamily="18" charset="0"/>
                <a:cs typeface="Andalus" pitchFamily="18" charset="-78"/>
              </a:rPr>
              <a:t>OTON ŽUPANČIČ</a:t>
            </a:r>
          </a:p>
        </p:txBody>
      </p:sp>
      <p:pic>
        <p:nvPicPr>
          <p:cNvPr id="4" name="Picture 3">
            <a:extLst>
              <a:ext uri="{FF2B5EF4-FFF2-40B4-BE49-F238E27FC236}">
                <a16:creationId xmlns:a16="http://schemas.microsoft.com/office/drawing/2014/main" id="{8320D4C5-DEBA-4234-A8E6-AE5685BF1F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60350"/>
            <a:ext cx="27860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7685-0832-489D-9902-CEBADB68F027}"/>
              </a:ext>
            </a:extLst>
          </p:cNvPr>
          <p:cNvSpPr>
            <a:spLocks noGrp="1"/>
          </p:cNvSpPr>
          <p:nvPr>
            <p:ph type="title"/>
          </p:nvPr>
        </p:nvSpPr>
        <p:spPr>
          <a:xfrm>
            <a:off x="276225" y="228600"/>
            <a:ext cx="8591550" cy="1066800"/>
          </a:xfrm>
        </p:spPr>
        <p:txBody>
          <a:bodyPr/>
          <a:lstStyle/>
          <a:p>
            <a:pPr fontAlgn="auto">
              <a:spcAft>
                <a:spcPts val="0"/>
              </a:spcAft>
              <a:defRPr/>
            </a:pPr>
            <a:r>
              <a:rPr lang="sl-SI" sz="6000" b="1" dirty="0">
                <a:effectLst>
                  <a:outerShdw blurRad="38100" dist="38100" dir="2700000" algn="tl">
                    <a:srgbClr val="000000">
                      <a:alpha val="43137"/>
                    </a:srgbClr>
                  </a:outerShdw>
                </a:effectLst>
                <a:latin typeface="Baskerville Old Face" pitchFamily="18" charset="0"/>
              </a:rPr>
              <a:t>Dela za otroke in mladino</a:t>
            </a:r>
          </a:p>
        </p:txBody>
      </p:sp>
      <p:sp>
        <p:nvSpPr>
          <p:cNvPr id="3" name="Content Placeholder 2">
            <a:extLst>
              <a:ext uri="{FF2B5EF4-FFF2-40B4-BE49-F238E27FC236}">
                <a16:creationId xmlns:a16="http://schemas.microsoft.com/office/drawing/2014/main" id="{EA44A371-1947-44D9-9F89-67C6423EE182}"/>
              </a:ext>
            </a:extLst>
          </p:cNvPr>
          <p:cNvSpPr>
            <a:spLocks noGrp="1"/>
          </p:cNvSpPr>
          <p:nvPr>
            <p:ph sz="quarter" idx="13"/>
          </p:nvPr>
        </p:nvSpPr>
        <p:spPr>
          <a:xfrm>
            <a:off x="274638" y="1298575"/>
            <a:ext cx="8689975" cy="5443538"/>
          </a:xfrm>
        </p:spPr>
        <p:txBody>
          <a:bodyPr>
            <a:normAutofit fontScale="92500" lnSpcReduction="10000"/>
          </a:bodyPr>
          <a:lstStyle/>
          <a:p>
            <a:pPr indent="-173736" algn="just" fontAlgn="auto">
              <a:spcAft>
                <a:spcPts val="0"/>
              </a:spcAft>
              <a:defRPr/>
            </a:pPr>
            <a:r>
              <a:rPr lang="sl-SI" sz="2600" dirty="0">
                <a:solidFill>
                  <a:srgbClr val="050303"/>
                </a:solidFill>
                <a:latin typeface="Baskerville Old Face" pitchFamily="18" charset="0"/>
              </a:rPr>
              <a:t>S poezijo za otroke se je Oton Župančič z večjimi ali manjšimi presledki ukvarjal vse življenje in ji ves čas posvečal enako skrb kakor ustvarjanju za odrasle. Z otroškimi pesmimi se je njegova lirika začela. Prve je napisal že v nižji gimnaziji v Novem mestu, ko je bil še otrok. Takrat je nastala tudi pesmica Zima, zima bela, ki ji je kasneje dal naslov Pesem nagajivka. V Krekovem slovstvenem krožku in dijaški Zadrugi se je kot gimnazijec višjih razredov v Ljubljani šolal predvsem ob slovanski ljudski poeziji, glavni inspiracijski vir pa so mu bila v tem obdobju še zmeraj zelo živa doživetja iz otroštva v Beli krajini. V letih od 1894 do 1899 je objavljal z različnimi psevdonimi v katoliških mladinskih listih Vrtec in Angelček, nekaj tudi v reviji Dom in svet. Od leta 1900 do 1903 je objavljal otroške pesmi s svojim pravim imenom v liberalnem otroškem listu Zvonček (Kralj Matjaž, Divji mož, Deveti Kralj, Krnec, a kje si?, Razbojnik). To ustvarjalno obdobje v Župančičevi otroški poeziji predstavljajo Pisanice (1900).</a:t>
            </a:r>
          </a:p>
          <a:p>
            <a:pPr indent="-173736" fontAlgn="auto">
              <a:spcAft>
                <a:spcPts val="0"/>
              </a:spcAft>
              <a:defRPr/>
            </a:pP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B0D60-CA36-4649-B2B0-ED421EE5EFEC}"/>
              </a:ext>
            </a:extLst>
          </p:cNvPr>
          <p:cNvSpPr>
            <a:spLocks noGrp="1"/>
          </p:cNvSpPr>
          <p:nvPr>
            <p:ph sz="quarter" idx="13"/>
          </p:nvPr>
        </p:nvSpPr>
        <p:spPr>
          <a:xfrm>
            <a:off x="323850" y="1052513"/>
            <a:ext cx="8594725" cy="4938712"/>
          </a:xfrm>
        </p:spPr>
        <p:txBody>
          <a:bodyPr/>
          <a:lstStyle/>
          <a:p>
            <a:pPr indent="-173736" algn="just" fontAlgn="auto">
              <a:spcAft>
                <a:spcPts val="0"/>
              </a:spcAft>
              <a:defRPr/>
            </a:pPr>
            <a:r>
              <a:rPr lang="sl-SI" sz="2400" dirty="0">
                <a:solidFill>
                  <a:srgbClr val="050303"/>
                </a:solidFill>
                <a:latin typeface="Baskerville Old Face" pitchFamily="18" charset="0"/>
              </a:rPr>
              <a:t>Knjižnica Otona Župančiča v Ljubljani je 23. januarja 2008 odprla v svojih prostorih lepo urejeno spominsko sobo, katero je pesnik zapustil Mestnemu muzeju Ljubljana, ki je tudi sodeloval pri ureditvi in postavitvi predstavljenih predmetov in zbirke knjig ter rokopisov. Obe instituciji sta dobro sodelovali, mestna občina Ljubljana pa je projekt finančno podprla v zadovoljstvo bralcev in obiskovalcev knjižnice.</a:t>
            </a:r>
          </a:p>
          <a:p>
            <a:pPr indent="-173736" algn="just" fontAlgn="auto">
              <a:spcAft>
                <a:spcPts val="0"/>
              </a:spcAft>
              <a:defRPr/>
            </a:pPr>
            <a:r>
              <a:rPr lang="sl-SI" sz="2400" dirty="0">
                <a:solidFill>
                  <a:srgbClr val="050303"/>
                </a:solidFill>
                <a:latin typeface="Baskerville Old Face" pitchFamily="18" charset="0"/>
              </a:rPr>
              <a:t>Po Otonu Župančiču je poimenovana tudi ljubljanska ulica.</a:t>
            </a:r>
            <a:endParaRPr lang="sl-SI" dirty="0">
              <a:solidFill>
                <a:srgbClr val="050303"/>
              </a:solidFill>
              <a:latin typeface="Baskerville Old Face" pitchFamily="18" charset="0"/>
            </a:endParaRPr>
          </a:p>
        </p:txBody>
      </p:sp>
      <p:sp>
        <p:nvSpPr>
          <p:cNvPr id="4" name="Title 3">
            <a:extLst>
              <a:ext uri="{FF2B5EF4-FFF2-40B4-BE49-F238E27FC236}">
                <a16:creationId xmlns:a16="http://schemas.microsoft.com/office/drawing/2014/main" id="{3B768E78-F8E7-4C10-878D-AAB921D2E081}"/>
              </a:ext>
            </a:extLst>
          </p:cNvPr>
          <p:cNvSpPr>
            <a:spLocks noGrp="1"/>
          </p:cNvSpPr>
          <p:nvPr>
            <p:ph type="title"/>
          </p:nvPr>
        </p:nvSpPr>
        <p:spPr>
          <a:xfrm>
            <a:off x="250825" y="115888"/>
            <a:ext cx="8591550" cy="1066800"/>
          </a:xfrm>
        </p:spPr>
        <p:txBody>
          <a:bodyPr>
            <a:noAutofit/>
          </a:bodyPr>
          <a:lstStyle/>
          <a:p>
            <a:pPr fontAlgn="auto">
              <a:spcAft>
                <a:spcPts val="0"/>
              </a:spcAft>
              <a:defRPr/>
            </a:pPr>
            <a:r>
              <a:rPr lang="sl-SI" sz="6000" b="1" dirty="0">
                <a:effectLst>
                  <a:outerShdw blurRad="38100" dist="38100" dir="2700000" algn="tl">
                    <a:srgbClr val="000000">
                      <a:alpha val="43137"/>
                    </a:srgbClr>
                  </a:outerShdw>
                </a:effectLst>
                <a:latin typeface="Baskerville Old Face" pitchFamily="18" charset="0"/>
              </a:rPr>
              <a:t>Spominska soba Župančiča</a:t>
            </a:r>
          </a:p>
        </p:txBody>
      </p:sp>
      <p:grpSp>
        <p:nvGrpSpPr>
          <p:cNvPr id="6" name="Group 5">
            <a:extLst>
              <a:ext uri="{FF2B5EF4-FFF2-40B4-BE49-F238E27FC236}">
                <a16:creationId xmlns:a16="http://schemas.microsoft.com/office/drawing/2014/main" id="{6CCCE134-E4AD-482B-B79C-106CF2C4113F}"/>
              </a:ext>
            </a:extLst>
          </p:cNvPr>
          <p:cNvGrpSpPr>
            <a:grpSpLocks/>
          </p:cNvGrpSpPr>
          <p:nvPr/>
        </p:nvGrpSpPr>
        <p:grpSpPr bwMode="auto">
          <a:xfrm>
            <a:off x="395288" y="4292600"/>
            <a:ext cx="7489825" cy="2185988"/>
            <a:chOff x="395536" y="4293096"/>
            <a:chExt cx="7488832" cy="2185523"/>
          </a:xfrm>
        </p:grpSpPr>
        <p:pic>
          <p:nvPicPr>
            <p:cNvPr id="17413" name="Picture 1">
              <a:extLst>
                <a:ext uri="{FF2B5EF4-FFF2-40B4-BE49-F238E27FC236}">
                  <a16:creationId xmlns:a16="http://schemas.microsoft.com/office/drawing/2014/main" id="{6651136A-8897-4B47-A978-0206E3FF37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93096"/>
              <a:ext cx="3269400" cy="218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a:extLst>
                <a:ext uri="{FF2B5EF4-FFF2-40B4-BE49-F238E27FC236}">
                  <a16:creationId xmlns:a16="http://schemas.microsoft.com/office/drawing/2014/main" id="{438A1BCB-844B-4EE4-80C7-5C94DACEB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18379"/>
              <a:ext cx="288032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FBF7-9613-43EE-81AE-C377859CC36F}"/>
              </a:ext>
            </a:extLst>
          </p:cNvPr>
          <p:cNvSpPr>
            <a:spLocks noGrp="1"/>
          </p:cNvSpPr>
          <p:nvPr>
            <p:ph type="title"/>
          </p:nvPr>
        </p:nvSpPr>
        <p:spPr>
          <a:xfrm>
            <a:off x="395288" y="188913"/>
            <a:ext cx="8591550" cy="1066800"/>
          </a:xfrm>
        </p:spPr>
        <p:txBody>
          <a:bodyPr/>
          <a:lstStyle/>
          <a:p>
            <a:pPr algn="ctr" fontAlgn="auto">
              <a:spcAft>
                <a:spcPts val="0"/>
              </a:spcAft>
              <a:defRPr/>
            </a:pPr>
            <a:r>
              <a:rPr lang="sl-SI" sz="6000" b="1" dirty="0">
                <a:effectLst>
                  <a:outerShdw blurRad="38100" dist="38100" dir="2700000" algn="tl">
                    <a:srgbClr val="000000">
                      <a:alpha val="43137"/>
                    </a:srgbClr>
                  </a:outerShdw>
                </a:effectLst>
                <a:latin typeface="Baskerville Old Face" pitchFamily="18" charset="0"/>
              </a:rPr>
              <a:t>Ciciban</a:t>
            </a:r>
          </a:p>
        </p:txBody>
      </p:sp>
      <p:sp>
        <p:nvSpPr>
          <p:cNvPr id="5" name="Content Placeholder 4">
            <a:extLst>
              <a:ext uri="{FF2B5EF4-FFF2-40B4-BE49-F238E27FC236}">
                <a16:creationId xmlns:a16="http://schemas.microsoft.com/office/drawing/2014/main" id="{8996B4CF-96FB-487D-B995-26754E35764D}"/>
              </a:ext>
            </a:extLst>
          </p:cNvPr>
          <p:cNvSpPr>
            <a:spLocks noGrp="1"/>
          </p:cNvSpPr>
          <p:nvPr>
            <p:ph sz="quarter" idx="13"/>
          </p:nvPr>
        </p:nvSpPr>
        <p:spPr>
          <a:xfrm>
            <a:off x="274638" y="1298575"/>
            <a:ext cx="8594725" cy="4937125"/>
          </a:xfrm>
        </p:spPr>
        <p:txBody>
          <a:bodyPr/>
          <a:lstStyle/>
          <a:p>
            <a:pPr marL="0" indent="0" algn="ctr" fontAlgn="auto">
              <a:lnSpc>
                <a:spcPct val="115000"/>
              </a:lnSpc>
              <a:spcBef>
                <a:spcPts val="1000"/>
              </a:spcBef>
              <a:spcAft>
                <a:spcPts val="0"/>
              </a:spcAft>
              <a:buClrTx/>
              <a:buFont typeface="Arial" panose="020B0604020202020204" pitchFamily="34" charset="0"/>
              <a:buNone/>
              <a:defRPr/>
            </a:pPr>
            <a:r>
              <a:rPr lang="sl-SI" sz="2400" dirty="0">
                <a:solidFill>
                  <a:srgbClr val="050303"/>
                </a:solidFill>
                <a:latin typeface="Baskerville Old Face" pitchFamily="18" charset="0"/>
              </a:rPr>
              <a:t>„Meh za smeh</a:t>
            </a:r>
            <a:r>
              <a:rPr lang="sl-SI" sz="2400" b="1" i="1" dirty="0">
                <a:solidFill>
                  <a:srgbClr val="050303"/>
                </a:solidFill>
                <a:latin typeface="Baskerville Old Face" pitchFamily="18" charset="0"/>
                <a:cs typeface="Times New Roman"/>
              </a:rPr>
              <a:t> </a:t>
            </a:r>
            <a:r>
              <a:rPr lang="sl-SI" sz="2400" dirty="0">
                <a:solidFill>
                  <a:srgbClr val="050303"/>
                </a:solidFill>
                <a:latin typeface="Baskerville Old Face" pitchFamily="18" charset="0"/>
              </a:rPr>
              <a:t>in vrečo sreče</a:t>
            </a:r>
            <a:br>
              <a:rPr lang="sl-SI" sz="2400" dirty="0">
                <a:solidFill>
                  <a:srgbClr val="050303"/>
                </a:solidFill>
                <a:latin typeface="Baskerville Old Face" pitchFamily="18" charset="0"/>
              </a:rPr>
            </a:br>
            <a:r>
              <a:rPr lang="sl-SI" sz="2400" dirty="0">
                <a:solidFill>
                  <a:srgbClr val="050303"/>
                </a:solidFill>
                <a:latin typeface="Baskerville Old Face" pitchFamily="18" charset="0"/>
              </a:rPr>
              <a:t>Ciciban za name vleče, ne za hišo zidano,</a:t>
            </a:r>
            <a:br>
              <a:rPr lang="sl-SI" sz="2400" dirty="0">
                <a:solidFill>
                  <a:srgbClr val="050303"/>
                </a:solidFill>
                <a:latin typeface="Baskerville Old Face" pitchFamily="18" charset="0"/>
              </a:rPr>
            </a:br>
            <a:r>
              <a:rPr lang="sl-SI" sz="2400" dirty="0">
                <a:solidFill>
                  <a:srgbClr val="050303"/>
                </a:solidFill>
                <a:latin typeface="Baskerville Old Face" pitchFamily="18" charset="0"/>
              </a:rPr>
              <a:t>Le za voljo židano!“</a:t>
            </a:r>
            <a:endParaRPr lang="sl-SI" sz="2400" b="1" i="1" dirty="0">
              <a:solidFill>
                <a:srgbClr val="050303"/>
              </a:solidFill>
              <a:latin typeface="Baskerville Old Face" pitchFamily="18" charset="0"/>
              <a:ea typeface="Times New Roman"/>
              <a:cs typeface="Times New Roman"/>
            </a:endParaRPr>
          </a:p>
          <a:p>
            <a:pPr indent="-173736" fontAlgn="auto">
              <a:spcAft>
                <a:spcPts val="0"/>
              </a:spcAft>
              <a:defRPr/>
            </a:pPr>
            <a:endParaRPr lang="sl-SI" dirty="0"/>
          </a:p>
        </p:txBody>
      </p:sp>
      <p:pic>
        <p:nvPicPr>
          <p:cNvPr id="6" name="Picture 5">
            <a:extLst>
              <a:ext uri="{FF2B5EF4-FFF2-40B4-BE49-F238E27FC236}">
                <a16:creationId xmlns:a16="http://schemas.microsoft.com/office/drawing/2014/main" id="{CF1960DE-2984-4CB3-A246-BFE6B51D87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852738"/>
            <a:ext cx="30099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B28D1-F5BF-4402-B034-940508138455}"/>
              </a:ext>
            </a:extLst>
          </p:cNvPr>
          <p:cNvSpPr>
            <a:spLocks noGrp="1"/>
          </p:cNvSpPr>
          <p:nvPr>
            <p:ph sz="quarter" idx="13"/>
          </p:nvPr>
        </p:nvSpPr>
        <p:spPr>
          <a:xfrm>
            <a:off x="250825" y="260350"/>
            <a:ext cx="8713788" cy="6481763"/>
          </a:xfrm>
        </p:spPr>
        <p:txBody>
          <a:bodyPr/>
          <a:lstStyle/>
          <a:p>
            <a:pPr indent="-173736" algn="just" fontAlgn="auto">
              <a:spcAft>
                <a:spcPts val="0"/>
              </a:spcAft>
              <a:defRPr/>
            </a:pPr>
            <a:r>
              <a:rPr lang="sl-SI" sz="2400" b="1" i="1" dirty="0">
                <a:latin typeface="Baskerville Old Face" pitchFamily="18" charset="0"/>
              </a:rPr>
              <a:t>Ciciban</a:t>
            </a:r>
            <a:r>
              <a:rPr lang="sl-SI" sz="2400" dirty="0">
                <a:solidFill>
                  <a:srgbClr val="050303"/>
                </a:solidFill>
                <a:latin typeface="Baskerville Old Face" pitchFamily="18" charset="0"/>
              </a:rPr>
              <a:t> je gotovo najbolj poznana Župančičeva knjiga in ena najbolj priljubljenih pesniških zbirk sploh, kar jih je kdajkoli izšlo na Slovenskem.</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Po umetniški dovršenosti presega vse druge pesnikove knjige za otroke in ga lahko primerjamo samo z njegovimi najboljšimi pesniškimi zbirkami.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Ciciban je tudi literarni lik, ki se pojavlja v tej zbirki otroških pesmih. </a:t>
            </a:r>
          </a:p>
        </p:txBody>
      </p:sp>
      <p:pic>
        <p:nvPicPr>
          <p:cNvPr id="4" name="Picture 3">
            <a:extLst>
              <a:ext uri="{FF2B5EF4-FFF2-40B4-BE49-F238E27FC236}">
                <a16:creationId xmlns:a16="http://schemas.microsoft.com/office/drawing/2014/main" id="{34D5A5B3-3F28-420C-8395-6A30948D7B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9338" y="4005263"/>
            <a:ext cx="19272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945D6-5422-4E07-B686-799F99016C8C}"/>
              </a:ext>
            </a:extLst>
          </p:cNvPr>
          <p:cNvSpPr>
            <a:spLocks noGrp="1"/>
          </p:cNvSpPr>
          <p:nvPr>
            <p:ph sz="quarter" idx="13"/>
          </p:nvPr>
        </p:nvSpPr>
        <p:spPr>
          <a:xfrm>
            <a:off x="179388" y="23813"/>
            <a:ext cx="8856662" cy="6718300"/>
          </a:xfrm>
        </p:spPr>
        <p:txBody>
          <a:bodyPr>
            <a:normAutofit lnSpcReduction="10000"/>
          </a:bodyPr>
          <a:lstStyle/>
          <a:p>
            <a:pPr indent="-173736" algn="just" fontAlgn="auto">
              <a:spcAft>
                <a:spcPts val="0"/>
              </a:spcAft>
              <a:defRPr/>
            </a:pPr>
            <a:r>
              <a:rPr lang="sl-SI" sz="2400" dirty="0">
                <a:solidFill>
                  <a:srgbClr val="050303"/>
                </a:solidFill>
                <a:latin typeface="Baskerville Old Face" pitchFamily="18" charset="0"/>
              </a:rPr>
              <a:t> S Cicibanom se je Župančič vzpel na vrh mladinske poezije pri Slovencih, naši mladini pa je ustvaril pesniškega junaka, ki se po priljubljenosti lahko primerja z najbolj poznanimi literarnimi liki iz svetovne mladinske književnosti.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Prva izdaja je bila natisnjena v decembru 1915. leta z naslovom Ciciban in še kaj, naslednje pa imajo skrajšan naslov Ciciban.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Prvotno naj bi se zbirka imenovala </a:t>
            </a:r>
            <a:r>
              <a:rPr lang="sl-SI" sz="2400" b="1" i="1" dirty="0">
                <a:latin typeface="Baskerville Old Face" pitchFamily="18" charset="0"/>
              </a:rPr>
              <a:t>Meh za </a:t>
            </a:r>
          </a:p>
          <a:p>
            <a:pPr marL="0" indent="0" algn="just" fontAlgn="auto">
              <a:spcAft>
                <a:spcPts val="0"/>
              </a:spcAft>
              <a:buFont typeface="Arial" panose="020B0604020202020204" pitchFamily="34" charset="0"/>
              <a:buNone/>
              <a:defRPr/>
            </a:pPr>
            <a:r>
              <a:rPr lang="sl-SI" sz="2400" b="1" i="1" dirty="0">
                <a:latin typeface="Baskerville Old Face" pitchFamily="18" charset="0"/>
              </a:rPr>
              <a:t>Smeh.</a:t>
            </a:r>
          </a:p>
          <a:p>
            <a:pPr marL="0" indent="0" algn="just" fontAlgn="auto">
              <a:spcAft>
                <a:spcPts val="0"/>
              </a:spcAft>
              <a:buFont typeface="Arial" panose="020B0604020202020204" pitchFamily="34" charset="0"/>
              <a:buNone/>
              <a:defRPr/>
            </a:pPr>
            <a:endParaRPr lang="sl-SI" sz="2400" b="1" i="1" dirty="0">
              <a:solidFill>
                <a:srgbClr val="050303"/>
              </a:solidFill>
              <a:latin typeface="Baskerville Old Face" pitchFamily="18" charset="0"/>
            </a:endParaRPr>
          </a:p>
          <a:p>
            <a:pPr marL="342900" indent="-342900" algn="just" fontAlgn="auto">
              <a:spcAft>
                <a:spcPts val="0"/>
              </a:spcAft>
              <a:defRPr/>
            </a:pPr>
            <a:r>
              <a:rPr lang="sl-SI" sz="2400" dirty="0">
                <a:solidFill>
                  <a:srgbClr val="050303"/>
                </a:solidFill>
                <a:latin typeface="Baskerville Old Face" pitchFamily="18" charset="0"/>
              </a:rPr>
              <a:t>Ime za svojega pesniškega junaka in s tem tudi</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 za naslov zbirke je Župančič našel v </a:t>
            </a:r>
            <a:r>
              <a:rPr lang="sl-SI" sz="2400" b="1" i="1" dirty="0">
                <a:latin typeface="Baskerville Old Face" pitchFamily="18" charset="0"/>
              </a:rPr>
              <a:t>Srpskem </a:t>
            </a:r>
          </a:p>
          <a:p>
            <a:pPr marL="0" indent="0" algn="just" fontAlgn="auto">
              <a:spcAft>
                <a:spcPts val="0"/>
              </a:spcAft>
              <a:buFont typeface="Arial" panose="020B0604020202020204" pitchFamily="34" charset="0"/>
              <a:buNone/>
              <a:defRPr/>
            </a:pPr>
            <a:r>
              <a:rPr lang="sl-SI" sz="2400" b="1" i="1" dirty="0">
                <a:latin typeface="Baskerville Old Face" pitchFamily="18" charset="0"/>
              </a:rPr>
              <a:t>Riječniku  </a:t>
            </a:r>
            <a:r>
              <a:rPr lang="sl-SI" sz="2400" dirty="0">
                <a:solidFill>
                  <a:srgbClr val="050303"/>
                </a:solidFill>
                <a:latin typeface="Baskerville Old Face" pitchFamily="18" charset="0"/>
              </a:rPr>
              <a:t>Vuka Karađića, kjer je zapisana tudi </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Ljudska uganka, v kateri nastopata Ciciban in</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Cicibanica.</a:t>
            </a:r>
            <a:endParaRPr lang="sl-SI" sz="2400" dirty="0">
              <a:latin typeface="Baskerville Old Face" pitchFamily="18" charset="0"/>
            </a:endParaRPr>
          </a:p>
        </p:txBody>
      </p:sp>
      <p:pic>
        <p:nvPicPr>
          <p:cNvPr id="4" name="Picture 3">
            <a:extLst>
              <a:ext uri="{FF2B5EF4-FFF2-40B4-BE49-F238E27FC236}">
                <a16:creationId xmlns:a16="http://schemas.microsoft.com/office/drawing/2014/main" id="{B30CE108-FB59-4CA1-BCD2-0C567677C3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141663"/>
            <a:ext cx="2360613"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heel(1)">
                                      <p:cBhvr>
                                        <p:cTn id="27" dur="20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heel(1)">
                                      <p:cBhvr>
                                        <p:cTn id="32" dur="2000"/>
                                        <p:tgtEl>
                                          <p:spTgt spid="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1)">
                                      <p:cBhvr>
                                        <p:cTn id="37" dur="2000"/>
                                        <p:tgtEl>
                                          <p:spTgt spid="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heel(1)">
                                      <p:cBhvr>
                                        <p:cTn id="42" dur="2000"/>
                                        <p:tgtEl>
                                          <p:spTgt spid="3">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heel(1)">
                                      <p:cBhvr>
                                        <p:cTn id="47" dur="2000"/>
                                        <p:tgtEl>
                                          <p:spTgt spid="3">
                                            <p:txEl>
                                              <p:pRg st="11" end="1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ircle(in)">
                                      <p:cBhvr>
                                        <p:cTn id="5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00C1F-BEB5-49CF-B870-E53909104FAB}"/>
              </a:ext>
            </a:extLst>
          </p:cNvPr>
          <p:cNvSpPr>
            <a:spLocks noGrp="1"/>
          </p:cNvSpPr>
          <p:nvPr>
            <p:ph sz="quarter" idx="13"/>
          </p:nvPr>
        </p:nvSpPr>
        <p:spPr>
          <a:xfrm>
            <a:off x="179388" y="115888"/>
            <a:ext cx="8856662" cy="6553200"/>
          </a:xfrm>
        </p:spPr>
        <p:txBody>
          <a:bodyPr/>
          <a:lstStyle/>
          <a:p>
            <a:pPr indent="-173736" algn="just" fontAlgn="auto">
              <a:spcAft>
                <a:spcPts val="0"/>
              </a:spcAft>
              <a:defRPr/>
            </a:pPr>
            <a:r>
              <a:rPr lang="sl-SI" sz="2400" dirty="0">
                <a:solidFill>
                  <a:srgbClr val="050303"/>
                </a:solidFill>
                <a:latin typeface="Baskerville Old Face" pitchFamily="18" charset="0"/>
              </a:rPr>
              <a:t>Spodbude za svoje najboljše otroške pesmi je Župančič dobil v domačem družinskem življenju. Ob mladi ženi Ani in prvorojenem sinu Marku je zdaj prvič doživljal toplino doma, spoznaval globji smisel družinskega življenjan in ponovno odkrival lepote otroškega sveta.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 V trenutku največje notranje sproščenosti so v njegovi domišljiji nastajale pesmice o dobrosrčnem Cicibanu (</a:t>
            </a:r>
            <a:r>
              <a:rPr lang="sl-SI" sz="2400" i="1" dirty="0">
                <a:solidFill>
                  <a:srgbClr val="050303"/>
                </a:solidFill>
                <a:latin typeface="Baskerville Old Face" pitchFamily="18" charset="0"/>
              </a:rPr>
              <a:t>Kadar se Ciciban joče, Ciciban in čebela, Mehurčki, Ciciban – Cicifuj, Ciciban zapi, Slovo</a:t>
            </a:r>
            <a:r>
              <a:rPr lang="sl-SI" sz="2400" dirty="0">
                <a:solidFill>
                  <a:srgbClr val="050303"/>
                </a:solidFill>
                <a:latin typeface="Baskerville Old Face" pitchFamily="18" charset="0"/>
              </a:rPr>
              <a:t>).</a:t>
            </a:r>
          </a:p>
          <a:p>
            <a:pPr indent="-173736" fontAlgn="auto">
              <a:spcAft>
                <a:spcPts val="0"/>
              </a:spcAft>
              <a:defRPr/>
            </a:pPr>
            <a:endParaRPr lang="sl-SI" sz="2400" dirty="0">
              <a:solidFill>
                <a:srgbClr val="050303"/>
              </a:solidFill>
              <a:latin typeface="Baskerville Old Face" pitchFamily="18" charset="0"/>
            </a:endParaRPr>
          </a:p>
          <a:p>
            <a:pPr marL="0" indent="0" fontAlgn="auto">
              <a:spcAft>
                <a:spcPts val="0"/>
              </a:spcAft>
              <a:buFont typeface="Arial" panose="020B0604020202020204" pitchFamily="34" charset="0"/>
              <a:buNone/>
              <a:defRPr/>
            </a:pPr>
            <a:r>
              <a:rPr lang="sl-SI" sz="2400" dirty="0">
                <a:solidFill>
                  <a:srgbClr val="050303"/>
                </a:solidFill>
                <a:latin typeface="Baskerville Old Face" pitchFamily="18" charset="0"/>
              </a:rPr>
              <a:t> </a:t>
            </a:r>
          </a:p>
        </p:txBody>
      </p:sp>
      <p:pic>
        <p:nvPicPr>
          <p:cNvPr id="4" name="Picture 3">
            <a:extLst>
              <a:ext uri="{FF2B5EF4-FFF2-40B4-BE49-F238E27FC236}">
                <a16:creationId xmlns:a16="http://schemas.microsoft.com/office/drawing/2014/main" id="{F2EBB12A-0E5E-47D3-A233-35816B24A75A}"/>
              </a:ext>
            </a:extLst>
          </p:cNvPr>
          <p:cNvPicPr>
            <a:picLocks noChangeAspect="1"/>
          </p:cNvPicPr>
          <p:nvPr/>
        </p:nvPicPr>
        <p:blipFill>
          <a:blip r:embed="rId2"/>
          <a:stretch>
            <a:fillRect/>
          </a:stretch>
        </p:blipFill>
        <p:spPr>
          <a:xfrm>
            <a:off x="3203575" y="3671888"/>
            <a:ext cx="2316163" cy="31527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BDED2-1C19-47BF-94B8-58B1A27503CE}"/>
              </a:ext>
            </a:extLst>
          </p:cNvPr>
          <p:cNvSpPr>
            <a:spLocks noGrp="1"/>
          </p:cNvSpPr>
          <p:nvPr>
            <p:ph sz="quarter" idx="13"/>
          </p:nvPr>
        </p:nvSpPr>
        <p:spPr>
          <a:xfrm>
            <a:off x="250825" y="115888"/>
            <a:ext cx="8785225" cy="6626225"/>
          </a:xfrm>
        </p:spPr>
        <p:txBody>
          <a:bodyPr/>
          <a:lstStyle/>
          <a:p>
            <a:pPr indent="-173736" algn="just" fontAlgn="auto">
              <a:spcAft>
                <a:spcPts val="0"/>
              </a:spcAft>
              <a:defRPr/>
            </a:pPr>
            <a:r>
              <a:rPr lang="sl-SI" sz="2400" dirty="0">
                <a:solidFill>
                  <a:srgbClr val="050303"/>
                </a:solidFill>
                <a:latin typeface="Baskerville Old Face" pitchFamily="18" charset="0"/>
              </a:rPr>
              <a:t>V teh pesmih se je Župančič mojstrsko prbližal otroškemu mišljenju in čustvovanju ter načinu izražanja. Prav to pa mu je omogočilo, da je lahko otrokom tako neprisiljeno in prepričljivo spregovoril o nekaterih temeljnih vrednotah, kot so dobrota, resnicoljubnost, ljubezen do matere, do domače besede in do domovine.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Njegova pesniška beseda ni vzvišena, temveč je zmeraj človeško topla in pretkana z vedrim humorjem.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Uvodni sklop sestavljajo pesmi o veselih, žalostnih in častitljivih kolednikih, v katerih se Župančič zavzema za otrokovo vedrino in smeh (Veseli koledniki, Žalostni koledniki, Častitljivi koledniki).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Posebno skupino pesmic si je zamislil kot gibalne igrice (Dedek Samonog, Otroci spuščajo mehurčke, Ples kralja Matjaža). </a:t>
            </a:r>
          </a:p>
        </p:txBody>
      </p:sp>
      <p:pic>
        <p:nvPicPr>
          <p:cNvPr id="2050" name="Picture 2" descr="C:\Users\Sara\AppData\Local\Microsoft\Windows\Temporary Internet Files\Content.IE5\R2XTGQUC\MP900439092[1].jpg">
            <a:extLst>
              <a:ext uri="{FF2B5EF4-FFF2-40B4-BE49-F238E27FC236}">
                <a16:creationId xmlns:a16="http://schemas.microsoft.com/office/drawing/2014/main" id="{C7027D8E-B440-460D-965D-4BFD4352F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838" y="1989138"/>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5C054-8CF4-4F7B-8141-D87E25A99DB2}"/>
              </a:ext>
            </a:extLst>
          </p:cNvPr>
          <p:cNvSpPr>
            <a:spLocks noGrp="1"/>
          </p:cNvSpPr>
          <p:nvPr>
            <p:ph sz="quarter" idx="13"/>
          </p:nvPr>
        </p:nvSpPr>
        <p:spPr>
          <a:xfrm>
            <a:off x="250825" y="115888"/>
            <a:ext cx="8785225" cy="6481762"/>
          </a:xfrm>
        </p:spPr>
        <p:txBody>
          <a:bodyPr/>
          <a:lstStyle/>
          <a:p>
            <a:pPr indent="-173736" algn="just" fontAlgn="auto">
              <a:spcAft>
                <a:spcPts val="0"/>
              </a:spcAft>
              <a:defRPr/>
            </a:pPr>
            <a:r>
              <a:rPr lang="sl-SI" sz="2400" dirty="0">
                <a:solidFill>
                  <a:srgbClr val="050303"/>
                </a:solidFill>
                <a:latin typeface="Baskerville Old Face" pitchFamily="18" charset="0"/>
              </a:rPr>
              <a:t>V drugih naj bi otroci posnemali različne glasove: žabje reglanje (Žabe), ščebetanje vrabcev (Vrabci in strašilo), medvedje brundanje (Stari medo), potrkavanje zvonov (Zvonovi). Vmes se vrstijo šaljivke (Povabilo, Zlato v Blatni vasi), uspavanke (Uspavanka, Pismo, Ciciban zaspi) in tudi poučne pesmi (Zvezdoznanstvo, Naše luči).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Vse skupaj pa sestavljajo nadvse barvito podobo otroškega sveta, v katerem je še vse nedolžno čisto.</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Z besedo Ciciban Župančič poimenuje otroke, ki so nagajivi, zvedavi, veseli, včasih tudi žalostni, jokavi ... Cicibani so otroci, ki lahko menjajo razpoloženja večkrat na dan in to je Župančič poskušal prikazati v svoji zbirki pesmi</a:t>
            </a:r>
          </a:p>
        </p:txBody>
      </p:sp>
      <p:pic>
        <p:nvPicPr>
          <p:cNvPr id="3075" name="Picture 3" descr="C:\Users\Sara\AppData\Local\Microsoft\Windows\Temporary Internet Files\Content.IE5\LNYXEJZ4\MC900435233[1].png">
            <a:extLst>
              <a:ext uri="{FF2B5EF4-FFF2-40B4-BE49-F238E27FC236}">
                <a16:creationId xmlns:a16="http://schemas.microsoft.com/office/drawing/2014/main" id="{408647E2-9E09-496F-AA9D-8D5E3B377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248" y="2204864"/>
            <a:ext cx="3934928" cy="1608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1000"/>
                                        <p:tgtEl>
                                          <p:spTgt spid="3075"/>
                                        </p:tgtEl>
                                      </p:cBhvr>
                                    </p:animEffect>
                                    <p:anim calcmode="lin" valueType="num">
                                      <p:cBhvr>
                                        <p:cTn id="32" dur="1000" fill="hold"/>
                                        <p:tgtEl>
                                          <p:spTgt spid="3075"/>
                                        </p:tgtEl>
                                        <p:attrNameLst>
                                          <p:attrName>ppt_x</p:attrName>
                                        </p:attrNameLst>
                                      </p:cBhvr>
                                      <p:tavLst>
                                        <p:tav tm="0">
                                          <p:val>
                                            <p:strVal val="#ppt_x"/>
                                          </p:val>
                                        </p:tav>
                                        <p:tav tm="100000">
                                          <p:val>
                                            <p:strVal val="#ppt_x"/>
                                          </p:val>
                                        </p:tav>
                                      </p:tavLst>
                                    </p:anim>
                                    <p:anim calcmode="lin" valueType="num">
                                      <p:cBhvr>
                                        <p:cTn id="3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30380-7790-490A-B417-F528BCC76B04}"/>
              </a:ext>
            </a:extLst>
          </p:cNvPr>
          <p:cNvSpPr>
            <a:spLocks noGrp="1"/>
          </p:cNvSpPr>
          <p:nvPr>
            <p:ph sz="quarter" idx="13"/>
          </p:nvPr>
        </p:nvSpPr>
        <p:spPr>
          <a:xfrm>
            <a:off x="250825" y="115888"/>
            <a:ext cx="8893175" cy="6626225"/>
          </a:xfrm>
        </p:spPr>
        <p:txBody>
          <a:bodyPr/>
          <a:lstStyle/>
          <a:p>
            <a:pPr indent="-173736" algn="just" fontAlgn="auto">
              <a:spcAft>
                <a:spcPts val="0"/>
              </a:spcAft>
              <a:defRPr/>
            </a:pPr>
            <a:r>
              <a:rPr lang="sl-SI" sz="2400" dirty="0">
                <a:solidFill>
                  <a:srgbClr val="050303"/>
                </a:solidFill>
                <a:latin typeface="Baskerville Old Face" pitchFamily="18" charset="0"/>
              </a:rPr>
              <a:t>Po Cicibanu Župančič ni več objavil nobene nove pesniške zbirke za otroke.</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Leta 1927 je prepesnil v slovenski jezik verze za slikanico Pokonci izpod korenin (Etwas von den Wurzelkindern), za katero je v izvirniku napisala besedilo v stihih in naslikala ilustracije nemška slikarka Sibylle von Olfers.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Leta 1927 je prepesnil v slovenski jezik verze za slikanico Pokonci izpod korenin (Etwas von den Wurzelkindern), za katero je v izvirniku napisala besedilo v stihih in naslikala ilustracije nemška slikarka Sibylle von Olfers. </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Med drugo svetovno vojno, ko je sin Marko trpel po zaporih in taboriščih, je zasnoval nekaj otroških pesmi, v katerih spet nastopa Ciciban (Kaj joče v vetru, Zaspal je Ciciban). </a:t>
            </a:r>
          </a:p>
        </p:txBody>
      </p:sp>
      <p:pic>
        <p:nvPicPr>
          <p:cNvPr id="24579" name="Picture 3" descr="C:\Users\Sara\AppData\Local\Microsoft\Windows\Temporary Internet Files\Content.IE5\R2XTGQUC\MC900437990[1].wmf">
            <a:extLst>
              <a:ext uri="{FF2B5EF4-FFF2-40B4-BE49-F238E27FC236}">
                <a16:creationId xmlns:a16="http://schemas.microsoft.com/office/drawing/2014/main" id="{A143D7D8-A301-4172-851E-A88F17DD0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713" y="4437063"/>
            <a:ext cx="10302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3D1EC-2830-44AD-9572-F36AD3C73058}"/>
              </a:ext>
            </a:extLst>
          </p:cNvPr>
          <p:cNvSpPr>
            <a:spLocks noGrp="1"/>
          </p:cNvSpPr>
          <p:nvPr>
            <p:ph sz="quarter" idx="13"/>
          </p:nvPr>
        </p:nvSpPr>
        <p:spPr>
          <a:xfrm>
            <a:off x="250825" y="188913"/>
            <a:ext cx="8713788" cy="6669087"/>
          </a:xfrm>
        </p:spPr>
        <p:txBody>
          <a:bodyPr/>
          <a:lstStyle/>
          <a:p>
            <a:pPr indent="-173736" algn="just" fontAlgn="auto">
              <a:spcAft>
                <a:spcPts val="0"/>
              </a:spcAft>
              <a:defRPr/>
            </a:pPr>
            <a:r>
              <a:rPr lang="sl-SI" sz="2400" dirty="0">
                <a:solidFill>
                  <a:srgbClr val="050303"/>
                </a:solidFill>
                <a:latin typeface="Baskerville Old Face" pitchFamily="18" charset="0"/>
              </a:rPr>
              <a:t>Nazadnje, leta 1948 je nastala skupina pesmi o ptičkah (Ptička pod nebom, Naslikam tičko, Tička skaklja).</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“Župančič je že v svojih mladih letih pisal mladinske pesmi; te,ki jih je napisal v moški dobi, so mnogo boljše in bodo zopet kažipot, kakor je bila doslej vsaka njegova knjiga. Pristno je vse, njih duh, predmet in oblika in naši otročiči jih že veselo žvrgole.”</a:t>
            </a:r>
          </a:p>
          <a:p>
            <a:pPr marL="0" indent="0" fontAlgn="auto">
              <a:spcAft>
                <a:spcPts val="0"/>
              </a:spcAft>
              <a:buFont typeface="Arial" panose="020B0604020202020204" pitchFamily="34" charset="0"/>
              <a:buNone/>
              <a:defRPr/>
            </a:pPr>
            <a:endParaRPr lang="sl-SI" sz="2400" dirty="0">
              <a:solidFill>
                <a:srgbClr val="050303"/>
              </a:solidFill>
              <a:latin typeface="Baskerville Old Face" pitchFamily="18" charset="0"/>
            </a:endParaRPr>
          </a:p>
        </p:txBody>
      </p:sp>
      <p:pic>
        <p:nvPicPr>
          <p:cNvPr id="5123" name="Picture 3" descr="C:\Users\Sara\AppData\Local\Microsoft\Windows\Temporary Internet Files\Content.IE5\WGFX1KQM\MC900382574[1].jpg">
            <a:extLst>
              <a:ext uri="{FF2B5EF4-FFF2-40B4-BE49-F238E27FC236}">
                <a16:creationId xmlns:a16="http://schemas.microsoft.com/office/drawing/2014/main" id="{0D1BF3D5-4CD3-437E-B47A-D0B97AF440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856" y="3302456"/>
            <a:ext cx="3024336" cy="30243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circle(in)">
                                      <p:cBhvr>
                                        <p:cTn id="21"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8986-5973-4C43-A7A1-26DB40EE0B9C}"/>
              </a:ext>
            </a:extLst>
          </p:cNvPr>
          <p:cNvSpPr>
            <a:spLocks noGrp="1"/>
          </p:cNvSpPr>
          <p:nvPr>
            <p:ph type="title"/>
          </p:nvPr>
        </p:nvSpPr>
        <p:spPr>
          <a:xfrm>
            <a:off x="15875" y="28575"/>
            <a:ext cx="8591550" cy="1066800"/>
          </a:xfrm>
        </p:spPr>
        <p:txBody>
          <a:bodyPr>
            <a:noAutofit/>
          </a:bodyPr>
          <a:lstStyle/>
          <a:p>
            <a:pPr fontAlgn="auto">
              <a:spcAft>
                <a:spcPts val="0"/>
              </a:spcAft>
              <a:defRPr/>
            </a:pPr>
            <a:r>
              <a:rPr lang="sl-SI" sz="6000" b="1" dirty="0">
                <a:effectLst>
                  <a:outerShdw blurRad="38100" dist="38100" dir="2700000" algn="tl">
                    <a:srgbClr val="000000">
                      <a:alpha val="43137"/>
                    </a:srgbClr>
                  </a:outerShdw>
                </a:effectLst>
                <a:latin typeface="Baskerville Old Face" pitchFamily="18" charset="0"/>
              </a:rPr>
              <a:t>OTON ŽUPANČIČ</a:t>
            </a:r>
          </a:p>
        </p:txBody>
      </p:sp>
      <p:sp>
        <p:nvSpPr>
          <p:cNvPr id="3" name="Content Placeholder 2">
            <a:extLst>
              <a:ext uri="{FF2B5EF4-FFF2-40B4-BE49-F238E27FC236}">
                <a16:creationId xmlns:a16="http://schemas.microsoft.com/office/drawing/2014/main" id="{BF9490F1-96C3-40D3-B8A2-81365711213C}"/>
              </a:ext>
            </a:extLst>
          </p:cNvPr>
          <p:cNvSpPr>
            <a:spLocks noGrp="1"/>
          </p:cNvSpPr>
          <p:nvPr>
            <p:ph sz="quarter" idx="13"/>
          </p:nvPr>
        </p:nvSpPr>
        <p:spPr>
          <a:xfrm>
            <a:off x="107950" y="1052513"/>
            <a:ext cx="8616950" cy="2851150"/>
          </a:xfrm>
        </p:spPr>
        <p:txBody>
          <a:bodyPr/>
          <a:lstStyle/>
          <a:p>
            <a:pPr indent="-173736" algn="just" fontAlgn="auto">
              <a:spcAft>
                <a:spcPts val="0"/>
              </a:spcAft>
              <a:defRPr/>
            </a:pPr>
            <a:r>
              <a:rPr lang="sl-SI" sz="3200" dirty="0">
                <a:solidFill>
                  <a:srgbClr val="050303"/>
                </a:solidFill>
                <a:latin typeface="Baskerville Old Face" pitchFamily="18" charset="0"/>
              </a:rPr>
              <a:t>Slovenski pesnik, dramatik, prevajalec in urednik revije zvon, </a:t>
            </a:r>
          </a:p>
          <a:p>
            <a:pPr indent="-173736" algn="just" fontAlgn="auto">
              <a:spcAft>
                <a:spcPts val="0"/>
              </a:spcAft>
              <a:defRPr/>
            </a:pPr>
            <a:r>
              <a:rPr lang="sl-SI" sz="3200" dirty="0">
                <a:solidFill>
                  <a:srgbClr val="050303"/>
                </a:solidFill>
                <a:latin typeface="Baskerville Old Face" pitchFamily="18" charset="0"/>
              </a:rPr>
              <a:t>*23. januar 1878, Vinica, Bela krajina, † 1Ljubljanski 1. junij 1949, Ljubljana.</a:t>
            </a:r>
          </a:p>
        </p:txBody>
      </p:sp>
      <p:pic>
        <p:nvPicPr>
          <p:cNvPr id="4" name="Picture 3">
            <a:extLst>
              <a:ext uri="{FF2B5EF4-FFF2-40B4-BE49-F238E27FC236}">
                <a16:creationId xmlns:a16="http://schemas.microsoft.com/office/drawing/2014/main" id="{96735772-7B83-40DE-8483-387ED6C48AF6}"/>
              </a:ext>
            </a:extLst>
          </p:cNvPr>
          <p:cNvPicPr>
            <a:picLocks noChangeAspect="1"/>
          </p:cNvPicPr>
          <p:nvPr/>
        </p:nvPicPr>
        <p:blipFill>
          <a:blip r:embed="rId2"/>
          <a:stretch>
            <a:fillRect/>
          </a:stretch>
        </p:blipFill>
        <p:spPr>
          <a:xfrm>
            <a:off x="3132138" y="3141663"/>
            <a:ext cx="2390775" cy="346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5E1B94-C8C6-45AA-8F61-6EAE1760BDFD}"/>
              </a:ext>
            </a:extLst>
          </p:cNvPr>
          <p:cNvSpPr>
            <a:spLocks noGrp="1"/>
          </p:cNvSpPr>
          <p:nvPr>
            <p:ph type="subTitle" idx="1"/>
          </p:nvPr>
        </p:nvSpPr>
        <p:spPr>
          <a:xfrm>
            <a:off x="3743325" y="3721100"/>
            <a:ext cx="5121275" cy="1581150"/>
          </a:xfrm>
        </p:spPr>
        <p:txBody>
          <a:bodyPr/>
          <a:lstStyle/>
          <a:p>
            <a:pPr fontAlgn="auto">
              <a:spcAft>
                <a:spcPts val="0"/>
              </a:spcAft>
              <a:defRPr/>
            </a:pPr>
            <a:r>
              <a:rPr lang="sl-SI" sz="3200" b="1" dirty="0">
                <a:solidFill>
                  <a:srgbClr val="050303"/>
                </a:solidFill>
                <a:effectLst>
                  <a:outerShdw blurRad="38100" dist="38100" dir="2700000" algn="tl">
                    <a:srgbClr val="000000">
                      <a:alpha val="43137"/>
                    </a:srgbClr>
                  </a:outerShdw>
                </a:effectLst>
                <a:latin typeface="Baskerville Old Face" pitchFamily="18" charset="0"/>
              </a:rPr>
              <a:t> </a:t>
            </a:r>
          </a:p>
        </p:txBody>
      </p:sp>
      <p:sp>
        <p:nvSpPr>
          <p:cNvPr id="3" name="Title 2">
            <a:extLst>
              <a:ext uri="{FF2B5EF4-FFF2-40B4-BE49-F238E27FC236}">
                <a16:creationId xmlns:a16="http://schemas.microsoft.com/office/drawing/2014/main" id="{74B45A7C-07E5-48ED-AB4B-CF6846119EB9}"/>
              </a:ext>
            </a:extLst>
          </p:cNvPr>
          <p:cNvSpPr>
            <a:spLocks noGrp="1"/>
          </p:cNvSpPr>
          <p:nvPr>
            <p:ph type="title"/>
          </p:nvPr>
        </p:nvSpPr>
        <p:spPr>
          <a:xfrm>
            <a:off x="3740150" y="1417638"/>
            <a:ext cx="5119688" cy="2303462"/>
          </a:xfrm>
        </p:spPr>
        <p:txBody>
          <a:bodyPr rtlCol="0"/>
          <a:lstStyle/>
          <a:p>
            <a:pPr fontAlgn="auto">
              <a:spcAft>
                <a:spcPts val="0"/>
              </a:spcAft>
              <a:defRPr/>
            </a:pPr>
            <a:r>
              <a:rPr lang="sl-SI" b="1" dirty="0">
                <a:effectLst>
                  <a:outerShdw blurRad="38100" dist="38100" dir="2700000" algn="tl">
                    <a:srgbClr val="000000">
                      <a:alpha val="43137"/>
                    </a:srgbClr>
                  </a:outerShdw>
                </a:effectLst>
                <a:latin typeface="Baskerville Old Face" pitchFamily="18" charset="0"/>
              </a:rPr>
              <a:t>KONEC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86E5EF1-F510-4AF2-894A-C3B8FA44700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646" r="18646"/>
          <a:stretch>
            <a:fillRect/>
          </a:stretch>
        </p:blipFill>
        <p:spPr>
          <a:effectLst>
            <a:softEdge rad="112500"/>
          </a:effectLst>
        </p:spPr>
      </p:pic>
      <p:sp>
        <p:nvSpPr>
          <p:cNvPr id="3" name="Title 2">
            <a:extLst>
              <a:ext uri="{FF2B5EF4-FFF2-40B4-BE49-F238E27FC236}">
                <a16:creationId xmlns:a16="http://schemas.microsoft.com/office/drawing/2014/main" id="{67EC630F-A61C-45CE-A627-746B2058CC5A}"/>
              </a:ext>
            </a:extLst>
          </p:cNvPr>
          <p:cNvSpPr>
            <a:spLocks noGrp="1"/>
          </p:cNvSpPr>
          <p:nvPr>
            <p:ph type="title"/>
          </p:nvPr>
        </p:nvSpPr>
        <p:spPr>
          <a:xfrm>
            <a:off x="179388" y="1989138"/>
            <a:ext cx="2967037" cy="3240087"/>
          </a:xfrm>
        </p:spPr>
        <p:txBody>
          <a:bodyPr>
            <a:noAutofit/>
          </a:bodyPr>
          <a:lstStyle/>
          <a:p>
            <a:pPr fontAlgn="auto">
              <a:spcAft>
                <a:spcPts val="0"/>
              </a:spcAft>
              <a:defRPr/>
            </a:pPr>
            <a:r>
              <a:rPr lang="sl-SI" sz="5400" b="1" dirty="0">
                <a:effectLst>
                  <a:outerShdw blurRad="38100" dist="38100" dir="2700000" algn="tl">
                    <a:srgbClr val="000000">
                      <a:alpha val="43137"/>
                    </a:srgbClr>
                  </a:outerShdw>
                </a:effectLst>
                <a:latin typeface="Baskerville Old Face" pitchFamily="18" charset="0"/>
              </a:rPr>
              <a:t>Otonova rojstna hiša v Vinici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8FBC-BD09-49ED-9543-B8B093AA1A64}"/>
              </a:ext>
            </a:extLst>
          </p:cNvPr>
          <p:cNvSpPr>
            <a:spLocks noGrp="1"/>
          </p:cNvSpPr>
          <p:nvPr>
            <p:ph type="title"/>
          </p:nvPr>
        </p:nvSpPr>
        <p:spPr>
          <a:xfrm>
            <a:off x="1588" y="0"/>
            <a:ext cx="8591550" cy="1066800"/>
          </a:xfrm>
        </p:spPr>
        <p:txBody>
          <a:bodyPr/>
          <a:lstStyle/>
          <a:p>
            <a:pPr fontAlgn="auto">
              <a:spcAft>
                <a:spcPts val="0"/>
              </a:spcAft>
              <a:defRPr/>
            </a:pPr>
            <a:r>
              <a:rPr lang="sl-SI" sz="6000" b="1" dirty="0">
                <a:effectLst>
                  <a:outerShdw blurRad="38100" dist="38100" dir="2700000" algn="tl">
                    <a:srgbClr val="000000">
                      <a:alpha val="43137"/>
                    </a:srgbClr>
                  </a:outerShdw>
                </a:effectLst>
                <a:latin typeface="Baskerville Old Face" pitchFamily="18" charset="0"/>
              </a:rPr>
              <a:t>Življenje</a:t>
            </a:r>
          </a:p>
        </p:txBody>
      </p:sp>
      <p:sp>
        <p:nvSpPr>
          <p:cNvPr id="3" name="Content Placeholder 2">
            <a:extLst>
              <a:ext uri="{FF2B5EF4-FFF2-40B4-BE49-F238E27FC236}">
                <a16:creationId xmlns:a16="http://schemas.microsoft.com/office/drawing/2014/main" id="{4C9E7216-E4F2-4B52-9472-A1E5ABD190A7}"/>
              </a:ext>
            </a:extLst>
          </p:cNvPr>
          <p:cNvSpPr>
            <a:spLocks noGrp="1"/>
          </p:cNvSpPr>
          <p:nvPr>
            <p:ph sz="quarter" idx="13"/>
          </p:nvPr>
        </p:nvSpPr>
        <p:spPr>
          <a:xfrm>
            <a:off x="0" y="863600"/>
            <a:ext cx="8856663" cy="5329238"/>
          </a:xfrm>
        </p:spPr>
        <p:txBody>
          <a:bodyPr>
            <a:normAutofit fontScale="77500" lnSpcReduction="20000"/>
          </a:bodyPr>
          <a:lstStyle/>
          <a:p>
            <a:pPr indent="-173736" algn="just" fontAlgn="auto">
              <a:spcAft>
                <a:spcPts val="0"/>
              </a:spcAft>
              <a:defRPr/>
            </a:pPr>
            <a:r>
              <a:rPr lang="sl-SI" sz="3800" dirty="0">
                <a:solidFill>
                  <a:srgbClr val="050303"/>
                </a:solidFill>
                <a:latin typeface="Baskerville Old Face" pitchFamily="18" charset="0"/>
              </a:rPr>
              <a:t>Eden izmed 4 predstavnikov slovenske moderne (Dragotin Kettejem, Josipom Murnom Aleksandrovim in Ivanom Cankarjem),</a:t>
            </a:r>
          </a:p>
          <a:p>
            <a:pPr marL="0" indent="0" algn="just" fontAlgn="auto">
              <a:spcAft>
                <a:spcPts val="0"/>
              </a:spcAft>
              <a:buFont typeface="Arial" panose="020B0604020202020204" pitchFamily="34" charset="0"/>
              <a:buNone/>
              <a:defRPr/>
            </a:pPr>
            <a:endParaRPr lang="sl-SI" sz="3800" dirty="0">
              <a:solidFill>
                <a:srgbClr val="050303"/>
              </a:solidFill>
              <a:latin typeface="Baskerville Old Face" pitchFamily="18" charset="0"/>
            </a:endParaRPr>
          </a:p>
          <a:p>
            <a:pPr indent="-173736" algn="just" fontAlgn="auto">
              <a:spcAft>
                <a:spcPts val="0"/>
              </a:spcAft>
              <a:defRPr/>
            </a:pPr>
            <a:r>
              <a:rPr lang="sl-SI" sz="3800" dirty="0">
                <a:solidFill>
                  <a:srgbClr val="050303"/>
                </a:solidFill>
                <a:latin typeface="Baskerville Old Face" pitchFamily="18" charset="0"/>
              </a:rPr>
              <a:t>Z njimi se začel družiti v dijaškem društvu Zadrugi,</a:t>
            </a:r>
          </a:p>
          <a:p>
            <a:pPr indent="-173736" algn="just" fontAlgn="auto">
              <a:spcAft>
                <a:spcPts val="0"/>
              </a:spcAft>
              <a:defRPr/>
            </a:pPr>
            <a:endParaRPr lang="sl-SI" sz="3800" dirty="0">
              <a:solidFill>
                <a:srgbClr val="050303"/>
              </a:solidFill>
              <a:latin typeface="Baskerville Old Face" pitchFamily="18" charset="0"/>
            </a:endParaRPr>
          </a:p>
          <a:p>
            <a:pPr marL="742950" indent="-742950" algn="just" fontAlgn="auto">
              <a:spcAft>
                <a:spcPts val="0"/>
              </a:spcAft>
              <a:buFont typeface="+mj-lt"/>
              <a:buAutoNum type="alphaLcParenR"/>
              <a:defRPr/>
            </a:pPr>
            <a:r>
              <a:rPr lang="sl-SI" sz="3600" dirty="0">
                <a:latin typeface="Baskerville Old Face" pitchFamily="18" charset="0"/>
              </a:rPr>
              <a:t>DRUŽINA</a:t>
            </a:r>
          </a:p>
          <a:p>
            <a:pPr marL="571500" indent="-571500" algn="just" fontAlgn="auto">
              <a:spcAft>
                <a:spcPts val="0"/>
              </a:spcAft>
              <a:defRPr/>
            </a:pPr>
            <a:r>
              <a:rPr lang="sl-SI" sz="3600" dirty="0">
                <a:solidFill>
                  <a:srgbClr val="050303"/>
                </a:solidFill>
                <a:latin typeface="Baskerville Old Face" pitchFamily="18" charset="0"/>
              </a:rPr>
              <a:t>Rodil se v premožni trgovski družini,</a:t>
            </a:r>
          </a:p>
          <a:p>
            <a:pPr marL="571500" indent="-571500" algn="just" fontAlgn="auto">
              <a:spcAft>
                <a:spcPts val="0"/>
              </a:spcAft>
              <a:defRPr/>
            </a:pPr>
            <a:endParaRPr lang="sl-SI" sz="3600" dirty="0">
              <a:solidFill>
                <a:srgbClr val="050303"/>
              </a:solidFill>
              <a:latin typeface="Baskerville Old Face" pitchFamily="18" charset="0"/>
            </a:endParaRPr>
          </a:p>
          <a:p>
            <a:pPr marL="571500" indent="-571500" algn="just" fontAlgn="auto">
              <a:spcAft>
                <a:spcPts val="0"/>
              </a:spcAft>
              <a:defRPr/>
            </a:pPr>
            <a:r>
              <a:rPr lang="sl-SI" sz="3600" dirty="0">
                <a:solidFill>
                  <a:srgbClr val="050303"/>
                </a:solidFill>
                <a:latin typeface="Baskerville Old Face" pitchFamily="18" charset="0"/>
              </a:rPr>
              <a:t>Mati Ana bila hrvaškega rodu, oče Franc pa doma iz Selišč pri Dolenjskih Toplicah,</a:t>
            </a:r>
          </a:p>
          <a:p>
            <a:pPr marL="571500" indent="-571500" algn="just" fontAlgn="auto">
              <a:spcAft>
                <a:spcPts val="0"/>
              </a:spcAft>
              <a:defRPr/>
            </a:pPr>
            <a:endParaRPr lang="sl-SI" sz="3600" dirty="0">
              <a:solidFill>
                <a:srgbClr val="050303"/>
              </a:solidFill>
              <a:latin typeface="Baskerville Old Face" pitchFamily="18" charset="0"/>
            </a:endParaRPr>
          </a:p>
          <a:p>
            <a:pPr marL="571500" indent="-571500" algn="just" fontAlgn="auto">
              <a:spcAft>
                <a:spcPts val="0"/>
              </a:spcAft>
              <a:defRPr/>
            </a:pPr>
            <a:r>
              <a:rPr lang="sl-SI" sz="3600" dirty="0">
                <a:solidFill>
                  <a:srgbClr val="050303"/>
                </a:solidFill>
                <a:latin typeface="Baskerville Old Face" pitchFamily="18" charset="0"/>
              </a:rPr>
              <a:t>Otroštvo preživel v Vinici</a:t>
            </a:r>
          </a:p>
          <a:p>
            <a:pPr marL="0" indent="0" algn="just" fontAlgn="auto">
              <a:spcAft>
                <a:spcPts val="0"/>
              </a:spcAft>
              <a:buFont typeface="Arial" panose="020B0604020202020204" pitchFamily="34" charset="0"/>
              <a:buNone/>
              <a:defRPr/>
            </a:pPr>
            <a:endParaRPr lang="sl-SI" sz="3800" dirty="0">
              <a:solidFill>
                <a:srgbClr val="050303"/>
              </a:solidFill>
              <a:latin typeface="Baskerville Old Face" pitchFamily="18" charset="0"/>
            </a:endParaRPr>
          </a:p>
          <a:p>
            <a:pPr marL="0" indent="0" algn="just" fontAlgn="auto">
              <a:spcAft>
                <a:spcPts val="0"/>
              </a:spcAft>
              <a:buFont typeface="Arial" panose="020B0604020202020204" pitchFamily="34" charset="0"/>
              <a:buNone/>
              <a:defRPr/>
            </a:pPr>
            <a:endParaRPr lang="sl-SI" sz="3600" dirty="0">
              <a:latin typeface="Baskerville Old Face" pitchFamily="18" charset="0"/>
            </a:endParaRPr>
          </a:p>
          <a:p>
            <a:pPr indent="-173736" algn="just" fontAlgn="auto">
              <a:spcAft>
                <a:spcPts val="0"/>
              </a:spcAft>
              <a:defRPr/>
            </a:pPr>
            <a:endParaRPr lang="sl-SI" sz="3600" dirty="0">
              <a:solidFill>
                <a:srgbClr val="050303"/>
              </a:solidFill>
              <a:latin typeface="Baskerville Old Face" pitchFamily="18" charset="0"/>
            </a:endParaRPr>
          </a:p>
          <a:p>
            <a:pPr indent="-173736" algn="just" fontAlgn="auto">
              <a:spcAft>
                <a:spcPts val="0"/>
              </a:spcAft>
              <a:defRPr/>
            </a:pPr>
            <a:endParaRPr lang="sl-SI" sz="3500" dirty="0">
              <a:solidFill>
                <a:srgbClr val="050303"/>
              </a:solidFill>
              <a:latin typeface="Baskerville Old Face" pitchFamily="18" charset="0"/>
            </a:endParaRPr>
          </a:p>
          <a:p>
            <a:pPr marL="0" indent="0" algn="just" fontAlgn="auto">
              <a:spcAft>
                <a:spcPts val="0"/>
              </a:spcAft>
              <a:buFont typeface="Arial" panose="020B0604020202020204" pitchFamily="34" charset="0"/>
              <a:buNone/>
              <a:defRPr/>
            </a:pPr>
            <a:endParaRPr lang="sl-SI" sz="2800" dirty="0">
              <a:latin typeface="Baskerville Old Face" pitchFamily="18" charset="0"/>
            </a:endParaRPr>
          </a:p>
        </p:txBody>
      </p:sp>
      <p:pic>
        <p:nvPicPr>
          <p:cNvPr id="10244" name="Picture 3" descr="C:\Users\Sara\AppData\Local\Microsoft\Windows\Temporary Internet Files\Content.IE5\R2XTGQUC\MC900297977[1].wmf">
            <a:extLst>
              <a:ext uri="{FF2B5EF4-FFF2-40B4-BE49-F238E27FC236}">
                <a16:creationId xmlns:a16="http://schemas.microsoft.com/office/drawing/2014/main" id="{D1EF56B5-F9B2-469E-9A78-D8BC3761D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3" y="3135313"/>
            <a:ext cx="273526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Slika 3">
            <a:extLst>
              <a:ext uri="{FF2B5EF4-FFF2-40B4-BE49-F238E27FC236}">
                <a16:creationId xmlns:a16="http://schemas.microsoft.com/office/drawing/2014/main" id="{40D28B35-DF17-47E2-B216-829FF7AB8ECF}"/>
              </a:ext>
            </a:extLst>
          </p:cNvPr>
          <p:cNvPicPr>
            <a:picLocks noChangeAspect="1"/>
          </p:cNvPicPr>
          <p:nvPr/>
        </p:nvPicPr>
        <p:blipFill>
          <a:blip r:embed="rId3">
            <a:extLst>
              <a:ext uri="{28A0092B-C50C-407E-A947-70E740481C1C}">
                <a14:useLocalDpi xmlns:a14="http://schemas.microsoft.com/office/drawing/2010/main" val="0"/>
              </a:ext>
            </a:extLst>
          </a:blip>
          <a:srcRect l="10718" t="6123" r="9302" b="55582"/>
          <a:stretch>
            <a:fillRect/>
          </a:stretch>
        </p:blipFill>
        <p:spPr bwMode="auto">
          <a:xfrm>
            <a:off x="6156325" y="4924425"/>
            <a:ext cx="2916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D1962-6650-4E4B-843D-7DFF374E4553}"/>
              </a:ext>
            </a:extLst>
          </p:cNvPr>
          <p:cNvSpPr>
            <a:spLocks noGrp="1"/>
          </p:cNvSpPr>
          <p:nvPr>
            <p:ph sz="quarter" idx="13"/>
          </p:nvPr>
        </p:nvSpPr>
        <p:spPr>
          <a:xfrm>
            <a:off x="3886200" y="1709738"/>
            <a:ext cx="8640763" cy="6481762"/>
          </a:xfrm>
        </p:spPr>
        <p:txBody>
          <a:bodyPr/>
          <a:lstStyle/>
          <a:p>
            <a:pPr marL="457200" indent="-457200" algn="just" fontAlgn="auto">
              <a:spcAft>
                <a:spcPts val="0"/>
              </a:spcAft>
              <a:buClr>
                <a:schemeClr val="tx2"/>
              </a:buClr>
              <a:buFont typeface="+mj-lt"/>
              <a:buAutoNum type="alphaLcParenR" startAt="2"/>
              <a:defRPr/>
            </a:pPr>
            <a:r>
              <a:rPr lang="sl-SI" sz="2400" dirty="0">
                <a:latin typeface="Baskerville Old Face" pitchFamily="18" charset="0"/>
              </a:rPr>
              <a:t>ŠOLANJE</a:t>
            </a:r>
          </a:p>
          <a:p>
            <a:pPr marL="342900" indent="-342900" algn="just" fontAlgn="auto">
              <a:spcAft>
                <a:spcPts val="0"/>
              </a:spcAft>
              <a:buClr>
                <a:schemeClr val="tx2"/>
              </a:buClr>
              <a:defRPr/>
            </a:pPr>
            <a:r>
              <a:rPr lang="sl-SI" sz="2400" dirty="0">
                <a:solidFill>
                  <a:srgbClr val="050303"/>
                </a:solidFill>
                <a:latin typeface="Baskerville Old Face" pitchFamily="18" charset="0"/>
              </a:rPr>
              <a:t>osnovno šolo začel obiskovati v Vinici,</a:t>
            </a:r>
          </a:p>
          <a:p>
            <a:pPr marL="0" indent="0" algn="just" fontAlgn="auto">
              <a:spcAft>
                <a:spcPts val="0"/>
              </a:spcAft>
              <a:buClr>
                <a:schemeClr val="tx2"/>
              </a:buClr>
              <a:buFont typeface="Arial" panose="020B0604020202020204" pitchFamily="34" charset="0"/>
              <a:buNone/>
              <a:defRPr/>
            </a:pPr>
            <a:r>
              <a:rPr lang="sl-SI" sz="2400" dirty="0">
                <a:solidFill>
                  <a:srgbClr val="050303"/>
                </a:solidFill>
                <a:latin typeface="Baskerville Old Face" pitchFamily="18" charset="0"/>
              </a:rPr>
              <a:t>    končal v Novem mestu,</a:t>
            </a:r>
          </a:p>
          <a:p>
            <a:pPr marL="0" indent="0" algn="just" fontAlgn="auto">
              <a:spcAft>
                <a:spcPts val="0"/>
              </a:spcAft>
              <a:buClr>
                <a:schemeClr val="tx2"/>
              </a:buClr>
              <a:buFont typeface="Arial" panose="020B0604020202020204" pitchFamily="34" charset="0"/>
              <a:buNone/>
              <a:defRPr/>
            </a:pPr>
            <a:endParaRPr lang="sl-SI" sz="2400" dirty="0">
              <a:solidFill>
                <a:srgbClr val="050303"/>
              </a:solidFill>
              <a:latin typeface="Baskerville Old Face" pitchFamily="18" charset="0"/>
            </a:endParaRPr>
          </a:p>
          <a:p>
            <a:pPr marL="342900" indent="-342900" algn="just" fontAlgn="auto">
              <a:spcAft>
                <a:spcPts val="0"/>
              </a:spcAft>
              <a:buClr>
                <a:schemeClr val="tx2"/>
              </a:buClr>
              <a:defRPr/>
            </a:pPr>
            <a:r>
              <a:rPr lang="sl-SI" sz="2400" dirty="0">
                <a:solidFill>
                  <a:srgbClr val="050303"/>
                </a:solidFill>
                <a:latin typeface="Baskerville Old Face" pitchFamily="18" charset="0"/>
              </a:rPr>
              <a:t>Šolanje nadaljeval na gimnaziji v </a:t>
            </a:r>
          </a:p>
          <a:p>
            <a:pPr marL="0" indent="0" algn="just" fontAlgn="auto">
              <a:spcAft>
                <a:spcPts val="0"/>
              </a:spcAft>
              <a:buClr>
                <a:schemeClr val="tx2"/>
              </a:buClr>
              <a:buFont typeface="Arial" panose="020B0604020202020204" pitchFamily="34" charset="0"/>
              <a:buNone/>
              <a:defRPr/>
            </a:pPr>
            <a:r>
              <a:rPr lang="sl-SI" sz="2400" dirty="0">
                <a:solidFill>
                  <a:srgbClr val="050303"/>
                </a:solidFill>
                <a:latin typeface="Baskerville Old Face" pitchFamily="18" charset="0"/>
              </a:rPr>
              <a:t>    Novem mestu, dokončal jo v Ljubljani,</a:t>
            </a:r>
          </a:p>
          <a:p>
            <a:pPr marL="342900" indent="-342900" algn="just" fontAlgn="auto">
              <a:spcAft>
                <a:spcPts val="0"/>
              </a:spcAft>
              <a:buClr>
                <a:schemeClr val="tx2"/>
              </a:buClr>
              <a:defRPr/>
            </a:pPr>
            <a:endParaRPr lang="sl-SI" sz="2400" dirty="0">
              <a:solidFill>
                <a:srgbClr val="050303"/>
              </a:solidFill>
              <a:latin typeface="Baskerville Old Face" pitchFamily="18" charset="0"/>
            </a:endParaRPr>
          </a:p>
        </p:txBody>
      </p:sp>
      <p:pic>
        <p:nvPicPr>
          <p:cNvPr id="4" name="Picture 3">
            <a:extLst>
              <a:ext uri="{FF2B5EF4-FFF2-40B4-BE49-F238E27FC236}">
                <a16:creationId xmlns:a16="http://schemas.microsoft.com/office/drawing/2014/main" id="{FA956F75-886B-4C89-97F3-6363E9C21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2" y="3440"/>
            <a:ext cx="4032448" cy="4395367"/>
          </a:xfrm>
          <a:prstGeom prst="rect">
            <a:avLst/>
          </a:prstGeom>
          <a:ln>
            <a:noFill/>
          </a:ln>
          <a:effectLst>
            <a:softEdge rad="112500"/>
          </a:effectLst>
        </p:spPr>
      </p:pic>
      <p:sp>
        <p:nvSpPr>
          <p:cNvPr id="10" name="TextBox 9">
            <a:extLst>
              <a:ext uri="{FF2B5EF4-FFF2-40B4-BE49-F238E27FC236}">
                <a16:creationId xmlns:a16="http://schemas.microsoft.com/office/drawing/2014/main" id="{4D88F922-88C5-436E-898E-F04E16FF8203}"/>
              </a:ext>
            </a:extLst>
          </p:cNvPr>
          <p:cNvSpPr txBox="1">
            <a:spLocks noChangeArrowheads="1"/>
          </p:cNvSpPr>
          <p:nvPr/>
        </p:nvSpPr>
        <p:spPr bwMode="auto">
          <a:xfrm>
            <a:off x="4500563" y="188913"/>
            <a:ext cx="4138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r>
              <a:rPr lang="sl-SI" altLang="sl-SI" sz="2000">
                <a:solidFill>
                  <a:srgbClr val="050303"/>
                </a:solidFill>
              </a:rPr>
              <a:t>Župančičeva družina v Dragatušu. Od leve proti desni: sin Oton, mati Ana, hči Mimica, pred njo sosedova Stazika, oče Franc in sin Otokar</a:t>
            </a:r>
          </a:p>
          <a:p>
            <a:endParaRPr lang="sl-SI" altLang="sl-SI"/>
          </a:p>
        </p:txBody>
      </p:sp>
      <p:pic>
        <p:nvPicPr>
          <p:cNvPr id="2051" name="Picture 3" descr="C:\Users\Sara\AppData\Local\Microsoft\Windows\Temporary Internet Files\Content.IE5\10HGQGNB\MC900341798[1].jpg">
            <a:extLst>
              <a:ext uri="{FF2B5EF4-FFF2-40B4-BE49-F238E27FC236}">
                <a16:creationId xmlns:a16="http://schemas.microsoft.com/office/drawing/2014/main" id="{86E616AB-6871-4221-9681-84B5B7CEE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38" y="4984750"/>
            <a:ext cx="25257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4">
            <a:extLst>
              <a:ext uri="{FF2B5EF4-FFF2-40B4-BE49-F238E27FC236}">
                <a16:creationId xmlns:a16="http://schemas.microsoft.com/office/drawing/2014/main" id="{507B8A23-4732-48E9-8B30-F17EED3F92D7}"/>
              </a:ext>
            </a:extLst>
          </p:cNvPr>
          <p:cNvSpPr txBox="1">
            <a:spLocks noChangeArrowheads="1"/>
          </p:cNvSpPr>
          <p:nvPr/>
        </p:nvSpPr>
        <p:spPr bwMode="auto">
          <a:xfrm>
            <a:off x="142875" y="4406900"/>
            <a:ext cx="3906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endParaRPr lang="sl-SI" altLang="sl-SI" sz="2400">
              <a:latin typeface="Baskerville Old Face" panose="02020602080505020303" pitchFamily="18" charset="0"/>
            </a:endParaRPr>
          </a:p>
        </p:txBody>
      </p:sp>
      <p:sp>
        <p:nvSpPr>
          <p:cNvPr id="2" name="PoljeZBesedilom 1">
            <a:extLst>
              <a:ext uri="{FF2B5EF4-FFF2-40B4-BE49-F238E27FC236}">
                <a16:creationId xmlns:a16="http://schemas.microsoft.com/office/drawing/2014/main" id="{CAA6F693-9643-4F60-91F8-148D8CD92F35}"/>
              </a:ext>
            </a:extLst>
          </p:cNvPr>
          <p:cNvSpPr txBox="1"/>
          <p:nvPr/>
        </p:nvSpPr>
        <p:spPr>
          <a:xfrm>
            <a:off x="142875" y="4868863"/>
            <a:ext cx="5868988" cy="1477962"/>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sl-SI" sz="2400" dirty="0">
                <a:solidFill>
                  <a:srgbClr val="050303"/>
                </a:solidFill>
                <a:latin typeface="Baskerville Old Face" panose="02020602080505020303" pitchFamily="18" charset="0"/>
                <a:cs typeface="+mn-cs"/>
              </a:rPr>
              <a:t>Leta 1903 je bil en semester suplent na ljubljanski prvi državni gimnaziji, nato pa leta 1905 za 5 let odšel v tujino. </a:t>
            </a:r>
          </a:p>
          <a:p>
            <a:pPr fontAlgn="auto">
              <a:spcBef>
                <a:spcPts val="0"/>
              </a:spcBef>
              <a:spcAft>
                <a:spcPts val="0"/>
              </a:spcAft>
              <a:defRPr/>
            </a:pPr>
            <a:endParaRPr lang="sl-SI"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2051"/>
                                        </p:tgtEl>
                                        <p:attrNameLst>
                                          <p:attrName>style.visibility</p:attrName>
                                        </p:attrNameLst>
                                      </p:cBhvr>
                                      <p:to>
                                        <p:strVal val="visible"/>
                                      </p:to>
                                    </p:set>
                                    <p:animEffect transition="in" filter="barn(inVertical)">
                                      <p:cBhvr>
                                        <p:cTn id="5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E6943-F60B-4584-A987-9A8869021E39}"/>
              </a:ext>
            </a:extLst>
          </p:cNvPr>
          <p:cNvSpPr>
            <a:spLocks noGrp="1"/>
          </p:cNvSpPr>
          <p:nvPr>
            <p:ph sz="quarter" idx="13"/>
          </p:nvPr>
        </p:nvSpPr>
        <p:spPr>
          <a:xfrm>
            <a:off x="-3175" y="-171450"/>
            <a:ext cx="8596313" cy="4937125"/>
          </a:xfrm>
        </p:spPr>
        <p:txBody>
          <a:bodyPr/>
          <a:lstStyle/>
          <a:p>
            <a:pPr marL="0" indent="0" algn="just" fontAlgn="auto">
              <a:spcAft>
                <a:spcPts val="0"/>
              </a:spcAft>
              <a:buFont typeface="Arial" panose="020B0604020202020204" pitchFamily="34" charset="0"/>
              <a:buNone/>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Živel v Parizu, na Dunaju. </a:t>
            </a:r>
          </a:p>
          <a:p>
            <a:pPr marL="0" indent="0" algn="just" fontAlgn="auto">
              <a:spcAft>
                <a:spcPts val="0"/>
              </a:spcAft>
              <a:buFont typeface="Arial" panose="020B0604020202020204" pitchFamily="34" charset="0"/>
              <a:buNone/>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Vrnil se je v Ljubljano, kjer se je sprva preživljal s prevajanjem, 1912 pa je postal dramaturg v ljubljanskem gledališču, po Aškerčevi smrti pa je postal mestni arhivar.</a:t>
            </a:r>
          </a:p>
        </p:txBody>
      </p:sp>
      <p:pic>
        <p:nvPicPr>
          <p:cNvPr id="3074" name="Picture 2" descr="C:\Users\Sara\AppData\Local\Microsoft\Windows\Temporary Internet Files\Content.IE5\R2XTGQUC\MC900305397[1].wmf">
            <a:extLst>
              <a:ext uri="{FF2B5EF4-FFF2-40B4-BE49-F238E27FC236}">
                <a16:creationId xmlns:a16="http://schemas.microsoft.com/office/drawing/2014/main" id="{B0EE991F-AAAE-42F0-8282-8DA594B63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373688"/>
            <a:ext cx="143986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Slika 1">
            <a:extLst>
              <a:ext uri="{FF2B5EF4-FFF2-40B4-BE49-F238E27FC236}">
                <a16:creationId xmlns:a16="http://schemas.microsoft.com/office/drawing/2014/main" id="{06E3FA7E-0B4B-48DB-AAB4-D21DE4F88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1863" y="2349500"/>
            <a:ext cx="17287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a:extLst>
              <a:ext uri="{FF2B5EF4-FFF2-40B4-BE49-F238E27FC236}">
                <a16:creationId xmlns:a16="http://schemas.microsoft.com/office/drawing/2014/main" id="{04FC6BF8-235F-40D8-995E-56048F3F09D3}"/>
              </a:ext>
            </a:extLst>
          </p:cNvPr>
          <p:cNvSpPr txBox="1"/>
          <p:nvPr/>
        </p:nvSpPr>
        <p:spPr>
          <a:xfrm>
            <a:off x="127000" y="2636838"/>
            <a:ext cx="6767513" cy="1570037"/>
          </a:xfrm>
          <a:prstGeom prst="rect">
            <a:avLst/>
          </a:prstGeom>
          <a:noFill/>
        </p:spPr>
        <p:txBody>
          <a:bodyPr>
            <a:spAutoFit/>
          </a:bodyPr>
          <a:lstStyle/>
          <a:p>
            <a:pPr fontAlgn="auto">
              <a:spcBef>
                <a:spcPts val="0"/>
              </a:spcBef>
              <a:spcAft>
                <a:spcPts val="0"/>
              </a:spcAft>
              <a:defRPr/>
            </a:pPr>
            <a:r>
              <a:rPr lang="sl-SI" sz="2400" dirty="0">
                <a:solidFill>
                  <a:schemeClr val="accent2">
                    <a:lumMod val="75000"/>
                  </a:schemeClr>
                </a:solidFill>
                <a:latin typeface="Baskerville Old Face" panose="02020602080505020303" pitchFamily="18" charset="0"/>
                <a:cs typeface="+mn-cs"/>
              </a:rPr>
              <a:t>c) DRUŽINA, ZAKON</a:t>
            </a:r>
          </a:p>
          <a:p>
            <a:pPr marL="342900" indent="-342900" fontAlgn="auto">
              <a:spcBef>
                <a:spcPts val="0"/>
              </a:spcBef>
              <a:spcAft>
                <a:spcPts val="0"/>
              </a:spcAft>
              <a:buFont typeface="Arial" panose="020B0604020202020204" pitchFamily="34" charset="0"/>
              <a:buChar char="•"/>
              <a:defRPr/>
            </a:pPr>
            <a:r>
              <a:rPr lang="sl-SI" sz="2400" dirty="0">
                <a:solidFill>
                  <a:srgbClr val="050303"/>
                </a:solidFill>
                <a:latin typeface="Baskerville Old Face" pitchFamily="18" charset="0"/>
                <a:cs typeface="+mn-cs"/>
              </a:rPr>
              <a:t>Poročil se je z Ano </a:t>
            </a:r>
            <a:r>
              <a:rPr lang="sl-SI" sz="2400" dirty="0" err="1">
                <a:solidFill>
                  <a:srgbClr val="050303"/>
                </a:solidFill>
                <a:latin typeface="Baskerville Old Face" pitchFamily="18" charset="0"/>
                <a:cs typeface="+mn-cs"/>
              </a:rPr>
              <a:t>Kesslerjevo</a:t>
            </a:r>
            <a:endParaRPr lang="sl-SI" sz="2400" dirty="0">
              <a:solidFill>
                <a:srgbClr val="050303"/>
              </a:solidFill>
              <a:latin typeface="Baskerville Old Face" pitchFamily="18" charset="0"/>
              <a:cs typeface="+mn-cs"/>
            </a:endParaRPr>
          </a:p>
          <a:p>
            <a:pPr marL="342900" indent="-342900" fontAlgn="auto">
              <a:spcBef>
                <a:spcPts val="0"/>
              </a:spcBef>
              <a:spcAft>
                <a:spcPts val="0"/>
              </a:spcAft>
              <a:buFont typeface="Arial" panose="020B0604020202020204" pitchFamily="34" charset="0"/>
              <a:buChar char="•"/>
              <a:defRPr/>
            </a:pPr>
            <a:r>
              <a:rPr lang="sl-SI" sz="2400" dirty="0">
                <a:solidFill>
                  <a:srgbClr val="050303"/>
                </a:solidFill>
                <a:latin typeface="Baskerville Old Face" pitchFamily="18" charset="0"/>
                <a:cs typeface="+mn-cs"/>
              </a:rPr>
              <a:t>V zakonu so se mu rodili trije otroci</a:t>
            </a:r>
          </a:p>
          <a:p>
            <a:pPr marL="342900" indent="-342900" fontAlgn="auto">
              <a:spcBef>
                <a:spcPts val="0"/>
              </a:spcBef>
              <a:spcAft>
                <a:spcPts val="0"/>
              </a:spcAft>
              <a:buFont typeface="Arial" panose="020B0604020202020204" pitchFamily="34" charset="0"/>
              <a:buChar char="•"/>
              <a:defRPr/>
            </a:pPr>
            <a:endParaRPr lang="sl-SI" sz="2400" dirty="0">
              <a:solidFill>
                <a:schemeClr val="accent2">
                  <a:lumMod val="75000"/>
                </a:schemeClr>
              </a:solidFill>
              <a:latin typeface="Baskerville Old Face" panose="02020602080505020303"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anim calcmode="lin" valueType="num">
                                      <p:cBhvr>
                                        <p:cTn id="18" dur="2000" fill="hold"/>
                                        <p:tgtEl>
                                          <p:spTgt spid="3074"/>
                                        </p:tgtEl>
                                        <p:attrNameLst>
                                          <p:attrName>ppt_w</p:attrName>
                                        </p:attrNameLst>
                                      </p:cBhvr>
                                      <p:tavLst>
                                        <p:tav tm="0" fmla="#ppt_w*sin(2.5*pi*$)">
                                          <p:val>
                                            <p:fltVal val="0"/>
                                          </p:val>
                                        </p:tav>
                                        <p:tav tm="100000">
                                          <p:val>
                                            <p:fltVal val="1"/>
                                          </p:val>
                                        </p:tav>
                                      </p:tavLst>
                                    </p:anim>
                                    <p:anim calcmode="lin" valueType="num">
                                      <p:cBhvr>
                                        <p:cTn id="1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3F886F-312D-4C87-B6F6-D3E709F4AAA3}"/>
              </a:ext>
            </a:extLst>
          </p:cNvPr>
          <p:cNvSpPr>
            <a:spLocks noGrp="1"/>
          </p:cNvSpPr>
          <p:nvPr>
            <p:ph sz="quarter" idx="13"/>
          </p:nvPr>
        </p:nvSpPr>
        <p:spPr>
          <a:xfrm>
            <a:off x="250825" y="115888"/>
            <a:ext cx="8713788" cy="6626225"/>
          </a:xfrm>
        </p:spPr>
        <p:txBody>
          <a:bodyPr>
            <a:normAutofit lnSpcReduction="10000"/>
          </a:bodyPr>
          <a:lstStyle/>
          <a:p>
            <a:pPr indent="-173736" algn="just" fontAlgn="auto">
              <a:spcAft>
                <a:spcPts val="0"/>
              </a:spcAft>
              <a:defRPr/>
            </a:pPr>
            <a:r>
              <a:rPr lang="sl-SI" sz="2400" dirty="0">
                <a:solidFill>
                  <a:srgbClr val="050303"/>
                </a:solidFill>
                <a:latin typeface="Baskerville Old Face" pitchFamily="18" charset="0"/>
              </a:rPr>
              <a:t>Poročil se je z Ano Kesslerjevo in v zakonu so se mu rodili trije otroci</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Od leta 1920 naprej je bil dramaturg Slovenskega narodnega gledališča v ljubljanski Drami in kasneje postal njegov upravnik (1929)</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Župančič je bil imenovan med prve člane Slovenske akademije znanosti in umetnosti, ki je bila ustanovljena leta 1938</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Med drugo svetovno vojno je bil povezan z NOB-jem. Po koncu druge svetovne vojne je sodeloval v javnem in političnem življenju, bil poslanec ljudske skupščine</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Ob njegovi sedemdesetletnici mu je tedanja oblast podelila častni naziv »ljudski umetnik«, ljubljanska univerza pa ga je imenovala za častnega doktorja</a:t>
            </a:r>
            <a:r>
              <a:rPr lang="sl-SI" sz="2400" b="1" dirty="0"/>
              <a:t>.</a:t>
            </a:r>
            <a:endParaRPr lang="sl-SI" sz="2400" dirty="0">
              <a:solidFill>
                <a:srgbClr val="050303"/>
              </a:solidFill>
              <a:latin typeface="Baskerville Old Face" pitchFamily="18" charset="0"/>
            </a:endParaRPr>
          </a:p>
          <a:p>
            <a:pPr indent="-173736" algn="just" fontAlgn="auto">
              <a:spcAft>
                <a:spcPts val="0"/>
              </a:spcAft>
              <a:defRPr/>
            </a:pPr>
            <a:endParaRPr lang="sl-SI" sz="2400" dirty="0">
              <a:solidFill>
                <a:srgbClr val="050303"/>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390060-8F25-4CBA-B0ED-4218FDCC7065}"/>
              </a:ext>
            </a:extLst>
          </p:cNvPr>
          <p:cNvSpPr>
            <a:spLocks noGrp="1"/>
          </p:cNvSpPr>
          <p:nvPr>
            <p:ph sz="quarter" idx="13"/>
          </p:nvPr>
        </p:nvSpPr>
        <p:spPr>
          <a:xfrm>
            <a:off x="250825" y="188913"/>
            <a:ext cx="8713788" cy="6553200"/>
          </a:xfrm>
        </p:spPr>
        <p:txBody>
          <a:bodyPr/>
          <a:lstStyle/>
          <a:p>
            <a:pPr indent="-173736" algn="just" fontAlgn="auto">
              <a:spcAft>
                <a:spcPts val="0"/>
              </a:spcAft>
              <a:defRPr/>
            </a:pPr>
            <a:r>
              <a:rPr lang="sl-SI" sz="2400" dirty="0">
                <a:solidFill>
                  <a:srgbClr val="050303"/>
                </a:solidFill>
                <a:latin typeface="Baskerville Old Face" pitchFamily="18" charset="0"/>
              </a:rPr>
              <a:t>Umrl je v Ljubljani leta 1949 in je pokopan na Žalah, v t. i. grobnici moderne.</a:t>
            </a:r>
          </a:p>
          <a:p>
            <a:pPr indent="-173736" algn="just" fontAlgn="auto">
              <a:spcAft>
                <a:spcPts val="0"/>
              </a:spcAft>
              <a:defRPr/>
            </a:pPr>
            <a:endParaRPr lang="sl-SI" sz="2400" dirty="0">
              <a:solidFill>
                <a:srgbClr val="050303"/>
              </a:solidFill>
              <a:latin typeface="Baskerville Old Face" pitchFamily="18" charset="0"/>
            </a:endParaRPr>
          </a:p>
          <a:p>
            <a:pPr indent="-173736" algn="just" fontAlgn="auto">
              <a:spcAft>
                <a:spcPts val="0"/>
              </a:spcAft>
              <a:defRPr/>
            </a:pPr>
            <a:r>
              <a:rPr lang="sl-SI" sz="2400" dirty="0">
                <a:solidFill>
                  <a:srgbClr val="050303"/>
                </a:solidFill>
                <a:latin typeface="Baskerville Old Face" pitchFamily="18" charset="0"/>
              </a:rPr>
              <a:t>Njegova sinova sta patofiziolog Andrej O. Župančič in arhitekt Marko Župančič.</a:t>
            </a:r>
          </a:p>
          <a:p>
            <a:pPr marL="0" indent="0" algn="just" fontAlgn="auto">
              <a:spcAft>
                <a:spcPts val="0"/>
              </a:spcAft>
              <a:buFont typeface="Arial" panose="020B0604020202020204" pitchFamily="34" charset="0"/>
              <a:buNone/>
              <a:defRPr/>
            </a:pPr>
            <a:endParaRPr lang="sl-SI" sz="2400" dirty="0">
              <a:solidFill>
                <a:srgbClr val="050303"/>
              </a:solidFill>
              <a:latin typeface="Baskerville Old Face" pitchFamily="18" charset="0"/>
            </a:endParaRPr>
          </a:p>
        </p:txBody>
      </p:sp>
      <p:pic>
        <p:nvPicPr>
          <p:cNvPr id="4098" name="Picture 2" descr="C:\Users\Sara\AppData\Local\Microsoft\Windows\Temporary Internet Files\Content.IE5\10HGQGNB\MC900413460[1].wmf">
            <a:extLst>
              <a:ext uri="{FF2B5EF4-FFF2-40B4-BE49-F238E27FC236}">
                <a16:creationId xmlns:a16="http://schemas.microsoft.com/office/drawing/2014/main" id="{B6BF5F1B-2C1B-469C-B559-5949F9060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292600"/>
            <a:ext cx="22193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Users\Sara\AppData\Local\Microsoft\Windows\Temporary Internet Files\Content.IE5\WGFX1KQM\MC900088568[1].wmf">
            <a:extLst>
              <a:ext uri="{FF2B5EF4-FFF2-40B4-BE49-F238E27FC236}">
                <a16:creationId xmlns:a16="http://schemas.microsoft.com/office/drawing/2014/main" id="{669A1F05-AE9B-4D89-96E6-513DF477E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844675"/>
            <a:ext cx="14414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Users\Sara\AppData\Local\Microsoft\Windows\Temporary Internet Files\Content.IE5\LNYXEJZ4\MC900432665[1].png">
            <a:extLst>
              <a:ext uri="{FF2B5EF4-FFF2-40B4-BE49-F238E27FC236}">
                <a16:creationId xmlns:a16="http://schemas.microsoft.com/office/drawing/2014/main" id="{FC027DD1-DD85-4A7C-89CC-A75D76C67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276475"/>
            <a:ext cx="388143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circle(in)">
                                      <p:cBhvr>
                                        <p:cTn id="17" dur="2000"/>
                                        <p:tgtEl>
                                          <p:spTgt spid="41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 calcmode="lin" valueType="num">
                                      <p:cBhvr additive="base">
                                        <p:cTn id="28" dur="500" fill="hold"/>
                                        <p:tgtEl>
                                          <p:spTgt spid="4099"/>
                                        </p:tgtEl>
                                        <p:attrNameLst>
                                          <p:attrName>ppt_x</p:attrName>
                                        </p:attrNameLst>
                                      </p:cBhvr>
                                      <p:tavLst>
                                        <p:tav tm="0">
                                          <p:val>
                                            <p:strVal val="#ppt_x"/>
                                          </p:val>
                                        </p:tav>
                                        <p:tav tm="100000">
                                          <p:val>
                                            <p:strVal val="#ppt_x"/>
                                          </p:val>
                                        </p:tav>
                                      </p:tavLst>
                                    </p:anim>
                                    <p:anim calcmode="lin" valueType="num">
                                      <p:cBhvr additive="base">
                                        <p:cTn id="29"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8B27-6F38-473E-B195-D0FC43C9ABA6}"/>
              </a:ext>
            </a:extLst>
          </p:cNvPr>
          <p:cNvSpPr>
            <a:spLocks noGrp="1"/>
          </p:cNvSpPr>
          <p:nvPr>
            <p:ph type="title"/>
          </p:nvPr>
        </p:nvSpPr>
        <p:spPr>
          <a:xfrm>
            <a:off x="276225" y="228600"/>
            <a:ext cx="8591550" cy="1066800"/>
          </a:xfrm>
        </p:spPr>
        <p:txBody>
          <a:bodyPr/>
          <a:lstStyle/>
          <a:p>
            <a:pPr fontAlgn="auto">
              <a:spcAft>
                <a:spcPts val="0"/>
              </a:spcAft>
              <a:defRPr/>
            </a:pPr>
            <a:r>
              <a:rPr lang="sl-SI" sz="6000" b="1" dirty="0">
                <a:effectLst>
                  <a:outerShdw blurRad="38100" dist="38100" dir="2700000" algn="tl">
                    <a:srgbClr val="000000">
                      <a:alpha val="43137"/>
                    </a:srgbClr>
                  </a:outerShdw>
                </a:effectLst>
                <a:latin typeface="Baskerville Old Face" pitchFamily="18" charset="0"/>
              </a:rPr>
              <a:t>Dela</a:t>
            </a:r>
          </a:p>
        </p:txBody>
      </p:sp>
      <p:sp>
        <p:nvSpPr>
          <p:cNvPr id="3" name="Content Placeholder 2">
            <a:extLst>
              <a:ext uri="{FF2B5EF4-FFF2-40B4-BE49-F238E27FC236}">
                <a16:creationId xmlns:a16="http://schemas.microsoft.com/office/drawing/2014/main" id="{89FC14E7-FE04-4D8A-BE26-C12EC5DE825D}"/>
              </a:ext>
            </a:extLst>
          </p:cNvPr>
          <p:cNvSpPr>
            <a:spLocks noGrp="1"/>
          </p:cNvSpPr>
          <p:nvPr>
            <p:ph sz="quarter" idx="13"/>
          </p:nvPr>
        </p:nvSpPr>
        <p:spPr>
          <a:xfrm>
            <a:off x="274638" y="1298575"/>
            <a:ext cx="8761412" cy="5370513"/>
          </a:xfrm>
        </p:spPr>
        <p:txBody>
          <a:bodyPr/>
          <a:lstStyle/>
          <a:p>
            <a:pPr marL="342900" indent="-342900" algn="just" fontAlgn="auto">
              <a:spcAft>
                <a:spcPts val="0"/>
              </a:spcAft>
              <a:defRPr/>
            </a:pPr>
            <a:r>
              <a:rPr lang="sl-SI" sz="2400" b="1" dirty="0">
                <a:solidFill>
                  <a:schemeClr val="accent2"/>
                </a:solidFill>
                <a:latin typeface="Baskerville Old Face" pitchFamily="18" charset="0"/>
              </a:rPr>
              <a:t>Poezije za odrasle:                                 Dramska dela:</a:t>
            </a:r>
          </a:p>
          <a:p>
            <a:pPr marL="0" indent="0" algn="just" fontAlgn="auto">
              <a:spcAft>
                <a:spcPts val="0"/>
              </a:spcAft>
              <a:buFont typeface="Arial" panose="020B0604020202020204" pitchFamily="34" charset="0"/>
              <a:buNone/>
              <a:defRPr/>
            </a:pPr>
            <a:r>
              <a:rPr lang="sl-SI" sz="2400" dirty="0">
                <a:latin typeface="Baskerville Old Face" pitchFamily="18" charset="0"/>
              </a:rPr>
              <a:t>	</a:t>
            </a:r>
            <a:r>
              <a:rPr lang="sl-SI" sz="2400" b="1" dirty="0">
                <a:solidFill>
                  <a:schemeClr val="accent2"/>
                </a:solidFill>
                <a:latin typeface="Baskerville Old Face" pitchFamily="18" charset="0"/>
              </a:rPr>
              <a:t>-</a:t>
            </a:r>
            <a:r>
              <a:rPr lang="sl-SI" sz="2400" b="1" dirty="0">
                <a:latin typeface="Baskerville Old Face" pitchFamily="18" charset="0"/>
              </a:rPr>
              <a:t> </a:t>
            </a:r>
            <a:r>
              <a:rPr lang="sl-SI" sz="2400" dirty="0">
                <a:solidFill>
                  <a:srgbClr val="050303"/>
                </a:solidFill>
                <a:latin typeface="Baskerville Old Face" pitchFamily="18" charset="0"/>
              </a:rPr>
              <a:t>Čaša opojnosti (1899)                             </a:t>
            </a:r>
            <a:r>
              <a:rPr lang="sl-SI" sz="2400" b="1" dirty="0">
                <a:solidFill>
                  <a:schemeClr val="accent2"/>
                </a:solidFill>
                <a:latin typeface="Baskerville Old Face" pitchFamily="18" charset="0"/>
              </a:rPr>
              <a:t>-</a:t>
            </a:r>
            <a:r>
              <a:rPr lang="sl-SI" sz="2400" dirty="0">
                <a:solidFill>
                  <a:srgbClr val="050303"/>
                </a:solidFill>
                <a:latin typeface="Baskerville Old Face" pitchFamily="18" charset="0"/>
              </a:rPr>
              <a:t> Veronika </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	</a:t>
            </a:r>
            <a:r>
              <a:rPr lang="sl-SI" sz="2400" b="1" dirty="0">
                <a:solidFill>
                  <a:schemeClr val="accent2"/>
                </a:solidFill>
                <a:latin typeface="Baskerville Old Face" pitchFamily="18" charset="0"/>
              </a:rPr>
              <a:t>-</a:t>
            </a:r>
            <a:r>
              <a:rPr lang="sl-SI" sz="2400" dirty="0">
                <a:solidFill>
                  <a:srgbClr val="050303"/>
                </a:solidFill>
                <a:latin typeface="Baskerville Old Face" pitchFamily="18" charset="0"/>
              </a:rPr>
              <a:t> Čez plan (1904)                                        Deseniška (1924)</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	</a:t>
            </a:r>
            <a:r>
              <a:rPr lang="sl-SI" sz="2400" b="1" dirty="0">
                <a:solidFill>
                  <a:schemeClr val="accent2"/>
                </a:solidFill>
                <a:latin typeface="Baskerville Old Face" pitchFamily="18" charset="0"/>
              </a:rPr>
              <a:t>- </a:t>
            </a:r>
            <a:r>
              <a:rPr lang="sl-SI" sz="2400" dirty="0">
                <a:solidFill>
                  <a:srgbClr val="050303"/>
                </a:solidFill>
                <a:latin typeface="Baskerville Old Face" pitchFamily="18" charset="0"/>
              </a:rPr>
              <a:t>Samogovori (1908)</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	</a:t>
            </a:r>
            <a:r>
              <a:rPr lang="sl-SI" sz="2400" b="1" dirty="0">
                <a:solidFill>
                  <a:schemeClr val="accent2"/>
                </a:solidFill>
                <a:latin typeface="Baskerville Old Face" pitchFamily="18" charset="0"/>
              </a:rPr>
              <a:t>- </a:t>
            </a:r>
            <a:r>
              <a:rPr lang="sl-SI" sz="2400" dirty="0">
                <a:solidFill>
                  <a:srgbClr val="050303"/>
                </a:solidFill>
                <a:latin typeface="Baskerville Old Face" pitchFamily="18" charset="0"/>
              </a:rPr>
              <a:t>V zarje Vidove (1920)</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	</a:t>
            </a:r>
            <a:r>
              <a:rPr lang="sl-SI" sz="2400" b="1" dirty="0">
                <a:solidFill>
                  <a:schemeClr val="accent2"/>
                </a:solidFill>
                <a:latin typeface="Baskerville Old Face" pitchFamily="18" charset="0"/>
              </a:rPr>
              <a:t>- </a:t>
            </a:r>
            <a:r>
              <a:rPr lang="sl-SI" sz="2400" dirty="0">
                <a:solidFill>
                  <a:srgbClr val="050303"/>
                </a:solidFill>
                <a:latin typeface="Baskerville Old Face" pitchFamily="18" charset="0"/>
              </a:rPr>
              <a:t>Zimzelen pod snegom (1945).</a:t>
            </a:r>
          </a:p>
          <a:p>
            <a:pPr marL="0" indent="0" algn="just" fontAlgn="auto">
              <a:spcAft>
                <a:spcPts val="0"/>
              </a:spcAft>
              <a:buFont typeface="Arial" panose="020B0604020202020204" pitchFamily="34" charset="0"/>
              <a:buNone/>
              <a:defRPr/>
            </a:pPr>
            <a:endParaRPr lang="sl-SI" sz="2400" dirty="0">
              <a:solidFill>
                <a:srgbClr val="050303"/>
              </a:solidFill>
              <a:latin typeface="Baskerville Old Face" pitchFamily="18" charset="0"/>
            </a:endParaRPr>
          </a:p>
          <a:p>
            <a:pPr marL="342900" indent="-342900" algn="just" fontAlgn="auto">
              <a:spcAft>
                <a:spcPts val="0"/>
              </a:spcAft>
              <a:defRPr/>
            </a:pPr>
            <a:r>
              <a:rPr lang="sl-SI" sz="2400" b="1" dirty="0">
                <a:solidFill>
                  <a:schemeClr val="accent2"/>
                </a:solidFill>
                <a:latin typeface="Baskerville Old Face" pitchFamily="18" charset="0"/>
              </a:rPr>
              <a:t>Otroške pesniške zbirke:</a:t>
            </a:r>
          </a:p>
          <a:p>
            <a:pPr marL="0" indent="0" algn="just" fontAlgn="auto">
              <a:spcAft>
                <a:spcPts val="0"/>
              </a:spcAft>
              <a:buFont typeface="Arial" panose="020B0604020202020204" pitchFamily="34" charset="0"/>
              <a:buNone/>
              <a:defRPr/>
            </a:pPr>
            <a:r>
              <a:rPr lang="sl-SI" dirty="0"/>
              <a:t>	</a:t>
            </a:r>
            <a:r>
              <a:rPr lang="sl-SI" sz="2400" b="1" dirty="0"/>
              <a:t>- </a:t>
            </a:r>
            <a:r>
              <a:rPr lang="sl-SI" sz="2400" dirty="0">
                <a:solidFill>
                  <a:srgbClr val="050303"/>
                </a:solidFill>
                <a:latin typeface="Baskerville Old Face" pitchFamily="18" charset="0"/>
              </a:rPr>
              <a:t>Pisanice (1900)</a:t>
            </a:r>
          </a:p>
          <a:p>
            <a:pPr marL="0" indent="0" algn="just" fontAlgn="auto">
              <a:spcAft>
                <a:spcPts val="0"/>
              </a:spcAft>
              <a:buFont typeface="Arial" panose="020B0604020202020204" pitchFamily="34" charset="0"/>
              <a:buNone/>
              <a:defRPr/>
            </a:pPr>
            <a:r>
              <a:rPr lang="sl-SI" sz="2400" dirty="0">
                <a:solidFill>
                  <a:srgbClr val="050303"/>
                </a:solidFill>
              </a:rPr>
              <a:t>	</a:t>
            </a:r>
            <a:r>
              <a:rPr lang="sl-SI" sz="2400" b="1" dirty="0">
                <a:solidFill>
                  <a:schemeClr val="accent2"/>
                </a:solidFill>
              </a:rPr>
              <a:t>- </a:t>
            </a:r>
            <a:r>
              <a:rPr lang="sl-SI" sz="2400" dirty="0">
                <a:solidFill>
                  <a:srgbClr val="050303"/>
                </a:solidFill>
                <a:latin typeface="Baskerville Old Face" pitchFamily="18" charset="0"/>
              </a:rPr>
              <a:t>Lahkih nog naokrog (1912)</a:t>
            </a:r>
          </a:p>
          <a:p>
            <a:pPr marL="0" indent="0" algn="just" fontAlgn="auto">
              <a:spcAft>
                <a:spcPts val="0"/>
              </a:spcAft>
              <a:buFont typeface="Arial" panose="020B0604020202020204" pitchFamily="34" charset="0"/>
              <a:buNone/>
              <a:defRPr/>
            </a:pPr>
            <a:r>
              <a:rPr lang="sl-SI" sz="2400" dirty="0">
                <a:solidFill>
                  <a:srgbClr val="050303"/>
                </a:solidFill>
                <a:latin typeface="Baskerville Old Face" pitchFamily="18" charset="0"/>
              </a:rPr>
              <a:t>	</a:t>
            </a:r>
            <a:r>
              <a:rPr lang="sl-SI" sz="2400" b="1" dirty="0">
                <a:solidFill>
                  <a:schemeClr val="accent2"/>
                </a:solidFill>
                <a:latin typeface="Baskerville Old Face" pitchFamily="18" charset="0"/>
              </a:rPr>
              <a:t>- </a:t>
            </a:r>
            <a:r>
              <a:rPr lang="sl-SI" sz="2400" dirty="0">
                <a:solidFill>
                  <a:srgbClr val="050303"/>
                </a:solidFill>
                <a:latin typeface="Baskerville Old Face" pitchFamily="18" charset="0"/>
              </a:rPr>
              <a:t>Sto ugank (1915)</a:t>
            </a:r>
          </a:p>
          <a:p>
            <a:pPr marL="0" indent="0" algn="just" fontAlgn="auto">
              <a:spcAft>
                <a:spcPts val="0"/>
              </a:spcAft>
              <a:buFont typeface="Arial" panose="020B0604020202020204" pitchFamily="34" charset="0"/>
              <a:buNone/>
              <a:defRPr/>
            </a:pPr>
            <a:r>
              <a:rPr lang="sl-SI" sz="2400" b="1" dirty="0">
                <a:solidFill>
                  <a:schemeClr val="accent2"/>
                </a:solidFill>
                <a:latin typeface="Baskerville Old Face" pitchFamily="18" charset="0"/>
              </a:rPr>
              <a:t>	- </a:t>
            </a:r>
            <a:r>
              <a:rPr lang="sl-SI" sz="2400" dirty="0">
                <a:solidFill>
                  <a:srgbClr val="050303"/>
                </a:solidFill>
                <a:latin typeface="Baskerville Old Face" pitchFamily="18" charset="0"/>
              </a:rPr>
              <a:t>Ciciban (1915)</a:t>
            </a:r>
            <a:endParaRPr lang="sl-SI" dirty="0">
              <a:solidFill>
                <a:srgbClr val="050303"/>
              </a:solidFill>
              <a:latin typeface="Baskerville Old Face" pitchFamily="18" charset="0"/>
            </a:endParaRPr>
          </a:p>
        </p:txBody>
      </p:sp>
      <p:pic>
        <p:nvPicPr>
          <p:cNvPr id="15364" name="Picture 2" descr="C:\Users\Sara\AppData\Local\Microsoft\Windows\Temporary Internet Files\Content.IE5\WGFX1KQM\MC900441734[1].png">
            <a:extLst>
              <a:ext uri="{FF2B5EF4-FFF2-40B4-BE49-F238E27FC236}">
                <a16:creationId xmlns:a16="http://schemas.microsoft.com/office/drawing/2014/main" id="{E0AD33EF-3050-4A0E-9F8E-FB9DAEA62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238" y="-458788"/>
            <a:ext cx="2160587"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E57F776-6B15-47ED-8386-6EA29E222E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213100"/>
            <a:ext cx="21590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
                                            <p:txEl>
                                              <p:pRg st="8" end="8"/>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p:cTn id="6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0" dur="500"/>
                                        <p:tgtEl>
                                          <p:spTgt spid="3">
                                            <p:txEl>
                                              <p:pRg st="9" end="9"/>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p:cTn id="7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7" dur="500"/>
                                        <p:tgtEl>
                                          <p:spTgt spid="3">
                                            <p:txEl>
                                              <p:pRg st="10" end="1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 calcmode="lin" valueType="num">
                                      <p:cBhvr>
                                        <p:cTn id="8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4" dur="500"/>
                                        <p:tgtEl>
                                          <p:spTgt spid="3">
                                            <p:txEl>
                                              <p:pRg st="11" end="11"/>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barn(inVertical)">
                                      <p:cBhvr>
                                        <p:cTn id="8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0</TotalTime>
  <Words>1301</Words>
  <Application>Microsoft Office PowerPoint</Application>
  <PresentationFormat>On-screen Show (4:3)</PresentationFormat>
  <Paragraphs>116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Baskerville Old Face</vt:lpstr>
      <vt:lpstr>Candara</vt:lpstr>
      <vt:lpstr>Soho</vt:lpstr>
      <vt:lpstr>OTON ŽUPANČIČ</vt:lpstr>
      <vt:lpstr>OTON ŽUPANČIČ</vt:lpstr>
      <vt:lpstr>Otonova rojstna hiša v Vinici</vt:lpstr>
      <vt:lpstr>Življenje</vt:lpstr>
      <vt:lpstr>PowerPoint Presentation</vt:lpstr>
      <vt:lpstr>PowerPoint Presentation</vt:lpstr>
      <vt:lpstr>PowerPoint Presentation</vt:lpstr>
      <vt:lpstr>PowerPoint Presentation</vt:lpstr>
      <vt:lpstr>Dela</vt:lpstr>
      <vt:lpstr>Dela za otroke in mladino</vt:lpstr>
      <vt:lpstr>Spominska soba Župančiča</vt:lpstr>
      <vt:lpstr>Ciciban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KONEC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2019-06-03T09:09:30Z</dcterms:created>
  <dcterms:modified xsi:type="dcterms:W3CDTF">2019-06-03T09:09:30Z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