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57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7">
            <a:extLst>
              <a:ext uri="{FF2B5EF4-FFF2-40B4-BE49-F238E27FC236}">
                <a16:creationId xmlns:a16="http://schemas.microsoft.com/office/drawing/2014/main" id="{521B8D04-68DB-431C-9F40-1D7D1665329A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povezovalnik 12">
            <a:extLst>
              <a:ext uri="{FF2B5EF4-FFF2-40B4-BE49-F238E27FC236}">
                <a16:creationId xmlns:a16="http://schemas.microsoft.com/office/drawing/2014/main" id="{924A25E9-2DEA-4C0E-95D2-859F2590633D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8CFF1338-A13F-4F34-9F12-15886CEFFC32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69D4A6A0-D921-440D-BB33-D20534D9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3174E-661F-4B94-A1FA-2747D4A5E2C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D7ECA37C-B5C0-4EDF-B248-2548C66EB3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BCD62C-13CC-4F55-845D-A1E1DDC853D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B28770C7-DD46-4BC5-AB4B-29DCF10EB9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086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7BA3615E-CEF9-4341-873F-315D7394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3A623-235F-46ED-A299-F06DEB95464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F21F6EC8-7BD0-4203-BF4D-45DAB79B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628F6E92-A5D1-4DF4-8CE5-3920291A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B54BA-1F3D-4FCC-B2C4-7B34D901B2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499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7142A39E-1036-4D29-94D8-B884388F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2B49-30D2-49BF-BA17-2FA93940936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57DB9961-6775-4F83-B9B5-05A53BA5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5ED0DA2D-928A-4D33-AA4E-604843B6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ED7B4-497F-4C4D-97D0-E44596081B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518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1BC54F2A-1FF9-430A-813D-9D179203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3D2D-8BD2-4D83-9955-6AF1423E20A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C0EED165-B370-4CDB-A813-6BB03912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73124899-7402-4222-BBFF-B1CCC108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32308-8B9B-4566-96F1-DB44FD04B9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629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6">
            <a:extLst>
              <a:ext uri="{FF2B5EF4-FFF2-40B4-BE49-F238E27FC236}">
                <a16:creationId xmlns:a16="http://schemas.microsoft.com/office/drawing/2014/main" id="{58AFB55B-F758-44D7-9FE7-652E4E0887EA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F291217-0B2D-43A6-BADE-4CC44BD5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8AD7-2F78-4341-A6E3-9C788EBA591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ABE6C15-7234-4858-A802-60CA1CB8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498400E-D57A-4B63-9872-DE04EDB6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B7BC6-DE79-493B-AED1-8DC77B8199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22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EF23B39A-5017-4646-A87A-2305D55F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C864-F340-4B34-B0B4-3A3AD088A1A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926A1B75-93F9-44D1-B21B-C749D040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756FA7F4-47A9-432B-9C73-F0586CD1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88F51-D2A7-4BCA-A753-1DB136F525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032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povezovalnik 9">
            <a:extLst>
              <a:ext uri="{FF2B5EF4-FFF2-40B4-BE49-F238E27FC236}">
                <a16:creationId xmlns:a16="http://schemas.microsoft.com/office/drawing/2014/main" id="{14A69B42-7098-4164-B914-484AAD56FE4E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16">
            <a:extLst>
              <a:ext uri="{FF2B5EF4-FFF2-40B4-BE49-F238E27FC236}">
                <a16:creationId xmlns:a16="http://schemas.microsoft.com/office/drawing/2014/main" id="{A1D7905A-C0E7-41C5-A6C8-EFE2E8D1CE02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F713FCF9-A3BE-4672-BAE7-46E68EC03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0E417-F927-44FF-8DF9-AE5B2678C09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6150B0B3-2E50-448C-B367-3E49EFA6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A626DEE2-4EEC-444B-8E25-39BF3A5DD9E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FBD9-261C-4FE6-8430-715841E04DE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649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E7C55029-8EB7-4FF5-B5B9-E11D65B5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53C8-CD88-459C-8306-2C923971E21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5D86D048-DB48-4809-99CA-9B792075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C56B3B2B-F1AE-463A-BF0B-AA6A10DF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7264-9481-485D-A1FF-ED81DFA8A0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771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FE8339B0-4890-47B1-8720-F4E97000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1010-097B-4FAD-8159-587937329D5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D288D429-1632-4F56-BF9A-E8D3FA33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9D2FB156-C1BE-4B6F-A311-63F3CE72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7267C-2DFA-4CB0-BB43-A0FD0DB5B8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658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019C1934-871C-4AB0-BA91-2173A8E8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45A9-7333-4FAC-8356-9BCE6ECC285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489AD170-6131-413C-BFF8-0F177E1C55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2CA8E-9C90-4118-A3A6-659DEF3B3DD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8A98A7D1-815D-4599-95A3-71BA05740A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80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483BC986-32FF-422A-B72B-31F3583D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53E6-FA0D-493F-8D9D-E60D189B973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D5DA21AE-F52A-42F2-A80B-DE7C8DC92B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ED0C21-7EA5-482F-8591-2EB86489D9C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3FCD71B3-D855-472B-BD99-38DB967E2D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868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AE18BEF5-6013-42DE-A140-DFF833E3E8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52FD5463-6AD5-4C10-B35F-BC3175513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285A52-4CE0-418D-8ED7-20EE15D2B53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472FBB24-FBC6-4DE0-A888-6A7CA92AB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FF988AC5-CA93-4F2B-880E-DFB5BBB57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B8166226-B01C-43AD-8724-23191A2D68E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FA05899C-70DD-412B-BE49-9C2D5DC1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2F7C99-2CB6-4ED1-BE9D-EA3A523A4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73" y="-315416"/>
            <a:ext cx="83058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err="1"/>
              <a:t>Markus</a:t>
            </a:r>
            <a:r>
              <a:rPr lang="sl-SI"/>
              <a:t> </a:t>
            </a:r>
            <a:r>
              <a:rPr lang="sl-SI" err="1"/>
              <a:t>Zusak</a:t>
            </a:r>
            <a:br>
              <a:rPr lang="sl-SI"/>
            </a:br>
            <a:r>
              <a:rPr lang="sl-SI" sz="5400"/>
              <a:t>KRADLJIVKA KNJIG</a:t>
            </a:r>
            <a:endParaRPr lang="sl-SI" sz="4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620158-6094-4166-819F-DBD358FEA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3312368" cy="518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92DD32A2-03AE-42C3-82E5-060A2D6D10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1">
            <a:extLst>
              <a:ext uri="{FF2B5EF4-FFF2-40B4-BE49-F238E27FC236}">
                <a16:creationId xmlns:a16="http://schemas.microsoft.com/office/drawing/2014/main" id="{5305A5B2-4B75-477B-BFCD-558346D61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Smrt</a:t>
            </a:r>
          </a:p>
          <a:p>
            <a:r>
              <a:rPr lang="sl-SI" altLang="sl-SI"/>
              <a:t>vsevedna </a:t>
            </a:r>
          </a:p>
          <a:p>
            <a:r>
              <a:rPr lang="sl-SI" altLang="sl-SI"/>
              <a:t>opazuje dogodke, v nekatere vključena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DA7C646-0245-47A3-820A-A1266CB6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PRIPOVEDOVALEC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AC49C07-AE2C-48FB-A031-76D10F95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err="1"/>
              <a:t>Lisel</a:t>
            </a:r>
            <a:r>
              <a:rPr lang="sl-SI" dirty="0"/>
              <a:t> umre brat- na njegovem pogrebu prvič ukrade knjigo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err="1"/>
              <a:t>Lisel</a:t>
            </a:r>
            <a:r>
              <a:rPr lang="sl-SI" dirty="0"/>
              <a:t> posvojena k rejniškima staršema </a:t>
            </a:r>
            <a:r>
              <a:rPr lang="sl-SI" dirty="0" err="1"/>
              <a:t>Hubermann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postane prijateljica z Rudije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 njeni novi družini pride jud- Max </a:t>
            </a:r>
            <a:r>
              <a:rPr lang="sl-SI" dirty="0" err="1"/>
              <a:t>Vandenburg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err="1"/>
              <a:t>Lisel</a:t>
            </a:r>
            <a:r>
              <a:rPr lang="sl-SI" dirty="0"/>
              <a:t> začne krasti knjige </a:t>
            </a:r>
            <a:r>
              <a:rPr lang="sl-SI" dirty="0" err="1"/>
              <a:t>Ilse</a:t>
            </a:r>
            <a:r>
              <a:rPr lang="sl-SI" dirty="0"/>
              <a:t> Hermann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Max odide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na ulico </a:t>
            </a:r>
            <a:r>
              <a:rPr lang="sl-SI" dirty="0" err="1"/>
              <a:t>Himmel</a:t>
            </a:r>
            <a:r>
              <a:rPr lang="sl-SI" dirty="0"/>
              <a:t> se zgodi nenaden bobni napad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vsi razen </a:t>
            </a:r>
            <a:r>
              <a:rPr lang="sl-SI" dirty="0" err="1"/>
              <a:t>Lisel</a:t>
            </a:r>
            <a:r>
              <a:rPr lang="sl-SI" dirty="0"/>
              <a:t> umrejo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err="1"/>
              <a:t>Lisel</a:t>
            </a:r>
            <a:r>
              <a:rPr lang="sl-SI" dirty="0"/>
              <a:t> posvoji župan in njegova žena (</a:t>
            </a:r>
            <a:r>
              <a:rPr lang="sl-SI" dirty="0" err="1"/>
              <a:t>Ilsa</a:t>
            </a:r>
            <a:r>
              <a:rPr lang="sl-SI" dirty="0"/>
              <a:t> Hermann)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CDFFDFA-4E45-41D2-8F39-D6A031A3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VSEBINA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vsebine 1">
            <a:extLst>
              <a:ext uri="{FF2B5EF4-FFF2-40B4-BE49-F238E27FC236}">
                <a16:creationId xmlns:a16="http://schemas.microsoft.com/office/drawing/2014/main" id="{CE9E924E-04A7-488B-825E-073C64DB3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večinoma knjižen</a:t>
            </a:r>
          </a:p>
          <a:p>
            <a:r>
              <a:rPr lang="sl-SI" altLang="sl-SI"/>
              <a:t>večkrat se uporabi fraze v nemščine (npr.: Heil Hitler!, Was ist los mit diesem kind?)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138D122-7F12-46CC-B8CB-F872955C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JEZIK IN SLOG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1">
            <a:extLst>
              <a:ext uri="{FF2B5EF4-FFF2-40B4-BE49-F238E27FC236}">
                <a16:creationId xmlns:a16="http://schemas.microsoft.com/office/drawing/2014/main" id="{5C4A6927-4A3A-4D6D-8E75-C3D9772A6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moramo držati obljubo</a:t>
            </a:r>
          </a:p>
          <a:p>
            <a:r>
              <a:rPr lang="sl-SI" altLang="sl-SI"/>
              <a:t>si znati pomagat med sabo</a:t>
            </a:r>
          </a:p>
          <a:p>
            <a:r>
              <a:rPr lang="sl-SI" altLang="sl-SI"/>
              <a:t>skrbet za enakopravnost</a:t>
            </a:r>
          </a:p>
          <a:p>
            <a:r>
              <a:rPr lang="sl-SI" altLang="sl-SI"/>
              <a:t>ne se bat‚‚drugačnih‘‘</a:t>
            </a:r>
          </a:p>
          <a:p>
            <a:r>
              <a:rPr lang="sl-SI" altLang="sl-SI"/>
              <a:t>pomagat po svojih močeh</a:t>
            </a:r>
          </a:p>
          <a:p>
            <a:r>
              <a:rPr lang="sl-SI" altLang="sl-SI"/>
              <a:t>naučit se tvegat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8570FAE-38A0-496B-A465-9C4377EC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SPOROČILO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745BD88A-46BF-4530-A123-A7B24674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275" y="1524000"/>
            <a:ext cx="6408738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i="1" dirty="0">
                <a:latin typeface="+mj-lt"/>
              </a:rPr>
              <a:t>	‚‚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Medtem ko se je </a:t>
            </a:r>
            <a:r>
              <a:rPr lang="sl-S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10.ooo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ljudi skrivalo po kleteh </a:t>
            </a:r>
            <a:r>
              <a:rPr lang="sl-S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Mölchinga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se je en jud zahvaljeval da je lahko </a:t>
            </a:r>
            <a:r>
              <a:rPr lang="sl-SI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gledal  10.000 zvezd.‘‘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i="1" dirty="0">
                <a:latin typeface="+mj-lt"/>
              </a:rPr>
              <a:t>(</a:t>
            </a:r>
            <a:r>
              <a:rPr lang="sl-SI" i="1" dirty="0" err="1">
                <a:latin typeface="+mj-lt"/>
              </a:rPr>
              <a:t>Markus</a:t>
            </a:r>
            <a:r>
              <a:rPr lang="sl-SI" i="1" dirty="0">
                <a:latin typeface="+mj-lt"/>
              </a:rPr>
              <a:t> </a:t>
            </a:r>
            <a:r>
              <a:rPr lang="sl-SI" i="1" dirty="0" err="1">
                <a:latin typeface="+mj-lt"/>
              </a:rPr>
              <a:t>Zusak</a:t>
            </a:r>
            <a:r>
              <a:rPr lang="sl-SI" i="1" dirty="0">
                <a:latin typeface="+mj-lt"/>
              </a:rPr>
              <a:t>: Kradljivka knjig, Sanje, 2010)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i="1" dirty="0">
              <a:latin typeface="+mj-lt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1C5ECAD-4125-4C5B-9242-E8EBB83A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CITAT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A74C4709-7E28-425C-88D6-60CB5C735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*23. junij 1975, Sydney, Avstralija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povprečna družina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err="1"/>
              <a:t>University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New </a:t>
            </a:r>
            <a:r>
              <a:rPr lang="sl-SI" dirty="0" err="1"/>
              <a:t>South</a:t>
            </a:r>
            <a:r>
              <a:rPr lang="sl-SI" dirty="0"/>
              <a:t> Wales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proza, namenjena odraslim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ustvarjat začel v 20. st., aktiven še vedno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 v </a:t>
            </a:r>
            <a:r>
              <a:rPr lang="sl-SI" dirty="0" err="1"/>
              <a:t>Sydneyu</a:t>
            </a:r>
            <a:r>
              <a:rPr lang="sl-SI" dirty="0"/>
              <a:t>- romanopisec, esejist, literarni kritik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najbolj znan dela: -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Under</a:t>
            </a:r>
            <a:r>
              <a:rPr lang="sl-SI" dirty="0"/>
              <a:t> </a:t>
            </a:r>
            <a:r>
              <a:rPr lang="sl-SI" dirty="0" err="1"/>
              <a:t>Dogs</a:t>
            </a:r>
            <a:endParaRPr lang="sl-SI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                                -</a:t>
            </a:r>
            <a:r>
              <a:rPr lang="sl-SI" dirty="0" err="1"/>
              <a:t>The</a:t>
            </a:r>
            <a:r>
              <a:rPr lang="sl-SI" dirty="0"/>
              <a:t> Messenger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                                -Kradljivka knjig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prvo knjigo (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Under</a:t>
            </a:r>
            <a:r>
              <a:rPr lang="sl-SI" dirty="0"/>
              <a:t> </a:t>
            </a:r>
            <a:r>
              <a:rPr lang="sl-SI" dirty="0" err="1"/>
              <a:t>Dogs</a:t>
            </a:r>
            <a:r>
              <a:rPr lang="sl-SI" dirty="0"/>
              <a:t>) napisal pri 16. letih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B52A4B0-051C-48EF-AE49-CDA89337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MARKUS ZUSAK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C083DD-B5A0-438B-8BDE-25E4017C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60350"/>
            <a:ext cx="2857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4FB355D2-9F3A-49BF-AAE6-D78A0E552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30338"/>
            <a:ext cx="3097213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FE33C6B-CCA5-4115-832B-ED6A7DA46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36663"/>
            <a:ext cx="4786312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EA42E0-2594-45C2-90A9-D8943682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219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ZA VAŠO POZORNST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vsebine 1">
            <a:extLst>
              <a:ext uri="{FF2B5EF4-FFF2-40B4-BE49-F238E27FC236}">
                <a16:creationId xmlns:a16="http://schemas.microsoft.com/office/drawing/2014/main" id="{7A0F242F-35B5-48B8-8A06-0F1C256E6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600"/>
              <a:t>http://ecx.images-amazon.com/images/I/51A99teA6iL._SX317_BO1,204,203,200_.jpg</a:t>
            </a:r>
          </a:p>
          <a:p>
            <a:r>
              <a:rPr lang="sl-SI" altLang="sl-SI" sz="1600"/>
              <a:t>https://www.fxguide.com/wp-content/uploads/2013/12/RISE_TheBookThief_08b-Aftermath-After.jpg</a:t>
            </a:r>
          </a:p>
          <a:p>
            <a:r>
              <a:rPr lang="sl-SI" altLang="sl-SI" sz="1600"/>
              <a:t>http://www.sensa.si/media/cache/upload/Photo/2014/10/13/unnamed_lightbox_image.jpg</a:t>
            </a:r>
          </a:p>
          <a:p>
            <a:r>
              <a:rPr lang="sl-SI" altLang="sl-SI" sz="1600"/>
              <a:t>https://upload.wikimedia.org/wikipedia/en/5/54/The_Messenger_Au_Cover.jpg</a:t>
            </a:r>
          </a:p>
          <a:p>
            <a:r>
              <a:rPr lang="sl-SI" altLang="sl-SI" sz="1600"/>
              <a:t>http://d.gr-assets.com/books/1311725171l/10484883.jpg</a:t>
            </a:r>
          </a:p>
          <a:p>
            <a:r>
              <a:rPr lang="sl-SI" altLang="sl-SI" sz="1600"/>
              <a:t>http://d.gr-assets.com/authors/1376268260p5/11466.jpg</a:t>
            </a:r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B0D6180-F91A-4340-963F-0E7DB09D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SLIKE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1">
            <a:extLst>
              <a:ext uri="{FF2B5EF4-FFF2-40B4-BE49-F238E27FC236}">
                <a16:creationId xmlns:a16="http://schemas.microsoft.com/office/drawing/2014/main" id="{78B508FE-D7B2-44B5-B4B9-DEA9EB82B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avtor: Markus Zusak</a:t>
            </a:r>
          </a:p>
          <a:p>
            <a:r>
              <a:rPr lang="sl-SI" altLang="sl-SI"/>
              <a:t>naslov izvirnika: The Book Thief</a:t>
            </a:r>
          </a:p>
          <a:p>
            <a:r>
              <a:rPr lang="sl-SI" altLang="sl-SI"/>
              <a:t>naslov v slovenščini: Kradljivka knjig</a:t>
            </a:r>
          </a:p>
          <a:p>
            <a:r>
              <a:rPr lang="sl-SI" altLang="sl-SI"/>
              <a:t>prevajalk: Katarina Draškovič</a:t>
            </a:r>
          </a:p>
          <a:p>
            <a:r>
              <a:rPr lang="sl-SI" altLang="sl-SI"/>
              <a:t>leto izida (v slovenščini): 2010</a:t>
            </a:r>
          </a:p>
          <a:p>
            <a:r>
              <a:rPr lang="sl-SI" altLang="sl-SI"/>
              <a:t>založba: Sanje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D0A9E70-972C-49A4-87F8-96373798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PODATKI O KNJIGI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EB0D11-AA91-4DE2-A589-394C37CA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83952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1">
            <a:extLst>
              <a:ext uri="{FF2B5EF4-FFF2-40B4-BE49-F238E27FC236}">
                <a16:creationId xmlns:a16="http://schemas.microsoft.com/office/drawing/2014/main" id="{FB1DC8B2-53F7-4C60-B82F-0D8EEE02A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vojni roman </a:t>
            </a:r>
          </a:p>
          <a:p>
            <a:r>
              <a:rPr lang="sl-SI" altLang="sl-SI"/>
              <a:t>za mladino in odrasle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230A9B0-69C6-42AB-B08E-976B78ED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ZVRST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1">
            <a:extLst>
              <a:ext uri="{FF2B5EF4-FFF2-40B4-BE49-F238E27FC236}">
                <a16:creationId xmlns:a16="http://schemas.microsoft.com/office/drawing/2014/main" id="{BCBB0EDB-5E4F-419A-B1DE-DC14D2FA3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življenje Nemcev, nižjega sloja, med 2. svetovno vojno</a:t>
            </a:r>
          </a:p>
          <a:p>
            <a:r>
              <a:rPr lang="sl-SI" altLang="sl-SI"/>
              <a:t>življenje glavnih oseb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8B26A49-106E-4635-B06A-8EA4EC3A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TEMA ZGODBE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30DDB019-9AF5-4D91-B367-AA1EF40B5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err="1"/>
              <a:t>Mölching</a:t>
            </a:r>
            <a:r>
              <a:rPr lang="sl-SI" dirty="0"/>
              <a:t> (predmestje Münchna)- ulica </a:t>
            </a:r>
            <a:r>
              <a:rPr lang="sl-SI" dirty="0" err="1"/>
              <a:t>Himmel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nacistične Nemčija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23CD808-326F-4FB4-90CE-1348F33E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KRAJ IN ČAS DOGAJANJA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74D6BE-CB82-4CB1-9F05-DA2C8D56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8" y="2636911"/>
            <a:ext cx="8623307" cy="3614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1">
            <a:extLst>
              <a:ext uri="{FF2B5EF4-FFF2-40B4-BE49-F238E27FC236}">
                <a16:creationId xmlns:a16="http://schemas.microsoft.com/office/drawing/2014/main" id="{56F96AF4-774F-4979-8EEE-A660B23A2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Lisel Meminger</a:t>
            </a:r>
          </a:p>
          <a:p>
            <a:r>
              <a:rPr lang="sl-SI" altLang="sl-SI"/>
              <a:t>Hans Hubermann</a:t>
            </a:r>
          </a:p>
          <a:p>
            <a:r>
              <a:rPr lang="sl-SI" altLang="sl-SI"/>
              <a:t>Rosa Hubermann</a:t>
            </a:r>
          </a:p>
          <a:p>
            <a:r>
              <a:rPr lang="sl-SI" altLang="sl-SI"/>
              <a:t>Rudi Striner</a:t>
            </a:r>
          </a:p>
          <a:p>
            <a:r>
              <a:rPr lang="sl-SI" altLang="sl-SI"/>
              <a:t>Max Vandenburg</a:t>
            </a:r>
          </a:p>
          <a:p>
            <a:r>
              <a:rPr lang="sl-SI" altLang="sl-SI"/>
              <a:t>Ilsa Hermann</a:t>
            </a:r>
          </a:p>
          <a:p>
            <a:r>
              <a:rPr lang="sl-SI" altLang="sl-SI"/>
              <a:t>Sestra Marija, Tommy Müller, Trudi Hubermann, Hans Hubermann mlajši, Walter Kügler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0F0D054-2087-4327-BB8F-3ABA52BE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KNJIŽEVNE OSEBE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E9B0E244-5481-41AB-BFFA-3CA98EF7B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majhne rasti, suha, rjavi lasje, rjave oči, bleda koža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odločna, vztrajna, rada pomaga, pogumna, radovedna, delovna, iznajdljiva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4200" dirty="0">
                <a:latin typeface="+mj-lt"/>
              </a:rPr>
              <a:t>Rudi Steiner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koščene noge, ostri zobje, lasje barve limone, ozke modre oči (opis iz knjige)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vztrajen, nepredvidljiv, radoveden, odločen, prijazen, živahen, optimističen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4000" dirty="0">
                <a:latin typeface="+mj-lt"/>
              </a:rPr>
              <a:t>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000BCBC-B328-4C66-B3C8-B26768F4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/>
              <a:t>Lisa </a:t>
            </a:r>
            <a:r>
              <a:rPr lang="sl-SI" b="1" err="1"/>
              <a:t>Meminger</a:t>
            </a:r>
            <a:endParaRPr lang="sl-SI" b="1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C16A6378-D9AE-4BD1-9FFC-CD4D0EAC7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visok, suh, rjavi neurejeni lasje, oči čokoladne barve, vedno nasmejan obraz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vesel, optimističen, rad pomagal, človekoljuben, potrpežljiv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4200" dirty="0">
                <a:latin typeface="+mj-lt"/>
              </a:rPr>
              <a:t>Rosa </a:t>
            </a:r>
            <a:r>
              <a:rPr lang="sl-SI" sz="4200" dirty="0" err="1">
                <a:latin typeface="+mj-lt"/>
              </a:rPr>
              <a:t>Hubermann</a:t>
            </a:r>
            <a:endParaRPr lang="sl-SI" sz="42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majhne rasti, suha, dolgi rjavi lasje, rjave oči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delovna, prepirljiva, kolerična, nepredvidljiva, potrpežljiva, rada pomagala, s časom vzljubila ljudi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4200" dirty="0">
              <a:latin typeface="+mj-lt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C5BC564-107B-480D-B11B-E246643F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/>
              <a:t>Hans </a:t>
            </a:r>
            <a:r>
              <a:rPr lang="sl-SI" b="1" err="1"/>
              <a:t>Hubermann</a:t>
            </a:r>
            <a:endParaRPr lang="sl-SI" b="1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BA138C22-C8BA-4D2F-8B58-E2770919F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črni neurejeni lasje, suh, bleda polt, rjave oči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prijazen, vztrajen, odločen, požrtvovalen, spodbuden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4200" dirty="0" err="1">
                <a:latin typeface="+mj-lt"/>
              </a:rPr>
              <a:t>Ilsa</a:t>
            </a:r>
            <a:r>
              <a:rPr lang="sl-SI" sz="4200" dirty="0">
                <a:latin typeface="+mj-lt"/>
              </a:rPr>
              <a:t> Hermann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puhasti črni lasje, suha postava, visoka, bleda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zaprta vase, rada pomagala, nepredvidljiva, inteligentna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F5EB262-A9EB-4132-AF0F-7B753224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/>
              <a:t>Max </a:t>
            </a:r>
            <a:r>
              <a:rPr lang="sl-SI" b="1" err="1"/>
              <a:t>Vandenburg</a:t>
            </a:r>
            <a:endParaRPr lang="sl-SI" b="1"/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571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Constantia</vt:lpstr>
      <vt:lpstr>Wingdings 2</vt:lpstr>
      <vt:lpstr>Papir</vt:lpstr>
      <vt:lpstr>Markus Zusak KRADLJIVKA KNJIG</vt:lpstr>
      <vt:lpstr>PODATKI O KNJIGI</vt:lpstr>
      <vt:lpstr>ZVRST</vt:lpstr>
      <vt:lpstr>TEMA ZGODBE</vt:lpstr>
      <vt:lpstr>KRAJ IN ČAS DOGAJANJA</vt:lpstr>
      <vt:lpstr>KNJIŽEVNE OSEBE</vt:lpstr>
      <vt:lpstr>Lisa Meminger</vt:lpstr>
      <vt:lpstr>Hans Hubermann</vt:lpstr>
      <vt:lpstr>Max Vandenburg</vt:lpstr>
      <vt:lpstr>PRIPOVEDOVALEC</vt:lpstr>
      <vt:lpstr>VSEBINA</vt:lpstr>
      <vt:lpstr>JEZIK IN SLOG</vt:lpstr>
      <vt:lpstr>SPOROČILO</vt:lpstr>
      <vt:lpstr>CITAT</vt:lpstr>
      <vt:lpstr>MARKUS ZUSAK</vt:lpstr>
      <vt:lpstr>HVALA ZA VAŠO POZORNST</vt:lpstr>
      <vt:lpstr>SLIKE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2019-06-03T09:09:31Z</dcterms:created>
  <dcterms:modified xsi:type="dcterms:W3CDTF">2019-06-03T09:09:31Z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