
<file path=[Content_Types].xml><?xml version="1.0" encoding="utf-8"?>
<Types xmlns="http://schemas.openxmlformats.org/package/2006/content-types">
  <Default Extension="bin" ContentType="application/vnd.ms-office.legacyDiagramTex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legacyDocTextInfo.bin" ContentType="application/vnd.ms-office.legacyDocTextInfo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7" r:id="rId1"/>
  </p:sldMasterIdLst>
  <p:sldIdLst>
    <p:sldId id="294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92" r:id="rId12"/>
    <p:sldId id="293" r:id="rId13"/>
    <p:sldId id="280" r:id="rId14"/>
    <p:sldId id="281" r:id="rId15"/>
    <p:sldId id="282" r:id="rId16"/>
    <p:sldId id="283" r:id="rId17"/>
    <p:sldId id="284" r:id="rId18"/>
    <p:sldId id="285" r:id="rId1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20000"/>
      </a:spcBef>
      <a:spcAft>
        <a:spcPct val="0"/>
      </a:spcAft>
      <a:buClr>
        <a:schemeClr val="tx2"/>
      </a:buClr>
      <a:buSzPct val="70000"/>
      <a:buFont typeface="Wingdings" panose="05000000000000000000" pitchFamily="2" charset="2"/>
      <a:defRPr sz="25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2"/>
      </a:buClr>
      <a:buSzPct val="70000"/>
      <a:buFont typeface="Wingdings" panose="05000000000000000000" pitchFamily="2" charset="2"/>
      <a:defRPr sz="25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2"/>
      </a:buClr>
      <a:buSzPct val="70000"/>
      <a:buFont typeface="Wingdings" panose="05000000000000000000" pitchFamily="2" charset="2"/>
      <a:defRPr sz="25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2"/>
      </a:buClr>
      <a:buSzPct val="70000"/>
      <a:buFont typeface="Wingdings" panose="05000000000000000000" pitchFamily="2" charset="2"/>
      <a:defRPr sz="25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2"/>
      </a:buClr>
      <a:buSzPct val="70000"/>
      <a:buFont typeface="Wingdings" panose="05000000000000000000" pitchFamily="2" charset="2"/>
      <a:defRPr sz="25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00"/>
    <a:srgbClr val="800080"/>
    <a:srgbClr val="660033"/>
    <a:srgbClr val="CC0066"/>
    <a:srgbClr val="FF9999"/>
    <a:srgbClr val="FFCC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81" autoAdjust="0"/>
  </p:normalViewPr>
  <p:slideViewPr>
    <p:cSldViewPr>
      <p:cViewPr>
        <p:scale>
          <a:sx n="100" d="100"/>
          <a:sy n="100" d="100"/>
        </p:scale>
        <p:origin x="-21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06/relationships/legacyDocTextInfo" Target="legacyDocTextInfo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>
            <a:extLst>
              <a:ext uri="{FF2B5EF4-FFF2-40B4-BE49-F238E27FC236}">
                <a16:creationId xmlns:a16="http://schemas.microsoft.com/office/drawing/2014/main" id="{3C178F30-7155-4335-A68C-CA128E204AE6}"/>
              </a:ext>
            </a:extLst>
          </p:cNvPr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26627" name="Line 3">
              <a:extLst>
                <a:ext uri="{FF2B5EF4-FFF2-40B4-BE49-F238E27FC236}">
                  <a16:creationId xmlns:a16="http://schemas.microsoft.com/office/drawing/2014/main" id="{609B0140-C265-4766-835C-6634EBDCA4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28" name="AutoShape 4">
              <a:extLst>
                <a:ext uri="{FF2B5EF4-FFF2-40B4-BE49-F238E27FC236}">
                  <a16:creationId xmlns:a16="http://schemas.microsoft.com/office/drawing/2014/main" id="{6B71A905-4CCE-4743-A5EE-26658085E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2083 -32000"/>
                <a:gd name="T13" fmla="*/ T12 w 64000"/>
                <a:gd name="T14" fmla="+- 0 -29632 -32000"/>
                <a:gd name="T15" fmla="*/ -2963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2083 -32000"/>
                <a:gd name="T21" fmla="*/ T20 w 64000"/>
                <a:gd name="T22" fmla="+- 0 29631 -32000"/>
                <a:gd name="T23" fmla="*/ 29631 h 64000"/>
                <a:gd name="T24" fmla="+- 0 12083 -32000"/>
                <a:gd name="T25" fmla="*/ T24 w 64000"/>
                <a:gd name="T26" fmla="+- 0 29631 -32000"/>
                <a:gd name="T27" fmla="*/ 29631 h 64000"/>
                <a:gd name="T28" fmla="+- 0 12082 -32000"/>
                <a:gd name="T29" fmla="*/ T28 w 64000"/>
                <a:gd name="T30" fmla="+- 0 29631 -32000"/>
                <a:gd name="T31" fmla="*/ 29631 h 64000"/>
                <a:gd name="T32" fmla="+- 0 12083 -32000"/>
                <a:gd name="T33" fmla="*/ T32 w 64000"/>
                <a:gd name="T34" fmla="+- 0 29632 -32000"/>
                <a:gd name="T35" fmla="*/ 29632 h 64000"/>
                <a:gd name="T36" fmla="+- 0 12083 -32000"/>
                <a:gd name="T37" fmla="*/ T36 w 64000"/>
                <a:gd name="T38" fmla="+- 0 -29632 -32000"/>
                <a:gd name="T39" fmla="*/ -29632 h 64000"/>
                <a:gd name="T40" fmla="+- 0 12082 -32000"/>
                <a:gd name="T41" fmla="*/ T40 w 64000"/>
                <a:gd name="T42" fmla="+- 0 -29632 -32000"/>
                <a:gd name="T43" fmla="*/ -29632 h 64000"/>
                <a:gd name="T44" fmla="+- 0 12083 -32000"/>
                <a:gd name="T45" fmla="*/ T44 w 64000"/>
                <a:gd name="T46" fmla="+- 0 -29632 -32000"/>
                <a:gd name="T47" fmla="*/ -2963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26629" name="AutoShape 5">
              <a:extLst>
                <a:ext uri="{FF2B5EF4-FFF2-40B4-BE49-F238E27FC236}">
                  <a16:creationId xmlns:a16="http://schemas.microsoft.com/office/drawing/2014/main" id="{67F82EB9-4A82-4076-8F58-08713FDC0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994 -32000"/>
                <a:gd name="T13" fmla="*/ T12 w 64000"/>
                <a:gd name="T14" fmla="+- 0 -25754 -32000"/>
                <a:gd name="T15" fmla="*/ -257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994 -32000"/>
                <a:gd name="T21" fmla="*/ T20 w 64000"/>
                <a:gd name="T22" fmla="+- 0 25753 -32000"/>
                <a:gd name="T23" fmla="*/ 25753 h 64000"/>
                <a:gd name="T24" fmla="+- 0 18994 -32000"/>
                <a:gd name="T25" fmla="*/ T24 w 64000"/>
                <a:gd name="T26" fmla="+- 0 25753 -32000"/>
                <a:gd name="T27" fmla="*/ 25753 h 64000"/>
                <a:gd name="T28" fmla="+- 0 18993 -32000"/>
                <a:gd name="T29" fmla="*/ T28 w 64000"/>
                <a:gd name="T30" fmla="+- 0 25753 -32000"/>
                <a:gd name="T31" fmla="*/ 25753 h 64000"/>
                <a:gd name="T32" fmla="+- 0 18994 -32000"/>
                <a:gd name="T33" fmla="*/ T32 w 64000"/>
                <a:gd name="T34" fmla="+- 0 25754 -32000"/>
                <a:gd name="T35" fmla="*/ 25754 h 64000"/>
                <a:gd name="T36" fmla="+- 0 18994 -32000"/>
                <a:gd name="T37" fmla="*/ T36 w 64000"/>
                <a:gd name="T38" fmla="+- 0 -25754 -32000"/>
                <a:gd name="T39" fmla="*/ -25754 h 64000"/>
                <a:gd name="T40" fmla="+- 0 18993 -32000"/>
                <a:gd name="T41" fmla="*/ T40 w 64000"/>
                <a:gd name="T42" fmla="+- 0 -25754 -32000"/>
                <a:gd name="T43" fmla="*/ -25754 h 64000"/>
                <a:gd name="T44" fmla="+- 0 18994 -32000"/>
                <a:gd name="T45" fmla="*/ T44 w 64000"/>
                <a:gd name="T46" fmla="+- 0 -25754 -32000"/>
                <a:gd name="T47" fmla="*/ -257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l-SI" altLang="sl-SI" sz="1800">
                <a:latin typeface="Arial" panose="020B0604020202020204" pitchFamily="34" charset="0"/>
              </a:endParaRPr>
            </a:p>
          </p:txBody>
        </p:sp>
      </p:grpSp>
      <p:sp>
        <p:nvSpPr>
          <p:cNvPr id="26630" name="Rectangle 6">
            <a:extLst>
              <a:ext uri="{FF2B5EF4-FFF2-40B4-BE49-F238E27FC236}">
                <a16:creationId xmlns:a16="http://schemas.microsoft.com/office/drawing/2014/main" id="{0E786753-EB57-4703-AC02-F6D2722474E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9555392D-B61B-45A5-9BA0-6A73EBEB990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FA42F9A1-16B5-4398-8871-5ADE4C2B897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26633" name="Rectangle 9">
            <a:extLst>
              <a:ext uri="{FF2B5EF4-FFF2-40B4-BE49-F238E27FC236}">
                <a16:creationId xmlns:a16="http://schemas.microsoft.com/office/drawing/2014/main" id="{3CC0A122-B8CE-4B5B-82FC-D72D7A6328C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26634" name="Rectangle 10">
            <a:extLst>
              <a:ext uri="{FF2B5EF4-FFF2-40B4-BE49-F238E27FC236}">
                <a16:creationId xmlns:a16="http://schemas.microsoft.com/office/drawing/2014/main" id="{9B3E7C01-D0A4-475C-A752-772692D8EB9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7D7E511-2970-4F98-AD97-F018B80EAF73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2EFA5-6188-46DD-A885-A8F1A702B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542545-62F5-4BCD-AA0D-0BBC1B269B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A411C-7545-4180-AB0F-76EBEF1F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DB31A-3B26-4214-A54F-14C39A179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AE3BE-54C9-41DD-AE6D-9940BC9EC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66A7C-02EF-4DDC-901E-70C946F086E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1113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0D52E5-0812-47BC-9003-FEFB4B50E6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C475AA-4C39-4549-B934-B89294F025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02F31-416E-48DC-9ADE-6DF20F95A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6CE94-4CFE-4C5F-A354-222CDEDA9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A4E59-3CAF-46A3-BC2C-631D9F5AB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36A9A-30C0-4EEC-9704-FD321DB8EC8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66737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EB648-EDF8-4F07-9305-90A273B05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martArt Placeholder 2">
            <a:extLst>
              <a:ext uri="{FF2B5EF4-FFF2-40B4-BE49-F238E27FC236}">
                <a16:creationId xmlns:a16="http://schemas.microsoft.com/office/drawing/2014/main" id="{59B21D8C-787C-4684-AFF1-8A250DA9F60D}"/>
              </a:ext>
            </a:extLst>
          </p:cNvPr>
          <p:cNvSpPr>
            <a:spLocks noGrp="1"/>
          </p:cNvSpPr>
          <p:nvPr>
            <p:ph type="dgm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9EEFB-5A31-4FA1-B014-F88437202D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59DC6-CCE1-4FAD-965B-4B2219879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185AD-0F26-40AA-BB9B-A9A7110F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8959276-598F-4210-B8C3-63C6849C508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44091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1F1B93-F07C-45F8-8B6B-D4E16E98E0F2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370013" y="301625"/>
            <a:ext cx="7313612" cy="56403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F78652-6E6E-46F7-A744-86BB9C682F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2B4273-4E86-4EAD-B235-7CF3C85FA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8FED4E-35E5-4CF1-ABE9-DFB0890A3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5D641EA-5899-4559-9EF3-F633C6CB452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841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776DE-61F8-42AD-8CAE-CDAF584B9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DB78E-084D-4624-8657-AF51210E8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488DE-B3D8-458D-B6F7-036B29ED4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92FF7-2967-4A12-8144-801B13FDD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76F62-568D-4282-901F-2A3243306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178B2-F98A-42E9-B430-10438D05579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76501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8A00B-856F-45E7-8737-D2819B325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1DEE49-BE92-4658-AF6B-F1A12BE49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55C99-079D-41B6-A68E-218EF7B51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0D428-0DE8-45A9-B898-EFE5B801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28472-195C-4343-A5E1-F6932E972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E65EA-90D0-4177-9459-F2E867A8CD6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679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97732-DA29-49E3-8B4A-0391F0938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0A5C1-A0D3-45B7-B0DC-FF550E88AB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B1D53B-06FE-4B29-A081-660472B9E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0FAB11-2D38-4D75-91B8-F4CE2DC06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F39697-0BA8-431D-8608-83C8931AD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7AB545-2470-4C70-83C2-D4CE6A857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63328-AFE7-4FEE-ABC7-3F49AFD5C3B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56553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9514B-1A60-4A3D-AFF6-684BA3652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0ED08B-B145-468E-B5B0-5C83DE404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610ADE-FC29-4FC5-B34F-55E13F538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F45758-43F9-4AA5-B519-43D819C155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F9CFAB-462B-4DF6-B9E9-39857D20B3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F1574E-E236-49DE-AFE0-4E08FBDF0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24E550-C6B8-4322-9B32-F96B27BAD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3BA113-C744-49E7-8BA8-5EAB76D12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794BB-5BFF-4624-9ED1-A78DE8DAF54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10220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D481B-FE13-4A1A-BC2F-72F76D236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29C996-6A9A-4A91-BC82-1A7FA1606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42F76-FB2E-4C5D-8FB1-324C4F046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0B0A22-41C0-4F45-A002-BD686C00C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52E62-D4E4-48ED-80E3-7E05691A9B1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90336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30E1AD-A494-4FA8-A061-324E55F23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F4DEAA-41C4-4096-8AFD-1AC9E1ECD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2596FB-A6F3-4C19-95C4-A9617403B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ECBD1-3441-43B1-922F-FDCD4BA52ED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9836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03ACB-6CAC-4982-B9D8-22020E5F6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228ED-BAAA-4603-8F90-2618E0C9E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15ABF1-A79F-498A-AA30-0FE575E3E2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4FE638-D529-42FA-9DBC-5D73EC2B0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E48DF-F8C0-4D60-8B5A-6978FFC9D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4F25E-DFDE-40FB-AB8D-B4B35EABE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922BE-C2F3-4A2F-A17B-135207130D3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7275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9B766-F61E-49EE-8697-E88788EF6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00589B-0125-4F5F-B5B4-27A421138A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D4D4A6-DA3E-4D01-AC80-27602A94D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154385-BD64-4DF2-9C31-0F952FA09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F4574B-DDCE-47DE-9634-4E5821FA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935DD-0CB9-4CC3-B01D-27B001484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BF6E4-9CAB-4859-A909-33A66C716D9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0457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>
            <a:extLst>
              <a:ext uri="{FF2B5EF4-FFF2-40B4-BE49-F238E27FC236}">
                <a16:creationId xmlns:a16="http://schemas.microsoft.com/office/drawing/2014/main" id="{AA2956B3-B2D0-4725-9897-E00AD05ED995}"/>
              </a:ext>
            </a:extLst>
          </p:cNvPr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5603" name="AutoShape 3">
              <a:extLst>
                <a:ext uri="{FF2B5EF4-FFF2-40B4-BE49-F238E27FC236}">
                  <a16:creationId xmlns:a16="http://schemas.microsoft.com/office/drawing/2014/main" id="{021BD1E7-0448-4B42-8015-0D7BF1F75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25604" name="AutoShape 4">
              <a:extLst>
                <a:ext uri="{FF2B5EF4-FFF2-40B4-BE49-F238E27FC236}">
                  <a16:creationId xmlns:a16="http://schemas.microsoft.com/office/drawing/2014/main" id="{704C5F48-5F4A-40E1-8923-D55ACE8C2C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sl-SI" altLang="sl-SI" sz="1800">
                <a:latin typeface="Arial" panose="020B0604020202020204" pitchFamily="34" charset="0"/>
              </a:endParaRPr>
            </a:p>
          </p:txBody>
        </p:sp>
        <p:sp>
          <p:nvSpPr>
            <p:cNvPr id="25605" name="Line 5">
              <a:extLst>
                <a:ext uri="{FF2B5EF4-FFF2-40B4-BE49-F238E27FC236}">
                  <a16:creationId xmlns:a16="http://schemas.microsoft.com/office/drawing/2014/main" id="{CC2EFC8D-2BBD-45E6-B149-1C5A4A8553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25606" name="Rectangle 6">
            <a:extLst>
              <a:ext uri="{FF2B5EF4-FFF2-40B4-BE49-F238E27FC236}">
                <a16:creationId xmlns:a16="http://schemas.microsoft.com/office/drawing/2014/main" id="{AE696AF2-CCA8-4B1D-97C7-A33921CB6A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F6FD758E-2F01-497F-8C64-AB8F346988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25608" name="Rectangle 8">
            <a:extLst>
              <a:ext uri="{FF2B5EF4-FFF2-40B4-BE49-F238E27FC236}">
                <a16:creationId xmlns:a16="http://schemas.microsoft.com/office/drawing/2014/main" id="{C5933119-06B4-49E2-A6B7-E9EB582E301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sl-SI" altLang="sl-SI"/>
          </a:p>
        </p:txBody>
      </p:sp>
      <p:sp>
        <p:nvSpPr>
          <p:cNvPr id="25609" name="Rectangle 9">
            <a:extLst>
              <a:ext uri="{FF2B5EF4-FFF2-40B4-BE49-F238E27FC236}">
                <a16:creationId xmlns:a16="http://schemas.microsoft.com/office/drawing/2014/main" id="{98A8AFEE-062B-4BD7-A69B-35A4084EFD5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endParaRPr lang="sl-SI" altLang="sl-SI"/>
          </a:p>
        </p:txBody>
      </p:sp>
      <p:sp>
        <p:nvSpPr>
          <p:cNvPr id="25610" name="Rectangle 10">
            <a:extLst>
              <a:ext uri="{FF2B5EF4-FFF2-40B4-BE49-F238E27FC236}">
                <a16:creationId xmlns:a16="http://schemas.microsoft.com/office/drawing/2014/main" id="{E17D9149-CB18-46BA-9722-DE887EBBA45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743E953B-919F-4D89-9583-CF97DDC1F262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579B7994-E25D-4458-8E7D-8EC3BE267A1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l-SI" altLang="sl-SI" b="1"/>
              <a:t>PRENOSNIK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2B3595F6-517A-4CB7-A9F7-E6BD8A5FF96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3038" y="3068638"/>
            <a:ext cx="7239000" cy="26654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3600">
                <a:solidFill>
                  <a:srgbClr val="CC00CC"/>
                </a:solidFill>
              </a:rPr>
              <a:t>Slušni prenosnik</a:t>
            </a:r>
            <a:r>
              <a:rPr lang="sl-SI" altLang="sl-SI"/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¡"/>
            </a:pPr>
            <a:r>
              <a:rPr lang="sl-SI" altLang="sl-SI"/>
              <a:t> samoglasniki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¡"/>
            </a:pPr>
            <a:r>
              <a:rPr lang="sl-SI" altLang="sl-SI"/>
              <a:t> soglasniki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sl-SI" altLang="sl-SI"/>
              <a:t> </a:t>
            </a:r>
            <a:r>
              <a:rPr lang="sl-SI" altLang="sl-SI">
                <a:solidFill>
                  <a:schemeClr val="accent1"/>
                </a:solidFill>
              </a:rPr>
              <a:t>dodana so nekatera pravila vidnega prenosnika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sl-SI" altLang="sl-SI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33F92666-90F1-4F33-93F7-5781810A48A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830388" y="301625"/>
            <a:ext cx="7313612" cy="1143000"/>
          </a:xfrm>
        </p:spPr>
        <p:txBody>
          <a:bodyPr/>
          <a:lstStyle/>
          <a:p>
            <a:pPr algn="ctr"/>
            <a:r>
              <a:rPr lang="sl-SI" altLang="sl-SI" b="1">
                <a:solidFill>
                  <a:srgbClr val="800080"/>
                </a:solidFill>
              </a:rPr>
              <a:t>NAGLASNA ZNAMENJA</a:t>
            </a:r>
          </a:p>
        </p:txBody>
      </p:sp>
      <p:graphicFrame>
        <p:nvGraphicFramePr>
          <p:cNvPr id="56345" name="Group 25">
            <a:extLst>
              <a:ext uri="{FF2B5EF4-FFF2-40B4-BE49-F238E27FC236}">
                <a16:creationId xmlns:a16="http://schemas.microsoft.com/office/drawing/2014/main" id="{D19ACE13-1A54-41BC-AD5F-51CA6FBD973A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1370013" y="1484313"/>
          <a:ext cx="7313612" cy="4729162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2688335760"/>
                    </a:ext>
                  </a:extLst>
                </a:gridCol>
                <a:gridCol w="3656012">
                  <a:extLst>
                    <a:ext uri="{9D8B030D-6E8A-4147-A177-3AD203B41FA5}">
                      <a16:colId xmlns:a16="http://schemas.microsoft.com/office/drawing/2014/main" val="1259285805"/>
                    </a:ext>
                  </a:extLst>
                </a:gridCol>
              </a:tblGrid>
              <a:tr h="1114425">
                <a:tc>
                  <a:txBody>
                    <a:bodyPr/>
                    <a:lstStyle>
                      <a:lvl1pPr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buSzPct val="65000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buSzPct val="60000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Verdana" panose="020B0604030504040204" pitchFamily="34" charset="0"/>
                        </a:rPr>
                        <a:t>poimenovanje naglasnega znamenja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buSzPct val="65000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buSzPct val="60000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l-SI" altLang="sl-SI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Verdana" panose="020B0604030504040204" pitchFamily="34" charset="0"/>
                        </a:rPr>
                        <a:t>kaj zaznamuje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450430"/>
                  </a:ext>
                </a:extLst>
              </a:tr>
              <a:tr h="1114425">
                <a:tc>
                  <a:txBody>
                    <a:bodyPr/>
                    <a:lstStyle>
                      <a:lvl1pPr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buSzPct val="65000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buSzPct val="60000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tabLst/>
                      </a:pPr>
                      <a:r>
                        <a:rPr kumimoji="0" lang="sl-SI" altLang="sl-SI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kumimoji="0" lang="sl-SI" altLang="sl-SI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strešica: ^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buSzPct val="65000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buSzPct val="60000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tabLst/>
                      </a:pPr>
                      <a:r>
                        <a:rPr kumimoji="0" lang="sl-SI" alt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 mesto naglasa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tabLst/>
                      </a:pPr>
                      <a:r>
                        <a:rPr kumimoji="0" lang="sl-SI" alt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 dolžino samoglasnika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tabLst/>
                      </a:pPr>
                      <a:r>
                        <a:rPr kumimoji="0" lang="sl-SI" alt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 širino e in 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3187009"/>
                  </a:ext>
                </a:extLst>
              </a:tr>
              <a:tr h="1114425">
                <a:tc>
                  <a:txBody>
                    <a:bodyPr/>
                    <a:lstStyle>
                      <a:lvl1pPr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buSzPct val="65000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buSzPct val="60000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tabLst/>
                      </a:pPr>
                      <a:r>
                        <a:rPr kumimoji="0" lang="sl-SI" altLang="sl-SI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kumimoji="0" lang="sl-SI" altLang="sl-SI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ostrivec: 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sl-SI" altLang="sl-SI" sz="25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tabLst/>
                      </a:pPr>
                      <a:endParaRPr kumimoji="0" lang="sl-SI" altLang="sl-SI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buSzPct val="65000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buSzPct val="60000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tabLst/>
                      </a:pPr>
                      <a:r>
                        <a:rPr kumimoji="0" lang="sl-SI" alt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 mesto naglasa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tabLst/>
                      </a:pPr>
                      <a:r>
                        <a:rPr kumimoji="0" lang="sl-SI" alt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 dolžino samoglasnika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sl-SI" altLang="sl-SI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8421587"/>
                  </a:ext>
                </a:extLst>
              </a:tr>
              <a:tr h="1114425">
                <a:tc>
                  <a:txBody>
                    <a:bodyPr/>
                    <a:lstStyle>
                      <a:lvl1pPr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buSzPct val="65000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buSzPct val="60000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tabLst/>
                      </a:pPr>
                      <a:r>
                        <a:rPr kumimoji="0" lang="sl-SI" altLang="sl-SI" sz="2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kumimoji="0" lang="sl-SI" altLang="sl-SI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krativec: `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buClr>
                          <a:schemeClr val="accent2"/>
                        </a:buClr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buSzPct val="65000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buClr>
                          <a:schemeClr val="accent2"/>
                        </a:buClr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buSzPct val="60000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tabLst/>
                      </a:pPr>
                      <a:r>
                        <a:rPr kumimoji="0" lang="sl-SI" alt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 mesto naglasa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Char char="¡"/>
                        <a:tabLst/>
                      </a:pPr>
                      <a:r>
                        <a:rPr kumimoji="0" lang="sl-SI" altLang="sl-SI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 kračino samoglasnika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893983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2C50D4E3-D89A-4B39-ADDA-70B4A15BFC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 sz="3200" b="1">
                <a:solidFill>
                  <a:srgbClr val="800080"/>
                </a:solidFill>
              </a:rPr>
              <a:t>POSEBNOSTI V IZGOVORU SAMOGLASNIKOV - polglasnik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DBF2DCE6-6C20-46E2-A9EE-61E501881C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19250" y="1557338"/>
            <a:ext cx="5400675" cy="522287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sl-SI" altLang="sl-SI" sz="2500" b="1">
                <a:solidFill>
                  <a:srgbClr val="FF0000"/>
                </a:solidFill>
              </a:rPr>
              <a:t>POLGLASNIK GOVORIMO:</a:t>
            </a:r>
          </a:p>
        </p:txBody>
      </p:sp>
      <p:sp>
        <p:nvSpPr>
          <p:cNvPr id="73732" name="desk1">
            <a:extLst>
              <a:ext uri="{FF2B5EF4-FFF2-40B4-BE49-F238E27FC236}">
                <a16:creationId xmlns:a16="http://schemas.microsoft.com/office/drawing/2014/main" id="{988E4FCA-9051-45E5-81F2-CB361F0FFEF9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250825" y="2276475"/>
            <a:ext cx="2232025" cy="1800225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sl-SI" altLang="sl-SI" sz="1600"/>
              <a:t> </a:t>
            </a:r>
            <a:r>
              <a:rPr lang="sl-SI" altLang="sl-SI" sz="1400"/>
              <a:t>če samoglasnik</a:t>
            </a:r>
            <a:r>
              <a:rPr lang="sl-SI" altLang="sl-SI"/>
              <a:t> </a:t>
            </a:r>
            <a:r>
              <a:rPr lang="sl-SI" altLang="sl-SI" sz="1400"/>
              <a:t>iz govora </a:t>
            </a:r>
            <a:r>
              <a:rPr lang="sl-SI" altLang="sl-SI" sz="1400">
                <a:solidFill>
                  <a:srgbClr val="800080"/>
                </a:solidFill>
              </a:rPr>
              <a:t>izgine</a:t>
            </a:r>
            <a:r>
              <a:rPr lang="sl-SI" altLang="sl-SI" sz="1400"/>
              <a:t> ali </a:t>
            </a:r>
            <a:r>
              <a:rPr lang="sl-SI" altLang="sl-SI" sz="1400">
                <a:solidFill>
                  <a:srgbClr val="800080"/>
                </a:solidFill>
              </a:rPr>
              <a:t>se vrine: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altLang="sl-SI" sz="1400"/>
              <a:t>p</a:t>
            </a:r>
            <a:r>
              <a:rPr lang="sl-SI" altLang="sl-SI" sz="1400">
                <a:solidFill>
                  <a:srgbClr val="800080"/>
                </a:solidFill>
              </a:rPr>
              <a:t>e</a:t>
            </a:r>
            <a:r>
              <a:rPr lang="sl-SI" altLang="sl-SI" sz="1400"/>
              <a:t>s – </a:t>
            </a:r>
            <a:r>
              <a:rPr lang="sl-SI" altLang="sl-SI" sz="1400">
                <a:solidFill>
                  <a:srgbClr val="800080"/>
                </a:solidFill>
              </a:rPr>
              <a:t>ps</a:t>
            </a:r>
            <a:r>
              <a:rPr lang="sl-SI" altLang="sl-SI" sz="1400"/>
              <a:t>a hit</a:t>
            </a:r>
            <a:r>
              <a:rPr lang="sl-SI" altLang="sl-SI" sz="1400">
                <a:solidFill>
                  <a:srgbClr val="800080"/>
                </a:solidFill>
              </a:rPr>
              <a:t>e</a:t>
            </a:r>
            <a:r>
              <a:rPr lang="sl-SI" altLang="sl-SI" sz="1400"/>
              <a:t>r – hi</a:t>
            </a:r>
            <a:r>
              <a:rPr lang="sl-SI" altLang="sl-SI" sz="1400">
                <a:solidFill>
                  <a:srgbClr val="800080"/>
                </a:solidFill>
              </a:rPr>
              <a:t>tr</a:t>
            </a:r>
            <a:r>
              <a:rPr lang="sl-SI" altLang="sl-SI" sz="1400"/>
              <a:t>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altLang="sl-SI" sz="1400"/>
              <a:t>o</a:t>
            </a:r>
            <a:r>
              <a:rPr lang="sl-SI" altLang="sl-SI" sz="1400">
                <a:solidFill>
                  <a:srgbClr val="800080"/>
                </a:solidFill>
              </a:rPr>
              <a:t>kn</a:t>
            </a:r>
            <a:r>
              <a:rPr lang="sl-SI" altLang="sl-SI" sz="1400"/>
              <a:t>a - ok</a:t>
            </a:r>
            <a:r>
              <a:rPr lang="sl-SI" altLang="sl-SI" sz="1400">
                <a:solidFill>
                  <a:srgbClr val="800080"/>
                </a:solidFill>
              </a:rPr>
              <a:t>e</a:t>
            </a:r>
            <a:r>
              <a:rPr lang="sl-SI" altLang="sl-SI" sz="1400"/>
              <a:t>n</a:t>
            </a:r>
          </a:p>
        </p:txBody>
      </p:sp>
      <p:sp>
        <p:nvSpPr>
          <p:cNvPr id="73733" name="desk1">
            <a:extLst>
              <a:ext uri="{FF2B5EF4-FFF2-40B4-BE49-F238E27FC236}">
                <a16:creationId xmlns:a16="http://schemas.microsoft.com/office/drawing/2014/main" id="{A0ECCAE2-848A-4C89-B65C-C4DC83E9FB08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3132138" y="2349500"/>
            <a:ext cx="2808287" cy="1800225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sl-SI" altLang="sl-SI" sz="1400"/>
              <a:t> če se med </a:t>
            </a:r>
            <a:r>
              <a:rPr lang="sl-SI" altLang="sl-SI" sz="1400">
                <a:solidFill>
                  <a:srgbClr val="800080"/>
                </a:solidFill>
              </a:rPr>
              <a:t>soglasnika v podstavi vrine</a:t>
            </a:r>
            <a:r>
              <a:rPr lang="sl-SI" altLang="sl-SI" sz="1400"/>
              <a:t> </a:t>
            </a:r>
            <a:r>
              <a:rPr lang="sl-SI" altLang="sl-SI" sz="1400">
                <a:solidFill>
                  <a:srgbClr val="FF0000"/>
                </a:solidFill>
              </a:rPr>
              <a:t>samoglasnik</a:t>
            </a:r>
            <a:r>
              <a:rPr lang="sl-SI" altLang="sl-SI" sz="1400"/>
              <a:t> ali se pojavi </a:t>
            </a:r>
            <a:r>
              <a:rPr lang="sl-SI" altLang="sl-SI" sz="1400">
                <a:solidFill>
                  <a:srgbClr val="FF0000"/>
                </a:solidFill>
              </a:rPr>
              <a:t>a</a:t>
            </a:r>
            <a:r>
              <a:rPr lang="sl-SI" altLang="sl-SI" sz="140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altLang="sl-SI" sz="1400"/>
              <a:t>pi</a:t>
            </a:r>
            <a:r>
              <a:rPr lang="sl-SI" altLang="sl-SI" sz="1400">
                <a:solidFill>
                  <a:srgbClr val="800080"/>
                </a:solidFill>
              </a:rPr>
              <a:t>sm</a:t>
            </a:r>
            <a:r>
              <a:rPr lang="sl-SI" altLang="sl-SI" sz="1400"/>
              <a:t>o – pis</a:t>
            </a:r>
            <a:r>
              <a:rPr lang="sl-SI" altLang="sl-SI" sz="1400">
                <a:solidFill>
                  <a:srgbClr val="800080"/>
                </a:solidFill>
              </a:rPr>
              <a:t>e</a:t>
            </a:r>
            <a:r>
              <a:rPr lang="sl-SI" altLang="sl-SI" sz="1400"/>
              <a:t>mski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altLang="sl-SI" sz="1400"/>
              <a:t>p</a:t>
            </a:r>
            <a:r>
              <a:rPr lang="sl-SI" altLang="sl-SI" sz="1400">
                <a:solidFill>
                  <a:srgbClr val="800080"/>
                </a:solidFill>
              </a:rPr>
              <a:t>e</a:t>
            </a:r>
            <a:r>
              <a:rPr lang="sl-SI" altLang="sl-SI" sz="1400"/>
              <a:t>s – p</a:t>
            </a:r>
            <a:r>
              <a:rPr lang="sl-SI" altLang="sl-SI" sz="1400">
                <a:solidFill>
                  <a:srgbClr val="800080"/>
                </a:solidFill>
              </a:rPr>
              <a:t>a</a:t>
            </a:r>
            <a:r>
              <a:rPr lang="sl-SI" altLang="sl-SI" sz="1400"/>
              <a:t>sji, t</a:t>
            </a:r>
            <a:r>
              <a:rPr lang="sl-SI" altLang="sl-SI" sz="1400">
                <a:solidFill>
                  <a:srgbClr val="800080"/>
                </a:solidFill>
              </a:rPr>
              <a:t>e</a:t>
            </a:r>
            <a:r>
              <a:rPr lang="sl-SI" altLang="sl-SI" sz="1400"/>
              <a:t>nek – t</a:t>
            </a:r>
            <a:r>
              <a:rPr lang="sl-SI" altLang="sl-SI" sz="1400">
                <a:solidFill>
                  <a:srgbClr val="800080"/>
                </a:solidFill>
              </a:rPr>
              <a:t>a</a:t>
            </a:r>
            <a:r>
              <a:rPr lang="sl-SI" altLang="sl-SI" sz="1400"/>
              <a:t>njši …</a:t>
            </a:r>
          </a:p>
        </p:txBody>
      </p:sp>
      <p:sp>
        <p:nvSpPr>
          <p:cNvPr id="73734" name="desk1">
            <a:extLst>
              <a:ext uri="{FF2B5EF4-FFF2-40B4-BE49-F238E27FC236}">
                <a16:creationId xmlns:a16="http://schemas.microsoft.com/office/drawing/2014/main" id="{483344E7-469D-457E-914C-9FBCA5FDA169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2843213" y="4581525"/>
            <a:ext cx="2746375" cy="1152525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sl-SI" altLang="sl-SI" sz="1400"/>
              <a:t> ob korenih, ki si jih moramo </a:t>
            </a:r>
            <a:r>
              <a:rPr lang="sl-SI" altLang="sl-SI" sz="1400">
                <a:solidFill>
                  <a:srgbClr val="800080"/>
                </a:solidFill>
              </a:rPr>
              <a:t>zapomniti</a:t>
            </a:r>
            <a:r>
              <a:rPr lang="sl-SI" altLang="sl-SI" sz="140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altLang="sl-SI" sz="1400"/>
              <a:t>p</a:t>
            </a:r>
            <a:r>
              <a:rPr lang="sl-SI" altLang="sl-SI" sz="1400">
                <a:solidFill>
                  <a:srgbClr val="800080"/>
                </a:solidFill>
              </a:rPr>
              <a:t>e</a:t>
            </a:r>
            <a:r>
              <a:rPr lang="sl-SI" altLang="sl-SI" sz="1400"/>
              <a:t>čka, č</a:t>
            </a:r>
            <a:r>
              <a:rPr lang="sl-SI" altLang="sl-SI" sz="1400">
                <a:solidFill>
                  <a:srgbClr val="800080"/>
                </a:solidFill>
              </a:rPr>
              <a:t>e</a:t>
            </a:r>
            <a:r>
              <a:rPr lang="sl-SI" altLang="sl-SI" sz="1400"/>
              <a:t>bela, d</a:t>
            </a:r>
            <a:r>
              <a:rPr lang="sl-SI" altLang="sl-SI" sz="1400">
                <a:solidFill>
                  <a:srgbClr val="800080"/>
                </a:solidFill>
              </a:rPr>
              <a:t>e</a:t>
            </a:r>
            <a:r>
              <a:rPr lang="sl-SI" altLang="sl-SI" sz="1400"/>
              <a:t>ž</a:t>
            </a:r>
          </a:p>
        </p:txBody>
      </p:sp>
      <p:sp>
        <p:nvSpPr>
          <p:cNvPr id="73735" name="desk1">
            <a:extLst>
              <a:ext uri="{FF2B5EF4-FFF2-40B4-BE49-F238E27FC236}">
                <a16:creationId xmlns:a16="http://schemas.microsoft.com/office/drawing/2014/main" id="{7A4161E6-945C-4903-874B-78C2C9A3E3B6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6289675" y="2420938"/>
            <a:ext cx="2530475" cy="1295400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sl-SI" altLang="sl-SI" sz="1600"/>
              <a:t> </a:t>
            </a:r>
            <a:r>
              <a:rPr lang="sl-SI" altLang="sl-SI" sz="1400"/>
              <a:t>v besedah s </a:t>
            </a:r>
            <a:r>
              <a:rPr lang="sl-SI" altLang="sl-SI" sz="1400">
                <a:solidFill>
                  <a:srgbClr val="FF0000"/>
                </a:solidFill>
              </a:rPr>
              <a:t>pripono</a:t>
            </a:r>
            <a:r>
              <a:rPr lang="sl-SI" altLang="sl-SI" sz="1400"/>
              <a:t> </a:t>
            </a:r>
            <a:r>
              <a:rPr lang="sl-SI" altLang="sl-SI" sz="1400">
                <a:solidFill>
                  <a:srgbClr val="FF0000"/>
                </a:solidFill>
              </a:rPr>
              <a:t>–ec</a:t>
            </a:r>
            <a:r>
              <a:rPr lang="sl-SI" altLang="sl-SI" sz="140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altLang="sl-SI" sz="1400"/>
              <a:t>jezd</a:t>
            </a:r>
            <a:r>
              <a:rPr lang="sl-SI" altLang="sl-SI" sz="1400">
                <a:solidFill>
                  <a:srgbClr val="FF0000"/>
                </a:solidFill>
              </a:rPr>
              <a:t>ec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altLang="sl-SI" sz="1400"/>
              <a:t>pis</a:t>
            </a:r>
            <a:r>
              <a:rPr lang="sl-SI" altLang="sl-SI" sz="1400">
                <a:solidFill>
                  <a:srgbClr val="FF0000"/>
                </a:solidFill>
              </a:rPr>
              <a:t>ec</a:t>
            </a:r>
          </a:p>
        </p:txBody>
      </p:sp>
      <p:sp>
        <p:nvSpPr>
          <p:cNvPr id="73736" name="desk1">
            <a:extLst>
              <a:ext uri="{FF2B5EF4-FFF2-40B4-BE49-F238E27FC236}">
                <a16:creationId xmlns:a16="http://schemas.microsoft.com/office/drawing/2014/main" id="{C66BEADE-92AC-415C-93DB-639D3A9C99FD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6011863" y="4076700"/>
            <a:ext cx="3024187" cy="2160588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sl-SI" altLang="sl-SI" sz="1400"/>
              <a:t> namesto neobstoječega polglasnika se </a:t>
            </a:r>
            <a:r>
              <a:rPr lang="sl-SI" altLang="sl-SI" sz="1400">
                <a:solidFill>
                  <a:srgbClr val="800080"/>
                </a:solidFill>
              </a:rPr>
              <a:t>pred -j</a:t>
            </a:r>
            <a:r>
              <a:rPr lang="sl-SI" altLang="sl-SI" sz="1400"/>
              <a:t> vriva </a:t>
            </a:r>
            <a:r>
              <a:rPr lang="sl-SI" altLang="sl-SI" sz="1400">
                <a:solidFill>
                  <a:srgbClr val="800080"/>
                </a:solidFill>
              </a:rPr>
              <a:t>–i</a:t>
            </a:r>
            <a:r>
              <a:rPr lang="sl-SI" altLang="sl-SI" sz="140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altLang="sl-SI" sz="1400"/>
              <a:t>la</a:t>
            </a:r>
            <a:r>
              <a:rPr lang="sl-SI" altLang="sl-SI" sz="1400">
                <a:solidFill>
                  <a:srgbClr val="800080"/>
                </a:solidFill>
              </a:rPr>
              <a:t>dj</a:t>
            </a:r>
            <a:r>
              <a:rPr lang="sl-SI" altLang="sl-SI" sz="1400"/>
              <a:t>a – lad</a:t>
            </a:r>
            <a:r>
              <a:rPr lang="sl-SI" altLang="sl-SI" sz="1400">
                <a:solidFill>
                  <a:srgbClr val="800080"/>
                </a:solidFill>
              </a:rPr>
              <a:t>i</a:t>
            </a:r>
            <a:r>
              <a:rPr lang="sl-SI" altLang="sl-SI" sz="1400"/>
              <a:t>j – lad</a:t>
            </a:r>
            <a:r>
              <a:rPr lang="sl-SI" altLang="sl-SI" sz="1400">
                <a:solidFill>
                  <a:srgbClr val="800080"/>
                </a:solidFill>
              </a:rPr>
              <a:t>i</a:t>
            </a:r>
            <a:r>
              <a:rPr lang="sl-SI" altLang="sl-SI" sz="1400"/>
              <a:t>jski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altLang="sl-SI" sz="1400"/>
              <a:t>oko</a:t>
            </a:r>
            <a:r>
              <a:rPr lang="sl-SI" altLang="sl-SI" sz="1400">
                <a:solidFill>
                  <a:srgbClr val="800080"/>
                </a:solidFill>
              </a:rPr>
              <a:t>lj</a:t>
            </a:r>
            <a:r>
              <a:rPr lang="sl-SI" altLang="sl-SI" sz="1400"/>
              <a:t>e – okol</a:t>
            </a:r>
            <a:r>
              <a:rPr lang="sl-SI" altLang="sl-SI" sz="1400">
                <a:solidFill>
                  <a:srgbClr val="800080"/>
                </a:solidFill>
              </a:rPr>
              <a:t>i</a:t>
            </a:r>
            <a:r>
              <a:rPr lang="sl-SI" altLang="sl-SI" sz="1400"/>
              <a:t>j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l-SI" altLang="sl-SI" sz="1400"/>
              <a:t>včasih je </a:t>
            </a:r>
            <a:r>
              <a:rPr lang="sl-SI" altLang="sl-SI" sz="1400">
                <a:solidFill>
                  <a:srgbClr val="800080"/>
                </a:solidFill>
              </a:rPr>
              <a:t>pred –v</a:t>
            </a:r>
            <a:r>
              <a:rPr lang="sl-SI" altLang="sl-SI" sz="1400"/>
              <a:t> namesto polglasnika </a:t>
            </a:r>
            <a:r>
              <a:rPr lang="sl-SI" altLang="sl-SI" sz="1400">
                <a:solidFill>
                  <a:srgbClr val="800080"/>
                </a:solidFill>
              </a:rPr>
              <a:t>–o</a:t>
            </a:r>
            <a:r>
              <a:rPr lang="sl-SI" altLang="sl-SI" sz="140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altLang="sl-SI" sz="1400"/>
              <a:t>Li</a:t>
            </a:r>
            <a:r>
              <a:rPr lang="sl-SI" altLang="sl-SI" sz="1400">
                <a:solidFill>
                  <a:srgbClr val="800080"/>
                </a:solidFill>
              </a:rPr>
              <a:t>tv</a:t>
            </a:r>
            <a:r>
              <a:rPr lang="sl-SI" altLang="sl-SI" sz="1400"/>
              <a:t>a - Lit</a:t>
            </a:r>
            <a:r>
              <a:rPr lang="sl-SI" altLang="sl-SI" sz="1400">
                <a:solidFill>
                  <a:srgbClr val="800080"/>
                </a:solidFill>
              </a:rPr>
              <a:t>o</a:t>
            </a:r>
            <a:r>
              <a:rPr lang="sl-SI" altLang="sl-SI" sz="1400"/>
              <a:t>vski</a:t>
            </a:r>
          </a:p>
        </p:txBody>
      </p:sp>
      <p:sp>
        <p:nvSpPr>
          <p:cNvPr id="73737" name="desk1">
            <a:extLst>
              <a:ext uri="{FF2B5EF4-FFF2-40B4-BE49-F238E27FC236}">
                <a16:creationId xmlns:a16="http://schemas.microsoft.com/office/drawing/2014/main" id="{3DBF0C0C-97A9-430B-91A5-F335A68B14D7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250825" y="4437063"/>
            <a:ext cx="2243138" cy="1439862"/>
          </a:xfrm>
          <a:custGeom>
            <a:avLst/>
            <a:gdLst>
              <a:gd name="T0" fmla="*/ 0 w 21600"/>
              <a:gd name="T1" fmla="*/ 0 h 21600"/>
              <a:gd name="T2" fmla="*/ 21600 w 21600"/>
              <a:gd name="T3" fmla="*/ 0 h 21600"/>
              <a:gd name="T4" fmla="*/ 21600 w 21600"/>
              <a:gd name="T5" fmla="*/ 21600 h 21600"/>
              <a:gd name="T6" fmla="*/ 0 w 21600"/>
              <a:gd name="T7" fmla="*/ 21600 h 21600"/>
              <a:gd name="T8" fmla="*/ 10800 w 21600"/>
              <a:gd name="T9" fmla="*/ 0 h 21600"/>
              <a:gd name="T10" fmla="*/ 21600 w 21600"/>
              <a:gd name="T11" fmla="*/ 10800 h 21600"/>
              <a:gd name="T12" fmla="*/ 10800 w 21600"/>
              <a:gd name="T13" fmla="*/ 21600 h 21600"/>
              <a:gd name="T14" fmla="*/ 0 w 21600"/>
              <a:gd name="T15" fmla="*/ 10800 h 21600"/>
              <a:gd name="T16" fmla="*/ 1000 w 21600"/>
              <a:gd name="T17" fmla="*/ 1000 h 21600"/>
              <a:gd name="T18" fmla="*/ 20600 w 21600"/>
              <a:gd name="T19" fmla="*/ 20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sl-SI" altLang="sl-SI" sz="1400"/>
              <a:t> </a:t>
            </a:r>
            <a:r>
              <a:rPr lang="sl-SI" altLang="sl-SI" sz="1400">
                <a:solidFill>
                  <a:srgbClr val="800080"/>
                </a:solidFill>
              </a:rPr>
              <a:t>pred –r</a:t>
            </a:r>
            <a:r>
              <a:rPr lang="sl-SI" altLang="sl-SI" sz="1400"/>
              <a:t>, ki ni ob samoglasniku: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l-SI" altLang="sl-SI" sz="1400">
                <a:solidFill>
                  <a:srgbClr val="800080"/>
                </a:solidFill>
              </a:rPr>
              <a:t>r</a:t>
            </a:r>
            <a:r>
              <a:rPr lang="sl-SI" altLang="sl-SI" sz="1400"/>
              <a:t>jav, </a:t>
            </a:r>
            <a:r>
              <a:rPr lang="sl-SI" altLang="sl-SI" sz="1400">
                <a:solidFill>
                  <a:srgbClr val="800080"/>
                </a:solidFill>
              </a:rPr>
              <a:t>tr</a:t>
            </a:r>
            <a:r>
              <a:rPr lang="sl-SI" altLang="sl-SI" sz="1400"/>
              <a:t>d, </a:t>
            </a:r>
            <a:r>
              <a:rPr lang="sl-SI" altLang="sl-SI" sz="1400">
                <a:solidFill>
                  <a:srgbClr val="800080"/>
                </a:solidFill>
              </a:rPr>
              <a:t>kr</a:t>
            </a:r>
            <a:r>
              <a:rPr lang="sl-SI" altLang="sl-SI" sz="1400"/>
              <a:t>t, </a:t>
            </a:r>
            <a:r>
              <a:rPr lang="sl-SI" altLang="sl-SI" sz="1400">
                <a:solidFill>
                  <a:srgbClr val="800080"/>
                </a:solidFill>
              </a:rPr>
              <a:t>pr</a:t>
            </a:r>
            <a:r>
              <a:rPr lang="sl-SI" altLang="sl-SI" sz="1400"/>
              <a:t>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  <p:bldP spid="73732" grpId="0" animBg="1"/>
      <p:bldP spid="73733" grpId="0" animBg="1"/>
      <p:bldP spid="73734" grpId="0" animBg="1"/>
      <p:bldP spid="73735" grpId="0" animBg="1"/>
      <p:bldP spid="73736" grpId="0" animBg="1"/>
      <p:bldP spid="737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44A86DA3-0B87-475E-9BC0-3BE285F77C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 b="1">
                <a:solidFill>
                  <a:srgbClr val="800080"/>
                </a:solidFill>
              </a:rPr>
              <a:t>ZAPISOVANJE POLGLASNIKA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E7C45F15-B003-4CC1-A2DA-2CF004D211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1827213"/>
            <a:ext cx="792797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če polglasnik izgovarjamo </a:t>
            </a:r>
            <a:r>
              <a:rPr lang="sl-SI" altLang="sl-SI">
                <a:solidFill>
                  <a:srgbClr val="800080"/>
                </a:solidFill>
              </a:rPr>
              <a:t>pred –r</a:t>
            </a:r>
            <a:r>
              <a:rPr lang="sl-SI" altLang="sl-SI"/>
              <a:t>, ki mu </a:t>
            </a:r>
            <a:r>
              <a:rPr lang="sl-SI" altLang="sl-SI">
                <a:solidFill>
                  <a:srgbClr val="800080"/>
                </a:solidFill>
              </a:rPr>
              <a:t>sledi soglasnik</a:t>
            </a:r>
            <a:r>
              <a:rPr lang="sl-SI" altLang="sl-SI"/>
              <a:t>, ga ne zapisujemo s posebno črko: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/>
          </a:p>
          <a:p>
            <a:pPr lvl="1">
              <a:lnSpc>
                <a:spcPct val="90000"/>
              </a:lnSpc>
            </a:pPr>
            <a:r>
              <a:rPr lang="sl-SI" altLang="sl-SI"/>
              <a:t>ministrski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decembrski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krt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vrt </a:t>
            </a:r>
          </a:p>
          <a:p>
            <a:pPr lvl="1">
              <a:lnSpc>
                <a:spcPct val="90000"/>
              </a:lnSpc>
            </a:pPr>
            <a:r>
              <a:rPr lang="sl-SI" altLang="sl-SI"/>
              <a:t>vetrc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1365344F-42BF-4BF0-BF86-B12085CF0C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 b="1">
                <a:solidFill>
                  <a:srgbClr val="D60093"/>
                </a:solidFill>
              </a:rPr>
              <a:t>SOGLASNIKI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7316B8FF-8B6E-45EC-88CE-C5D047682C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1827213"/>
            <a:ext cx="2554288" cy="593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b="1">
                <a:solidFill>
                  <a:srgbClr val="800080"/>
                </a:solidFill>
              </a:rPr>
              <a:t>ZVOČNIKI</a:t>
            </a:r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32D040B4-01EF-4B5C-891F-02EECDACF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6725" y="1844675"/>
            <a:ext cx="2986088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buClr>
                <a:schemeClr val="accent2"/>
              </a:buClr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buSzPct val="65000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buClr>
                <a:schemeClr val="accent2"/>
              </a:buClr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buSzPct val="60000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sl-SI" altLang="sl-SI" b="1">
                <a:solidFill>
                  <a:srgbClr val="800080"/>
                </a:solidFill>
              </a:rPr>
              <a:t>NEZVOČNIKI</a:t>
            </a:r>
          </a:p>
        </p:txBody>
      </p:sp>
      <p:sp>
        <p:nvSpPr>
          <p:cNvPr id="58375" name="Line 7">
            <a:extLst>
              <a:ext uri="{FF2B5EF4-FFF2-40B4-BE49-F238E27FC236}">
                <a16:creationId xmlns:a16="http://schemas.microsoft.com/office/drawing/2014/main" id="{71213E3D-FC2A-465D-A0AD-1E05675E69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92500" y="1557338"/>
            <a:ext cx="10795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8376" name="Line 8">
            <a:extLst>
              <a:ext uri="{FF2B5EF4-FFF2-40B4-BE49-F238E27FC236}">
                <a16:creationId xmlns:a16="http://schemas.microsoft.com/office/drawing/2014/main" id="{DDC852AC-DD90-4380-8633-5899629A3F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557338"/>
            <a:ext cx="9366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8377" name="Rectangle 9">
            <a:extLst>
              <a:ext uri="{FF2B5EF4-FFF2-40B4-BE49-F238E27FC236}">
                <a16:creationId xmlns:a16="http://schemas.microsoft.com/office/drawing/2014/main" id="{6046D726-315A-484A-81EE-5A45D1670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113" y="2403475"/>
            <a:ext cx="1330325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buClr>
                <a:schemeClr val="accent2"/>
              </a:buClr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buSzPct val="65000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buClr>
                <a:schemeClr val="accent2"/>
              </a:buClr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buSzPct val="60000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sl-SI" altLang="sl-SI" b="1">
                <a:solidFill>
                  <a:srgbClr val="800080"/>
                </a:solidFill>
              </a:rPr>
              <a:t>m</a:t>
            </a:r>
          </a:p>
          <a:p>
            <a:r>
              <a:rPr lang="sl-SI" altLang="sl-SI" b="1">
                <a:solidFill>
                  <a:srgbClr val="800080"/>
                </a:solidFill>
              </a:rPr>
              <a:t>n</a:t>
            </a:r>
          </a:p>
          <a:p>
            <a:r>
              <a:rPr lang="sl-SI" altLang="sl-SI" b="1">
                <a:solidFill>
                  <a:srgbClr val="800080"/>
                </a:solidFill>
              </a:rPr>
              <a:t>l</a:t>
            </a:r>
          </a:p>
          <a:p>
            <a:r>
              <a:rPr lang="sl-SI" altLang="sl-SI" b="1">
                <a:solidFill>
                  <a:srgbClr val="800080"/>
                </a:solidFill>
              </a:rPr>
              <a:t>r</a:t>
            </a:r>
          </a:p>
          <a:p>
            <a:r>
              <a:rPr lang="sl-SI" altLang="sl-SI" b="1">
                <a:solidFill>
                  <a:srgbClr val="800080"/>
                </a:solidFill>
              </a:rPr>
              <a:t>v</a:t>
            </a:r>
          </a:p>
          <a:p>
            <a:r>
              <a:rPr lang="sl-SI" altLang="sl-SI" b="1">
                <a:solidFill>
                  <a:srgbClr val="800080"/>
                </a:solidFill>
              </a:rPr>
              <a:t>j</a:t>
            </a:r>
          </a:p>
        </p:txBody>
      </p:sp>
      <p:sp>
        <p:nvSpPr>
          <p:cNvPr id="58378" name="Rectangle 10">
            <a:extLst>
              <a:ext uri="{FF2B5EF4-FFF2-40B4-BE49-F238E27FC236}">
                <a16:creationId xmlns:a16="http://schemas.microsoft.com/office/drawing/2014/main" id="{17166A97-5810-43CE-8E5F-DE9E94B4F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2713" y="2924175"/>
            <a:ext cx="2089150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buClr>
                <a:schemeClr val="accent2"/>
              </a:buClr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buSzPct val="65000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buClr>
                <a:schemeClr val="accent2"/>
              </a:buClr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buSzPct val="60000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sl-SI" altLang="sl-SI" b="1">
                <a:solidFill>
                  <a:srgbClr val="008000"/>
                </a:solidFill>
              </a:rPr>
              <a:t>zveneči</a:t>
            </a:r>
          </a:p>
        </p:txBody>
      </p:sp>
      <p:sp>
        <p:nvSpPr>
          <p:cNvPr id="58379" name="Rectangle 11">
            <a:extLst>
              <a:ext uri="{FF2B5EF4-FFF2-40B4-BE49-F238E27FC236}">
                <a16:creationId xmlns:a16="http://schemas.microsoft.com/office/drawing/2014/main" id="{792B1255-9310-48D4-8FEE-50574BE7A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688" y="2924175"/>
            <a:ext cx="2376487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buClr>
                <a:schemeClr val="accent2"/>
              </a:buClr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buSzPct val="65000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buClr>
                <a:schemeClr val="accent2"/>
              </a:buClr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buSzPct val="60000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sl-SI" altLang="sl-SI" b="1">
                <a:solidFill>
                  <a:srgbClr val="008000"/>
                </a:solidFill>
              </a:rPr>
              <a:t>nezveneči</a:t>
            </a:r>
          </a:p>
        </p:txBody>
      </p:sp>
      <p:sp>
        <p:nvSpPr>
          <p:cNvPr id="58380" name="Rectangle 12">
            <a:extLst>
              <a:ext uri="{FF2B5EF4-FFF2-40B4-BE49-F238E27FC236}">
                <a16:creationId xmlns:a16="http://schemas.microsoft.com/office/drawing/2014/main" id="{02406ACF-951C-4CD6-A66B-33F9F3AA2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3411538"/>
            <a:ext cx="20891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buClr>
                <a:schemeClr val="accent2"/>
              </a:buClr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buSzPct val="65000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buClr>
                <a:schemeClr val="accent2"/>
              </a:buClr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buSzPct val="60000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sl-SI" altLang="sl-SI" b="1">
                <a:solidFill>
                  <a:srgbClr val="FF0066"/>
                </a:solidFill>
              </a:rPr>
              <a:t>b</a:t>
            </a:r>
          </a:p>
          <a:p>
            <a:r>
              <a:rPr lang="sl-SI" altLang="sl-SI" b="1">
                <a:solidFill>
                  <a:srgbClr val="FF0066"/>
                </a:solidFill>
              </a:rPr>
              <a:t>d</a:t>
            </a:r>
          </a:p>
          <a:p>
            <a:r>
              <a:rPr lang="sl-SI" altLang="sl-SI" b="1">
                <a:solidFill>
                  <a:srgbClr val="FF0066"/>
                </a:solidFill>
              </a:rPr>
              <a:t>g</a:t>
            </a:r>
          </a:p>
          <a:p>
            <a:r>
              <a:rPr lang="sl-SI" altLang="sl-SI" b="1">
                <a:solidFill>
                  <a:srgbClr val="FF0066"/>
                </a:solidFill>
              </a:rPr>
              <a:t>z</a:t>
            </a:r>
          </a:p>
          <a:p>
            <a:r>
              <a:rPr lang="sl-SI" altLang="sl-SI" b="1">
                <a:solidFill>
                  <a:srgbClr val="FF0066"/>
                </a:solidFill>
              </a:rPr>
              <a:t>ž</a:t>
            </a:r>
          </a:p>
          <a:p>
            <a:r>
              <a:rPr lang="sl-SI" altLang="sl-SI" b="1">
                <a:solidFill>
                  <a:srgbClr val="FF0066"/>
                </a:solidFill>
              </a:rPr>
              <a:t>(dž)</a:t>
            </a:r>
          </a:p>
        </p:txBody>
      </p:sp>
      <p:sp>
        <p:nvSpPr>
          <p:cNvPr id="58381" name="Rectangle 13">
            <a:extLst>
              <a:ext uri="{FF2B5EF4-FFF2-40B4-BE49-F238E27FC236}">
                <a16:creationId xmlns:a16="http://schemas.microsoft.com/office/drawing/2014/main" id="{3FDD5F6A-4D2A-433D-BFB1-C5EBD66D3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3429000"/>
            <a:ext cx="3455988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buClr>
                <a:schemeClr val="accent2"/>
              </a:buClr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buSzPct val="65000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buClr>
                <a:schemeClr val="accent2"/>
              </a:buClr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buSzPct val="60000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sl-SI" altLang="sl-SI" b="1">
                <a:solidFill>
                  <a:srgbClr val="FF0066"/>
                </a:solidFill>
              </a:rPr>
              <a:t>…….....</a:t>
            </a:r>
            <a:r>
              <a:rPr lang="sl-SI" altLang="sl-SI" b="1">
                <a:solidFill>
                  <a:srgbClr val="008000"/>
                </a:solidFill>
              </a:rPr>
              <a:t>   </a:t>
            </a:r>
            <a:r>
              <a:rPr lang="sl-SI" altLang="sl-SI" b="1">
                <a:solidFill>
                  <a:srgbClr val="FF0066"/>
                </a:solidFill>
              </a:rPr>
              <a:t>p       c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b="1">
                <a:solidFill>
                  <a:srgbClr val="FF0066"/>
                </a:solidFill>
              </a:rPr>
              <a:t>………..   t        č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b="1">
                <a:solidFill>
                  <a:srgbClr val="FF0066"/>
                </a:solidFill>
              </a:rPr>
              <a:t>………..   k        f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b="1">
                <a:solidFill>
                  <a:srgbClr val="FF0066"/>
                </a:solidFill>
              </a:rPr>
              <a:t>………..   s       h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b="1">
                <a:solidFill>
                  <a:srgbClr val="FF0066"/>
                </a:solidFill>
              </a:rPr>
              <a:t>………..   š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b="1">
              <a:solidFill>
                <a:srgbClr val="FF0066"/>
              </a:solidFill>
            </a:endParaRPr>
          </a:p>
        </p:txBody>
      </p:sp>
      <p:sp>
        <p:nvSpPr>
          <p:cNvPr id="58382" name="Line 14">
            <a:extLst>
              <a:ext uri="{FF2B5EF4-FFF2-40B4-BE49-F238E27FC236}">
                <a16:creationId xmlns:a16="http://schemas.microsoft.com/office/drawing/2014/main" id="{B7A528B9-B982-4BFC-8833-20B07460D6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92725" y="2349500"/>
            <a:ext cx="1223963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8383" name="Line 15">
            <a:extLst>
              <a:ext uri="{FF2B5EF4-FFF2-40B4-BE49-F238E27FC236}">
                <a16:creationId xmlns:a16="http://schemas.microsoft.com/office/drawing/2014/main" id="{50AEEB6A-FACD-4862-9F39-DDD7037B2852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6688" y="2349500"/>
            <a:ext cx="8636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58371" grpId="0" build="p"/>
      <p:bldP spid="58372" grpId="0"/>
      <p:bldP spid="58377" grpId="0"/>
      <p:bldP spid="58378" grpId="0"/>
      <p:bldP spid="58379" grpId="0"/>
      <p:bldP spid="58380" grpId="0"/>
      <p:bldP spid="583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888F6D44-2153-4103-89F0-EA66429FC8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 b="1">
                <a:solidFill>
                  <a:srgbClr val="CC0099"/>
                </a:solidFill>
              </a:rPr>
              <a:t>ZVOČNIKI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2BC09E72-111F-48A6-B78D-97EDCB75C3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vsi so </a:t>
            </a:r>
            <a:r>
              <a:rPr lang="sl-SI" altLang="sl-SI">
                <a:solidFill>
                  <a:srgbClr val="FF0066"/>
                </a:solidFill>
              </a:rPr>
              <a:t>zveneči</a:t>
            </a:r>
          </a:p>
          <a:p>
            <a:r>
              <a:rPr lang="sl-SI" altLang="sl-SI"/>
              <a:t>vsi, razen M in N so </a:t>
            </a:r>
            <a:r>
              <a:rPr lang="sl-SI" altLang="sl-SI">
                <a:solidFill>
                  <a:srgbClr val="FF0066"/>
                </a:solidFill>
              </a:rPr>
              <a:t>ustni</a:t>
            </a:r>
          </a:p>
          <a:p>
            <a:r>
              <a:rPr lang="sl-SI" altLang="sl-SI">
                <a:solidFill>
                  <a:srgbClr val="FF0066"/>
                </a:solidFill>
              </a:rPr>
              <a:t>M </a:t>
            </a:r>
            <a:r>
              <a:rPr lang="sl-SI" altLang="sl-SI"/>
              <a:t>in </a:t>
            </a:r>
            <a:r>
              <a:rPr lang="sl-SI" altLang="sl-SI">
                <a:solidFill>
                  <a:srgbClr val="FF0066"/>
                </a:solidFill>
              </a:rPr>
              <a:t>N</a:t>
            </a:r>
            <a:r>
              <a:rPr lang="sl-SI" altLang="sl-SI"/>
              <a:t> sta </a:t>
            </a:r>
            <a:r>
              <a:rPr lang="sl-SI" altLang="sl-SI">
                <a:solidFill>
                  <a:srgbClr val="FF0066"/>
                </a:solidFill>
              </a:rPr>
              <a:t>nosnika</a:t>
            </a:r>
          </a:p>
          <a:p>
            <a:r>
              <a:rPr lang="sl-SI" altLang="sl-SI"/>
              <a:t>v govoru se prilagajajo glasovnemu okolju &gt; </a:t>
            </a:r>
            <a:r>
              <a:rPr lang="sl-SI" altLang="sl-SI">
                <a:solidFill>
                  <a:srgbClr val="FF0066"/>
                </a:solidFill>
              </a:rPr>
              <a:t>glasovne različice</a:t>
            </a:r>
          </a:p>
          <a:p>
            <a:r>
              <a:rPr lang="sl-SI" altLang="sl-SI"/>
              <a:t>vse najdemo v besedi </a:t>
            </a:r>
            <a:r>
              <a:rPr lang="sl-SI" altLang="sl-SI">
                <a:solidFill>
                  <a:srgbClr val="FF0066"/>
                </a:solidFill>
              </a:rPr>
              <a:t>ml</a:t>
            </a:r>
            <a:r>
              <a:rPr lang="sl-SI" altLang="sl-SI"/>
              <a:t>i</a:t>
            </a:r>
            <a:r>
              <a:rPr lang="sl-SI" altLang="sl-SI">
                <a:solidFill>
                  <a:srgbClr val="FF0066"/>
                </a:solidFill>
              </a:rPr>
              <a:t>n</a:t>
            </a:r>
            <a:r>
              <a:rPr lang="sl-SI" altLang="sl-SI"/>
              <a:t>a</a:t>
            </a:r>
            <a:r>
              <a:rPr lang="sl-SI" altLang="sl-SI">
                <a:solidFill>
                  <a:srgbClr val="FF0066"/>
                </a:solidFill>
              </a:rPr>
              <a:t>rj</a:t>
            </a:r>
            <a:r>
              <a:rPr lang="sl-SI" altLang="sl-SI"/>
              <a:t>e</a:t>
            </a:r>
            <a:r>
              <a:rPr lang="sl-SI" altLang="sl-SI">
                <a:solidFill>
                  <a:srgbClr val="FF0066"/>
                </a:solidFill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8DF9D45-01B9-4870-8765-730A4FE5FD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200" b="1">
                <a:solidFill>
                  <a:srgbClr val="CC0099"/>
                </a:solidFill>
              </a:rPr>
              <a:t>GLASOVNE RAZLIČICE ZVOČNIKOV</a:t>
            </a:r>
          </a:p>
        </p:txBody>
      </p:sp>
      <p:sp>
        <p:nvSpPr>
          <p:cNvPr id="60420" name="Cloud">
            <a:extLst>
              <a:ext uri="{FF2B5EF4-FFF2-40B4-BE49-F238E27FC236}">
                <a16:creationId xmlns:a16="http://schemas.microsoft.com/office/drawing/2014/main" id="{EC2BA2EF-D3EF-4377-9387-6CB06A73B1C1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900113" y="1773238"/>
            <a:ext cx="3527425" cy="216058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sl-SI" altLang="sl-SI" b="1" i="1">
                <a:solidFill>
                  <a:srgbClr val="800080"/>
                </a:solidFill>
              </a:rPr>
              <a:t>m</a:t>
            </a:r>
            <a:r>
              <a:rPr lang="sl-SI" altLang="sl-SI">
                <a:solidFill>
                  <a:srgbClr val="800080"/>
                </a:solidFill>
              </a:rPr>
              <a:t> </a:t>
            </a:r>
            <a:r>
              <a:rPr lang="sl-SI" altLang="sl-SI"/>
              <a:t>in</a:t>
            </a:r>
            <a:r>
              <a:rPr lang="sl-SI" altLang="sl-SI">
                <a:solidFill>
                  <a:srgbClr val="800080"/>
                </a:solidFill>
              </a:rPr>
              <a:t> </a:t>
            </a:r>
            <a:r>
              <a:rPr lang="sl-SI" altLang="sl-SI" b="1" i="1">
                <a:solidFill>
                  <a:srgbClr val="800080"/>
                </a:solidFill>
              </a:rPr>
              <a:t>n</a:t>
            </a:r>
            <a:r>
              <a:rPr lang="sl-SI" altLang="sl-SI" b="1">
                <a:solidFill>
                  <a:srgbClr val="800080"/>
                </a:solidFill>
              </a:rPr>
              <a:t>:</a:t>
            </a:r>
          </a:p>
          <a:p>
            <a:pPr>
              <a:buFontTx/>
              <a:buChar char="•"/>
            </a:pPr>
            <a:r>
              <a:rPr lang="sl-SI" altLang="sl-SI" sz="1400">
                <a:solidFill>
                  <a:srgbClr val="800080"/>
                </a:solidFill>
              </a:rPr>
              <a:t>m+f</a:t>
            </a:r>
            <a:r>
              <a:rPr lang="sl-SI" altLang="sl-SI" sz="1400"/>
              <a:t>: ni</a:t>
            </a:r>
            <a:r>
              <a:rPr lang="sl-SI" altLang="sl-SI" sz="1400">
                <a:solidFill>
                  <a:srgbClr val="FF66CC"/>
                </a:solidFill>
              </a:rPr>
              <a:t>mf</a:t>
            </a:r>
            <a:r>
              <a:rPr lang="sl-SI" altLang="sl-SI" sz="1400"/>
              <a:t>a, si</a:t>
            </a:r>
            <a:r>
              <a:rPr lang="sl-SI" altLang="sl-SI" sz="1400">
                <a:solidFill>
                  <a:srgbClr val="FF66CC"/>
                </a:solidFill>
              </a:rPr>
              <a:t>mf</a:t>
            </a:r>
            <a:r>
              <a:rPr lang="sl-SI" altLang="sl-SI" sz="1400"/>
              <a:t>onija</a:t>
            </a:r>
          </a:p>
          <a:p>
            <a:pPr>
              <a:buFontTx/>
              <a:buChar char="•"/>
            </a:pPr>
            <a:r>
              <a:rPr lang="sl-SI" altLang="sl-SI" sz="1400">
                <a:solidFill>
                  <a:srgbClr val="800080"/>
                </a:solidFill>
              </a:rPr>
              <a:t>n+k/g/h</a:t>
            </a:r>
            <a:r>
              <a:rPr lang="sl-SI" altLang="sl-SI" sz="1400"/>
              <a:t>:A</a:t>
            </a:r>
            <a:r>
              <a:rPr lang="sl-SI" altLang="sl-SI" sz="1400">
                <a:solidFill>
                  <a:srgbClr val="FF66CC"/>
                </a:solidFill>
              </a:rPr>
              <a:t>nk</a:t>
            </a:r>
            <a:r>
              <a:rPr lang="sl-SI" altLang="sl-SI" sz="1400"/>
              <a:t>a, A</a:t>
            </a:r>
            <a:r>
              <a:rPr lang="sl-SI" altLang="sl-SI" sz="1400">
                <a:solidFill>
                  <a:srgbClr val="FF66CC"/>
                </a:solidFill>
              </a:rPr>
              <a:t>ng</a:t>
            </a:r>
            <a:r>
              <a:rPr lang="sl-SI" altLang="sl-SI" sz="1400"/>
              <a:t>ela, A</a:t>
            </a:r>
            <a:r>
              <a:rPr lang="sl-SI" altLang="sl-SI" sz="1400">
                <a:solidFill>
                  <a:srgbClr val="FF66CC"/>
                </a:solidFill>
              </a:rPr>
              <a:t>nh</a:t>
            </a:r>
            <a:r>
              <a:rPr lang="sl-SI" altLang="sl-SI" sz="1400"/>
              <a:t>ovo …</a:t>
            </a:r>
          </a:p>
          <a:p>
            <a:pPr>
              <a:buFontTx/>
              <a:buChar char="•"/>
            </a:pPr>
            <a:r>
              <a:rPr lang="sl-SI" altLang="sl-SI" sz="1400">
                <a:solidFill>
                  <a:srgbClr val="800080"/>
                </a:solidFill>
              </a:rPr>
              <a:t>n+j</a:t>
            </a:r>
            <a:r>
              <a:rPr lang="sl-SI" altLang="sl-SI" sz="1400"/>
              <a:t>: vo</a:t>
            </a:r>
            <a:r>
              <a:rPr lang="sl-SI" altLang="sl-SI" sz="1400">
                <a:solidFill>
                  <a:srgbClr val="FF66CC"/>
                </a:solidFill>
              </a:rPr>
              <a:t>nj</a:t>
            </a:r>
            <a:r>
              <a:rPr lang="sl-SI" altLang="sl-SI" sz="1400"/>
              <a:t>, ko</a:t>
            </a:r>
            <a:r>
              <a:rPr lang="sl-SI" altLang="sl-SI" sz="1400">
                <a:solidFill>
                  <a:srgbClr val="FF66CC"/>
                </a:solidFill>
              </a:rPr>
              <a:t>nj</a:t>
            </a:r>
            <a:r>
              <a:rPr lang="sl-SI" altLang="sl-SI" sz="1400"/>
              <a:t>, So</a:t>
            </a:r>
            <a:r>
              <a:rPr lang="sl-SI" altLang="sl-SI" sz="1400">
                <a:solidFill>
                  <a:srgbClr val="FF66CC"/>
                </a:solidFill>
              </a:rPr>
              <a:t>nj</a:t>
            </a:r>
            <a:r>
              <a:rPr lang="sl-SI" altLang="sl-SI" sz="1400"/>
              <a:t>in </a:t>
            </a:r>
          </a:p>
        </p:txBody>
      </p:sp>
      <p:sp>
        <p:nvSpPr>
          <p:cNvPr id="60421" name="Cloud">
            <a:extLst>
              <a:ext uri="{FF2B5EF4-FFF2-40B4-BE49-F238E27FC236}">
                <a16:creationId xmlns:a16="http://schemas.microsoft.com/office/drawing/2014/main" id="{BD283297-D8F7-47C9-A106-D6EF5CBFD37A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1042988" y="4149725"/>
            <a:ext cx="3816350" cy="25923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sl-SI" altLang="sl-SI" b="1" i="1">
                <a:solidFill>
                  <a:srgbClr val="800080"/>
                </a:solidFill>
              </a:rPr>
              <a:t>l</a:t>
            </a:r>
            <a:r>
              <a:rPr lang="sl-SI" altLang="sl-SI" b="1">
                <a:solidFill>
                  <a:srgbClr val="800080"/>
                </a:solidFill>
              </a:rPr>
              <a:t>:</a:t>
            </a:r>
          </a:p>
          <a:p>
            <a:pPr>
              <a:buFontTx/>
              <a:buChar char="•"/>
            </a:pPr>
            <a:r>
              <a:rPr lang="sl-SI" altLang="sl-SI" sz="1600">
                <a:solidFill>
                  <a:srgbClr val="800080"/>
                </a:solidFill>
              </a:rPr>
              <a:t>mehčani: </a:t>
            </a:r>
            <a:r>
              <a:rPr lang="sl-SI" altLang="sl-SI" sz="1600"/>
              <a:t>po</a:t>
            </a:r>
            <a:r>
              <a:rPr lang="sl-SI" altLang="sl-SI" sz="1600">
                <a:solidFill>
                  <a:srgbClr val="FF66CC"/>
                </a:solidFill>
              </a:rPr>
              <a:t>lj</a:t>
            </a:r>
            <a:r>
              <a:rPr lang="sl-SI" altLang="sl-SI" sz="1600"/>
              <a:t>ski</a:t>
            </a:r>
          </a:p>
          <a:p>
            <a:pPr>
              <a:buFontTx/>
              <a:buChar char="•"/>
            </a:pPr>
            <a:r>
              <a:rPr lang="sl-SI" altLang="sl-SI" sz="1600">
                <a:solidFill>
                  <a:srgbClr val="800080"/>
                </a:solidFill>
              </a:rPr>
              <a:t>l+soglasnik</a:t>
            </a:r>
            <a:r>
              <a:rPr lang="sl-SI" altLang="sl-SI" sz="1600"/>
              <a:t>=[</a:t>
            </a:r>
            <a:r>
              <a:rPr lang="sl-SI" altLang="sl-SI" sz="1600">
                <a:solidFill>
                  <a:srgbClr val="FF66CC"/>
                </a:solidFill>
              </a:rPr>
              <a:t>u</a:t>
            </a:r>
            <a:r>
              <a:rPr lang="sl-SI" altLang="sl-SI" sz="1600"/>
              <a:t>]:čo</a:t>
            </a:r>
            <a:r>
              <a:rPr lang="sl-SI" altLang="sl-SI" sz="1600">
                <a:solidFill>
                  <a:srgbClr val="FF66CC"/>
                </a:solidFill>
              </a:rPr>
              <a:t>ln</a:t>
            </a:r>
            <a:r>
              <a:rPr lang="sl-SI" altLang="sl-SI" sz="1600"/>
              <a:t>, do</a:t>
            </a:r>
            <a:r>
              <a:rPr lang="sl-SI" altLang="sl-SI" sz="1600">
                <a:solidFill>
                  <a:srgbClr val="FF66CC"/>
                </a:solidFill>
              </a:rPr>
              <a:t>lg</a:t>
            </a:r>
          </a:p>
          <a:p>
            <a:pPr>
              <a:buFontTx/>
              <a:buChar char="•"/>
            </a:pPr>
            <a:r>
              <a:rPr lang="sl-SI" altLang="sl-SI" sz="1600">
                <a:solidFill>
                  <a:srgbClr val="800080"/>
                </a:solidFill>
              </a:rPr>
              <a:t>del. na –l</a:t>
            </a:r>
            <a:r>
              <a:rPr lang="sl-SI" altLang="sl-SI" sz="1600"/>
              <a:t>=[</a:t>
            </a:r>
            <a:r>
              <a:rPr lang="sl-SI" altLang="sl-SI" sz="1600">
                <a:solidFill>
                  <a:srgbClr val="FF66CC"/>
                </a:solidFill>
              </a:rPr>
              <a:t>u</a:t>
            </a:r>
            <a:r>
              <a:rPr lang="sl-SI" altLang="sl-SI" sz="1600"/>
              <a:t>]:</a:t>
            </a:r>
            <a:r>
              <a:rPr lang="sl-SI" altLang="sl-SI" sz="1600">
                <a:solidFill>
                  <a:srgbClr val="FF66CC"/>
                </a:solidFill>
              </a:rPr>
              <a:t> </a:t>
            </a:r>
            <a:r>
              <a:rPr lang="sl-SI" altLang="sl-SI" sz="1600"/>
              <a:t>plesa</a:t>
            </a:r>
            <a:r>
              <a:rPr lang="sl-SI" altLang="sl-SI" sz="1600">
                <a:solidFill>
                  <a:srgbClr val="FF66CC"/>
                </a:solidFill>
              </a:rPr>
              <a:t>l</a:t>
            </a:r>
          </a:p>
          <a:p>
            <a:pPr>
              <a:buFontTx/>
              <a:buChar char="•"/>
            </a:pPr>
            <a:r>
              <a:rPr lang="ru-RU" altLang="sl-SI" sz="1600">
                <a:solidFill>
                  <a:srgbClr val="80008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ә</a:t>
            </a:r>
            <a:r>
              <a:rPr lang="sl-SI" altLang="sl-SI" sz="1600">
                <a:solidFill>
                  <a:srgbClr val="80008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+l</a:t>
            </a:r>
            <a:r>
              <a:rPr lang="sl-SI" altLang="sl-SI" sz="1600">
                <a:latin typeface="Tahoma" panose="020B0604030504040204" pitchFamily="34" charset="0"/>
                <a:cs typeface="Tahoma" panose="020B0604030504040204" pitchFamily="34" charset="0"/>
              </a:rPr>
              <a:t>=[</a:t>
            </a:r>
            <a:r>
              <a:rPr lang="sl-SI" altLang="sl-SI" sz="1600">
                <a:solidFill>
                  <a:srgbClr val="FF66C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sl-SI" altLang="sl-SI" sz="1600">
                <a:latin typeface="Tahoma" panose="020B0604030504040204" pitchFamily="34" charset="0"/>
                <a:cs typeface="Tahoma" panose="020B0604030504040204" pitchFamily="34" charset="0"/>
              </a:rPr>
              <a:t>]:</a:t>
            </a:r>
            <a:r>
              <a:rPr lang="sl-SI" altLang="sl-SI" sz="1600">
                <a:solidFill>
                  <a:srgbClr val="FF66C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altLang="sl-SI" sz="1600">
                <a:latin typeface="Tahoma" panose="020B0604030504040204" pitchFamily="34" charset="0"/>
                <a:cs typeface="Tahoma" panose="020B0604030504040204" pitchFamily="34" charset="0"/>
              </a:rPr>
              <a:t>top</a:t>
            </a:r>
            <a:r>
              <a:rPr lang="sl-SI" altLang="sl-SI" sz="1600">
                <a:solidFill>
                  <a:srgbClr val="FF66C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el</a:t>
            </a:r>
            <a:endParaRPr lang="ru-RU" altLang="sl-SI" sz="1600">
              <a:solidFill>
                <a:srgbClr val="FF66CC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0422" name="Cloud">
            <a:extLst>
              <a:ext uri="{FF2B5EF4-FFF2-40B4-BE49-F238E27FC236}">
                <a16:creationId xmlns:a16="http://schemas.microsoft.com/office/drawing/2014/main" id="{F18BC994-8BF8-4F9F-B116-86F1731ECC64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4356100" y="1628775"/>
            <a:ext cx="4787900" cy="34559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sl-SI" altLang="sl-SI" b="1" i="1">
                <a:solidFill>
                  <a:srgbClr val="800080"/>
                </a:solidFill>
              </a:rPr>
              <a:t>v</a:t>
            </a:r>
            <a:r>
              <a:rPr lang="sl-SI" altLang="sl-SI" b="1">
                <a:solidFill>
                  <a:srgbClr val="800080"/>
                </a:solidFill>
              </a:rPr>
              <a:t>:</a:t>
            </a:r>
          </a:p>
          <a:p>
            <a:pPr>
              <a:buFontTx/>
              <a:buChar char="•"/>
            </a:pPr>
            <a:r>
              <a:rPr lang="sl-SI" altLang="sl-SI" sz="1400">
                <a:solidFill>
                  <a:srgbClr val="800080"/>
                </a:solidFill>
              </a:rPr>
              <a:t>pred premorom=[ṷ]:</a:t>
            </a:r>
            <a:r>
              <a:rPr lang="sl-SI" altLang="sl-SI" sz="1600">
                <a:solidFill>
                  <a:srgbClr val="800080"/>
                </a:solidFill>
              </a:rPr>
              <a:t> </a:t>
            </a:r>
            <a:r>
              <a:rPr lang="sl-SI" altLang="sl-SI" sz="1600"/>
              <a:t>si</a:t>
            </a:r>
            <a:r>
              <a:rPr lang="sl-SI" altLang="sl-SI" sz="1600">
                <a:solidFill>
                  <a:srgbClr val="FF66CC"/>
                </a:solidFill>
              </a:rPr>
              <a:t>v, </a:t>
            </a:r>
            <a:r>
              <a:rPr lang="sl-SI" altLang="sl-SI" sz="1600"/>
              <a:t>no</a:t>
            </a:r>
            <a:r>
              <a:rPr lang="sl-SI" altLang="sl-SI" sz="1600">
                <a:solidFill>
                  <a:srgbClr val="FF66CC"/>
                </a:solidFill>
              </a:rPr>
              <a:t>v</a:t>
            </a:r>
          </a:p>
          <a:p>
            <a:pPr>
              <a:buFontTx/>
              <a:buChar char="•"/>
            </a:pPr>
            <a:r>
              <a:rPr lang="sl-SI" altLang="sl-SI" sz="1400">
                <a:solidFill>
                  <a:srgbClr val="800080"/>
                </a:solidFill>
              </a:rPr>
              <a:t>pred samoglasnikom=[v]: </a:t>
            </a:r>
            <a:r>
              <a:rPr lang="sl-SI" altLang="sl-SI" sz="1400">
                <a:solidFill>
                  <a:srgbClr val="FF66CC"/>
                </a:solidFill>
              </a:rPr>
              <a:t>v</a:t>
            </a:r>
            <a:r>
              <a:rPr lang="sl-SI" altLang="sl-SI" sz="1400"/>
              <a:t>oda</a:t>
            </a:r>
          </a:p>
          <a:p>
            <a:pPr>
              <a:buFontTx/>
              <a:buChar char="•"/>
            </a:pPr>
            <a:r>
              <a:rPr lang="sl-SI" altLang="sl-SI" sz="1400"/>
              <a:t>pred soglasnikom:</a:t>
            </a:r>
          </a:p>
          <a:p>
            <a:pPr lvl="1">
              <a:buFontTx/>
              <a:buChar char="•"/>
            </a:pPr>
            <a:r>
              <a:rPr lang="sl-SI" altLang="sl-SI" sz="1400" b="1">
                <a:solidFill>
                  <a:srgbClr val="008000"/>
                </a:solidFill>
              </a:rPr>
              <a:t>za samoglasnikom</a:t>
            </a:r>
            <a:r>
              <a:rPr lang="sl-SI" altLang="sl-SI" sz="1400"/>
              <a:t>=[</a:t>
            </a:r>
            <a:r>
              <a:rPr lang="sl-SI" altLang="sl-SI" sz="1400">
                <a:solidFill>
                  <a:srgbClr val="800080"/>
                </a:solidFill>
              </a:rPr>
              <a:t>ṷ</a:t>
            </a:r>
            <a:r>
              <a:rPr lang="sl-SI" altLang="sl-SI" sz="1400"/>
              <a:t>] n</a:t>
            </a:r>
            <a:r>
              <a:rPr lang="sl-SI" altLang="sl-SI" sz="1400">
                <a:solidFill>
                  <a:srgbClr val="FF66CC"/>
                </a:solidFill>
              </a:rPr>
              <a:t>av</a:t>
            </a:r>
            <a:r>
              <a:rPr lang="sl-SI" altLang="sl-SI" sz="1400"/>
              <a:t>kljub, n</a:t>
            </a:r>
            <a:r>
              <a:rPr lang="sl-SI" altLang="sl-SI" sz="1400">
                <a:solidFill>
                  <a:srgbClr val="FF66CC"/>
                </a:solidFill>
              </a:rPr>
              <a:t>av</a:t>
            </a:r>
            <a:r>
              <a:rPr lang="sl-SI" altLang="sl-SI" sz="1400"/>
              <a:t>pično, zavpiti</a:t>
            </a:r>
          </a:p>
          <a:p>
            <a:pPr lvl="1">
              <a:buFontTx/>
              <a:buChar char="•"/>
            </a:pPr>
            <a:r>
              <a:rPr lang="sl-SI" altLang="sl-SI" sz="1400" b="1">
                <a:solidFill>
                  <a:srgbClr val="008000"/>
                </a:solidFill>
              </a:rPr>
              <a:t>ne za samoglasnikom </a:t>
            </a:r>
            <a:r>
              <a:rPr lang="sl-SI" altLang="sl-SI" sz="1400"/>
              <a:t>=[</a:t>
            </a:r>
            <a:r>
              <a:rPr lang="sl-SI" altLang="sl-SI" sz="1400">
                <a:solidFill>
                  <a:srgbClr val="800080"/>
                </a:solidFill>
              </a:rPr>
              <a:t>w/  </a:t>
            </a:r>
            <a:r>
              <a:rPr lang="sl-SI" altLang="sl-SI" sz="1400"/>
              <a:t>]: k</a:t>
            </a:r>
            <a:r>
              <a:rPr lang="sl-SI" altLang="sl-SI" sz="1400">
                <a:solidFill>
                  <a:srgbClr val="FF66CC"/>
                </a:solidFill>
              </a:rPr>
              <a:t>rv</a:t>
            </a:r>
            <a:r>
              <a:rPr lang="sl-SI" altLang="sl-SI" sz="1400"/>
              <a:t>nička, </a:t>
            </a:r>
            <a:r>
              <a:rPr lang="sl-SI" altLang="sl-SI" sz="1400">
                <a:solidFill>
                  <a:srgbClr val="FF66CC"/>
                </a:solidFill>
              </a:rPr>
              <a:t>v</a:t>
            </a:r>
            <a:r>
              <a:rPr lang="sl-SI" altLang="sl-SI" sz="1400"/>
              <a:t>zpon, </a:t>
            </a:r>
            <a:r>
              <a:rPr lang="sl-SI" altLang="sl-SI" sz="1400">
                <a:solidFill>
                  <a:srgbClr val="FF66CC"/>
                </a:solidFill>
              </a:rPr>
              <a:t>v</a:t>
            </a:r>
            <a:r>
              <a:rPr lang="sl-SI" altLang="sl-SI" sz="1400"/>
              <a:t>sak, vsi</a:t>
            </a:r>
            <a:r>
              <a:rPr lang="sl-SI" altLang="sl-SI"/>
              <a:t> </a:t>
            </a:r>
            <a:endParaRPr lang="sl-SI" altLang="sl-SI" sz="1400"/>
          </a:p>
          <a:p>
            <a:pPr algn="ctr"/>
            <a:endParaRPr lang="sl-SI" altLang="sl-SI" sz="1600" b="1">
              <a:solidFill>
                <a:srgbClr val="800080"/>
              </a:solidFill>
            </a:endParaRPr>
          </a:p>
        </p:txBody>
      </p:sp>
      <p:sp>
        <p:nvSpPr>
          <p:cNvPr id="60424" name="Rectangle 8">
            <a:extLst>
              <a:ext uri="{FF2B5EF4-FFF2-40B4-BE49-F238E27FC236}">
                <a16:creationId xmlns:a16="http://schemas.microsoft.com/office/drawing/2014/main" id="{0D0D62FF-6267-44A6-B672-069566F5E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graphicFrame>
        <p:nvGraphicFramePr>
          <p:cNvPr id="60423" name="Object 7">
            <a:extLst>
              <a:ext uri="{FF2B5EF4-FFF2-40B4-BE49-F238E27FC236}">
                <a16:creationId xmlns:a16="http://schemas.microsoft.com/office/drawing/2014/main" id="{7A986A95-8C58-4FB4-BF85-5608A8A5F1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61925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1" name="CorelDRAW" r:id="rId3" imgW="193638" imgH="235893" progId="CorelDRAW.Graphic.11">
                  <p:embed/>
                </p:oleObj>
              </mc:Choice>
              <mc:Fallback>
                <p:oleObj name="CorelDRAW" r:id="rId3" imgW="193638" imgH="235893" progId="CorelDRAW.Graphic.1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25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6" name="Rectangle 10">
            <a:extLst>
              <a:ext uri="{FF2B5EF4-FFF2-40B4-BE49-F238E27FC236}">
                <a16:creationId xmlns:a16="http://schemas.microsoft.com/office/drawing/2014/main" id="{2E5DA0D5-4F35-4F49-9CCE-DB84E8308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l-SI"/>
          </a:p>
        </p:txBody>
      </p:sp>
      <p:graphicFrame>
        <p:nvGraphicFramePr>
          <p:cNvPr id="60425" name="Object 9">
            <a:extLst>
              <a:ext uri="{FF2B5EF4-FFF2-40B4-BE49-F238E27FC236}">
                <a16:creationId xmlns:a16="http://schemas.microsoft.com/office/drawing/2014/main" id="{056A19FD-93E2-4363-849A-2095208DAF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161925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2" name="CorelDRAW" r:id="rId5" imgW="193638" imgH="235893" progId="CorelDRAW.Graphic.11">
                  <p:embed/>
                </p:oleObj>
              </mc:Choice>
              <mc:Fallback>
                <p:oleObj name="CorelDRAW" r:id="rId5" imgW="193638" imgH="235893" progId="CorelDRAW.Graphic.11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25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8" name="Text Box 12">
            <a:extLst>
              <a:ext uri="{FF2B5EF4-FFF2-40B4-BE49-F238E27FC236}">
                <a16:creationId xmlns:a16="http://schemas.microsoft.com/office/drawing/2014/main" id="{557AE071-FBF5-42D3-9165-298927E0EC14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5867400" y="4076700"/>
            <a:ext cx="3603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altLang="sl-SI" sz="1400">
                <a:solidFill>
                  <a:srgbClr val="800080"/>
                </a:solidFill>
              </a:rPr>
              <a:t>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20" grpId="0" animBg="1"/>
      <p:bldP spid="60421" grpId="0" animBg="1"/>
      <p:bldP spid="604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E9033B90-AF29-4AD1-9945-7F1C02AAF8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 b="1">
                <a:solidFill>
                  <a:srgbClr val="9933FF"/>
                </a:solidFill>
              </a:rPr>
              <a:t>NEZVOČNIKI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66574571-E634-414A-A959-0A9F04E2D0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vseh je 15</a:t>
            </a:r>
          </a:p>
          <a:p>
            <a:pPr>
              <a:lnSpc>
                <a:spcPct val="90000"/>
              </a:lnSpc>
            </a:pPr>
            <a:r>
              <a:rPr lang="sl-SI" altLang="sl-SI"/>
              <a:t>vsi so </a:t>
            </a:r>
            <a:r>
              <a:rPr lang="sl-SI" altLang="sl-SI">
                <a:solidFill>
                  <a:srgbClr val="FF66CC"/>
                </a:solidFill>
              </a:rPr>
              <a:t>ustni</a:t>
            </a:r>
          </a:p>
          <a:p>
            <a:pPr>
              <a:lnSpc>
                <a:spcPct val="90000"/>
              </a:lnSpc>
            </a:pPr>
            <a:r>
              <a:rPr lang="sl-SI" altLang="sl-SI"/>
              <a:t>nekateri so parni (</a:t>
            </a:r>
            <a:r>
              <a:rPr lang="sl-SI" altLang="sl-SI">
                <a:solidFill>
                  <a:srgbClr val="FF66CC"/>
                </a:solidFill>
              </a:rPr>
              <a:t>zvenečnost – nezvenečnost</a:t>
            </a:r>
            <a:r>
              <a:rPr lang="sl-SI" altLang="sl-SI"/>
              <a:t>), drugi ne</a:t>
            </a:r>
          </a:p>
          <a:p>
            <a:pPr>
              <a:lnSpc>
                <a:spcPct val="90000"/>
              </a:lnSpc>
            </a:pPr>
            <a:r>
              <a:rPr lang="sl-SI" altLang="sl-SI"/>
              <a:t>parni nezvočniki se v govoru </a:t>
            </a:r>
            <a:r>
              <a:rPr lang="sl-SI" altLang="sl-SI">
                <a:solidFill>
                  <a:srgbClr val="FF66CC"/>
                </a:solidFill>
              </a:rPr>
              <a:t>premenjujejo po zvenečnosti</a:t>
            </a:r>
            <a:r>
              <a:rPr lang="sl-SI" altLang="sl-SI"/>
              <a:t>, če jim sledi nezvočnik</a:t>
            </a:r>
          </a:p>
          <a:p>
            <a:pPr>
              <a:lnSpc>
                <a:spcPct val="90000"/>
              </a:lnSpc>
            </a:pPr>
            <a:r>
              <a:rPr lang="sl-SI" altLang="sl-SI"/>
              <a:t>vsi </a:t>
            </a:r>
            <a:r>
              <a:rPr lang="sl-SI" altLang="sl-SI">
                <a:solidFill>
                  <a:srgbClr val="FF66CC"/>
                </a:solidFill>
              </a:rPr>
              <a:t>nezveneči nezvočniki</a:t>
            </a:r>
            <a:r>
              <a:rPr lang="sl-SI" altLang="sl-SI"/>
              <a:t> so zbrani v besedni zvezi </a:t>
            </a:r>
            <a:r>
              <a:rPr lang="sl-SI" altLang="sl-SI" i="1">
                <a:solidFill>
                  <a:srgbClr val="FF0000"/>
                </a:solidFill>
              </a:rPr>
              <a:t>t</a:t>
            </a:r>
            <a:r>
              <a:rPr lang="sl-SI" altLang="sl-SI" i="1">
                <a:solidFill>
                  <a:srgbClr val="FF66CC"/>
                </a:solidFill>
              </a:rPr>
              <a:t>a </a:t>
            </a:r>
            <a:r>
              <a:rPr lang="sl-SI" altLang="sl-SI" i="1">
                <a:solidFill>
                  <a:srgbClr val="FF0000"/>
                </a:solidFill>
              </a:rPr>
              <a:t>s</a:t>
            </a:r>
            <a:r>
              <a:rPr lang="sl-SI" altLang="sl-SI" i="1">
                <a:solidFill>
                  <a:srgbClr val="FF66CC"/>
                </a:solidFill>
              </a:rPr>
              <a:t>u</a:t>
            </a:r>
            <a:r>
              <a:rPr lang="sl-SI" altLang="sl-SI" i="1">
                <a:solidFill>
                  <a:srgbClr val="FF0000"/>
                </a:solidFill>
              </a:rPr>
              <a:t>h</a:t>
            </a:r>
            <a:r>
              <a:rPr lang="sl-SI" altLang="sl-SI" i="1">
                <a:solidFill>
                  <a:srgbClr val="FF66CC"/>
                </a:solidFill>
              </a:rPr>
              <a:t>i </a:t>
            </a:r>
            <a:r>
              <a:rPr lang="sl-SI" altLang="sl-SI" i="1">
                <a:solidFill>
                  <a:srgbClr val="FF0000"/>
                </a:solidFill>
              </a:rPr>
              <a:t>šk</a:t>
            </a:r>
            <a:r>
              <a:rPr lang="sl-SI" altLang="sl-SI" i="1">
                <a:solidFill>
                  <a:srgbClr val="FF66CC"/>
                </a:solidFill>
              </a:rPr>
              <a:t>a</a:t>
            </a:r>
            <a:r>
              <a:rPr lang="sl-SI" altLang="sl-SI" i="1">
                <a:solidFill>
                  <a:srgbClr val="FF0000"/>
                </a:solidFill>
              </a:rPr>
              <a:t>f</a:t>
            </a:r>
            <a:r>
              <a:rPr lang="sl-SI" altLang="sl-SI" i="1">
                <a:solidFill>
                  <a:srgbClr val="FF66CC"/>
                </a:solidFill>
              </a:rPr>
              <a:t>e</a:t>
            </a:r>
            <a:r>
              <a:rPr lang="sl-SI" altLang="sl-SI" i="1">
                <a:solidFill>
                  <a:srgbClr val="FF0000"/>
                </a:solidFill>
              </a:rPr>
              <a:t>c</a:t>
            </a:r>
            <a:r>
              <a:rPr lang="sl-SI" altLang="sl-SI" i="1">
                <a:solidFill>
                  <a:srgbClr val="FF66CC"/>
                </a:solidFill>
              </a:rPr>
              <a:t> </a:t>
            </a:r>
            <a:r>
              <a:rPr lang="sl-SI" altLang="sl-SI" i="1">
                <a:solidFill>
                  <a:srgbClr val="FF0000"/>
                </a:solidFill>
              </a:rPr>
              <a:t>p</a:t>
            </a:r>
            <a:r>
              <a:rPr lang="sl-SI" altLang="sl-SI" i="1">
                <a:solidFill>
                  <a:srgbClr val="FF66CC"/>
                </a:solidFill>
              </a:rPr>
              <a:t>u</a:t>
            </a:r>
            <a:r>
              <a:rPr lang="sl-SI" altLang="sl-SI" i="1">
                <a:solidFill>
                  <a:srgbClr val="FF0000"/>
                </a:solidFill>
              </a:rPr>
              <a:t>šč</a:t>
            </a:r>
            <a:r>
              <a:rPr lang="sl-SI" altLang="sl-SI" i="1">
                <a:solidFill>
                  <a:srgbClr val="FF66CC"/>
                </a:solidFill>
              </a:rPr>
              <a:t>a</a:t>
            </a:r>
            <a:endParaRPr lang="sl-SI" altLang="sl-SI">
              <a:solidFill>
                <a:srgbClr val="FF66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A5092CA7-D5DE-47B5-AF77-C2194C15C2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 sz="3200" b="1">
                <a:solidFill>
                  <a:srgbClr val="9933FF"/>
                </a:solidFill>
              </a:rPr>
              <a:t>PREMENE NEZVOČNIKOV PO ZVENEČNOSTI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6FDCE113-5410-4179-A1D6-A85D1CEDA1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827213"/>
            <a:ext cx="3673475" cy="7381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2500" b="1">
                <a:solidFill>
                  <a:srgbClr val="800080"/>
                </a:solidFill>
              </a:rPr>
              <a:t>premene zvenečih</a:t>
            </a:r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1E32EB2C-5795-41A2-A59B-F6EB8D2E7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0463" y="1844675"/>
            <a:ext cx="3994150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buClr>
                <a:schemeClr val="accent2"/>
              </a:buClr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buSzPct val="65000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buClr>
                <a:schemeClr val="accent2"/>
              </a:buClr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buSzPct val="60000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sl-SI" altLang="sl-SI" sz="2500" b="1">
                <a:solidFill>
                  <a:srgbClr val="800080"/>
                </a:solidFill>
              </a:rPr>
              <a:t>premene nezvenečih</a:t>
            </a:r>
          </a:p>
        </p:txBody>
      </p:sp>
      <p:sp>
        <p:nvSpPr>
          <p:cNvPr id="63494" name="Line 6">
            <a:extLst>
              <a:ext uri="{FF2B5EF4-FFF2-40B4-BE49-F238E27FC236}">
                <a16:creationId xmlns:a16="http://schemas.microsoft.com/office/drawing/2014/main" id="{8B65B59A-05D5-4A59-8089-07A736D220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08400" y="1557338"/>
            <a:ext cx="6477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3495" name="Line 7">
            <a:extLst>
              <a:ext uri="{FF2B5EF4-FFF2-40B4-BE49-F238E27FC236}">
                <a16:creationId xmlns:a16="http://schemas.microsoft.com/office/drawing/2014/main" id="{0E943EFF-7609-4BF3-A170-1ECA3F94298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6100" y="1557338"/>
            <a:ext cx="7921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3496" name="Document">
            <a:extLst>
              <a:ext uri="{FF2B5EF4-FFF2-40B4-BE49-F238E27FC236}">
                <a16:creationId xmlns:a16="http://schemas.microsoft.com/office/drawing/2014/main" id="{ED22D9B6-0EA3-4E8A-98BA-BD2423F1E355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107950" y="3213100"/>
            <a:ext cx="2808288" cy="25209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47675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sl-SI" altLang="sl-SI" sz="1600">
                <a:latin typeface="Verdana" panose="020B0604030504040204" pitchFamily="34" charset="0"/>
              </a:rPr>
              <a:t> </a:t>
            </a:r>
            <a:r>
              <a:rPr lang="sl-SI" altLang="sl-SI" sz="1600" b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zveneči nezvočnik (ZN) + nezveneči nezvočnik (NN) = NN</a:t>
            </a:r>
          </a:p>
          <a:p>
            <a:pPr lvl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sl-SI" altLang="sl-SI" sz="1600">
                <a:latin typeface="Verdana" panose="020B0604030504040204" pitchFamily="34" charset="0"/>
              </a:rPr>
              <a:t>sla</a:t>
            </a:r>
            <a:r>
              <a:rPr lang="sl-SI" altLang="sl-SI" sz="1600">
                <a:solidFill>
                  <a:srgbClr val="FF66CC"/>
                </a:solidFill>
                <a:latin typeface="Verdana" panose="020B0604030504040204" pitchFamily="34" charset="0"/>
              </a:rPr>
              <a:t>dk</a:t>
            </a:r>
            <a:r>
              <a:rPr lang="sl-SI" altLang="sl-SI" sz="1600">
                <a:latin typeface="Verdana" panose="020B0604030504040204" pitchFamily="34" charset="0"/>
              </a:rPr>
              <a:t>or&gt;sla[</a:t>
            </a:r>
            <a:r>
              <a:rPr lang="sl-SI" altLang="sl-SI" sz="1600">
                <a:solidFill>
                  <a:srgbClr val="FF66CC"/>
                </a:solidFill>
                <a:latin typeface="Verdana" panose="020B0604030504040204" pitchFamily="34" charset="0"/>
              </a:rPr>
              <a:t>t</a:t>
            </a:r>
            <a:r>
              <a:rPr lang="sl-SI" altLang="sl-SI" sz="1600">
                <a:latin typeface="Verdana" panose="020B0604030504040204" pitchFamily="34" charset="0"/>
              </a:rPr>
              <a:t>]kor</a:t>
            </a:r>
          </a:p>
          <a:p>
            <a:pPr lvl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sl-SI" altLang="sl-SI" sz="1600">
                <a:latin typeface="Verdana" panose="020B0604030504040204" pitchFamily="34" charset="0"/>
              </a:rPr>
              <a:t>pre</a:t>
            </a:r>
            <a:r>
              <a:rPr lang="sl-SI" altLang="sl-SI" sz="1600">
                <a:solidFill>
                  <a:srgbClr val="FF66CC"/>
                </a:solidFill>
                <a:latin typeface="Verdana" panose="020B0604030504040204" pitchFamily="34" charset="0"/>
              </a:rPr>
              <a:t>ds</a:t>
            </a:r>
            <a:r>
              <a:rPr lang="sl-SI" altLang="sl-SI" sz="1600">
                <a:latin typeface="Verdana" panose="020B0604030504040204" pitchFamily="34" charset="0"/>
              </a:rPr>
              <a:t>ednik&gt;pre[</a:t>
            </a:r>
            <a:r>
              <a:rPr lang="sl-SI" altLang="sl-SI" sz="1600">
                <a:solidFill>
                  <a:srgbClr val="FF66CC"/>
                </a:solidFill>
                <a:latin typeface="Verdana" panose="020B0604030504040204" pitchFamily="34" charset="0"/>
              </a:rPr>
              <a:t>t</a:t>
            </a:r>
            <a:r>
              <a:rPr lang="sl-SI" altLang="sl-SI" sz="1600">
                <a:latin typeface="Verdana" panose="020B0604030504040204" pitchFamily="34" charset="0"/>
              </a:rPr>
              <a:t>]sednik; </a:t>
            </a:r>
            <a:r>
              <a:rPr lang="sl-SI" altLang="sl-SI" sz="1600">
                <a:solidFill>
                  <a:srgbClr val="FF66CC"/>
                </a:solidFill>
                <a:latin typeface="Verdana" panose="020B0604030504040204" pitchFamily="34" charset="0"/>
              </a:rPr>
              <a:t>ts&gt;c</a:t>
            </a:r>
          </a:p>
          <a:p>
            <a:pPr lvl="1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sl-SI" altLang="sl-SI" sz="1600">
                <a:latin typeface="Verdana" panose="020B0604030504040204" pitchFamily="34" charset="0"/>
              </a:rPr>
              <a:t>de</a:t>
            </a:r>
            <a:r>
              <a:rPr lang="sl-SI" altLang="sl-SI" sz="1600">
                <a:solidFill>
                  <a:srgbClr val="FF33CC"/>
                </a:solidFill>
                <a:latin typeface="Verdana" panose="020B0604030504040204" pitchFamily="34" charset="0"/>
              </a:rPr>
              <a:t>d</a:t>
            </a:r>
            <a:r>
              <a:rPr lang="sl-SI" altLang="sl-SI" sz="1600">
                <a:latin typeface="Verdana" panose="020B0604030504040204" pitchFamily="34" charset="0"/>
              </a:rPr>
              <a:t>ka</a:t>
            </a:r>
          </a:p>
          <a:p>
            <a:pPr>
              <a:spcBef>
                <a:spcPct val="20000"/>
              </a:spcBef>
            </a:pPr>
            <a:r>
              <a:rPr lang="sl-SI" altLang="sl-SI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63497" name="Document">
            <a:extLst>
              <a:ext uri="{FF2B5EF4-FFF2-40B4-BE49-F238E27FC236}">
                <a16:creationId xmlns:a16="http://schemas.microsoft.com/office/drawing/2014/main" id="{09176CF8-FCDC-4BB2-8FEF-A79025E9C011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6227763" y="3213100"/>
            <a:ext cx="2808287" cy="216058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l-SI" altLang="sl-SI" sz="1600" b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NN+ZN = ZN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l-SI" altLang="sl-SI" sz="1600"/>
              <a:t>gla</a:t>
            </a:r>
            <a:r>
              <a:rPr lang="sl-SI" altLang="sl-SI" sz="1600">
                <a:solidFill>
                  <a:srgbClr val="FF66CC"/>
                </a:solidFill>
              </a:rPr>
              <a:t>sb</a:t>
            </a:r>
            <a:r>
              <a:rPr lang="sl-SI" altLang="sl-SI" sz="1600"/>
              <a:t>a&gt;gla[z]ba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sl-SI" altLang="sl-SI" sz="1600"/>
              <a:t>sva</a:t>
            </a:r>
            <a:r>
              <a:rPr lang="sl-SI" altLang="sl-SI" sz="1600">
                <a:solidFill>
                  <a:srgbClr val="FF66CC"/>
                </a:solidFill>
              </a:rPr>
              <a:t>tb</a:t>
            </a:r>
            <a:r>
              <a:rPr lang="sl-SI" altLang="sl-SI" sz="1600"/>
              <a:t>a&gt;sva[</a:t>
            </a:r>
            <a:r>
              <a:rPr lang="sl-SI" altLang="sl-SI" sz="1600">
                <a:solidFill>
                  <a:srgbClr val="FF66CC"/>
                </a:solidFill>
              </a:rPr>
              <a:t>d</a:t>
            </a:r>
            <a:r>
              <a:rPr lang="sl-SI" altLang="sl-SI" sz="1600"/>
              <a:t>]ba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sl-SI" altLang="sl-SI" sz="1600"/>
              <a:t>ri</a:t>
            </a:r>
            <a:r>
              <a:rPr lang="sl-SI" altLang="sl-SI" sz="1600">
                <a:solidFill>
                  <a:srgbClr val="FF33CC"/>
                </a:solidFill>
              </a:rPr>
              <a:t>s</a:t>
            </a:r>
            <a:r>
              <a:rPr lang="sl-SI" altLang="sl-SI" sz="1600"/>
              <a:t>ba</a:t>
            </a:r>
          </a:p>
        </p:txBody>
      </p:sp>
      <p:sp>
        <p:nvSpPr>
          <p:cNvPr id="63498" name="Document">
            <a:extLst>
              <a:ext uri="{FF2B5EF4-FFF2-40B4-BE49-F238E27FC236}">
                <a16:creationId xmlns:a16="http://schemas.microsoft.com/office/drawing/2014/main" id="{250C8EFA-C5EF-4268-A2A9-325B94019E4A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3275013" y="3213100"/>
            <a:ext cx="2520950" cy="25209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47675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sl-SI" altLang="sl-SI" sz="1600" b="1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zveneči nezvočnik na koncu besede = NN 	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sl-SI" altLang="sl-SI" sz="1600">
                <a:latin typeface="Verdana" panose="020B0604030504040204" pitchFamily="34" charset="0"/>
              </a:rPr>
              <a:t>ra</a:t>
            </a:r>
            <a:r>
              <a:rPr lang="sl-SI" altLang="sl-SI" sz="1600">
                <a:solidFill>
                  <a:srgbClr val="FF66CC"/>
                </a:solidFill>
                <a:latin typeface="Verdana" panose="020B0604030504040204" pitchFamily="34" charset="0"/>
              </a:rPr>
              <a:t>d</a:t>
            </a:r>
            <a:r>
              <a:rPr lang="sl-SI" altLang="sl-SI" sz="1600">
                <a:latin typeface="Verdana" panose="020B0604030504040204" pitchFamily="34" charset="0"/>
              </a:rPr>
              <a:t>&gt;ra[</a:t>
            </a:r>
            <a:r>
              <a:rPr lang="sl-SI" altLang="sl-SI" sz="1600">
                <a:solidFill>
                  <a:srgbClr val="FF66CC"/>
                </a:solidFill>
                <a:latin typeface="Verdana" panose="020B0604030504040204" pitchFamily="34" charset="0"/>
              </a:rPr>
              <a:t>t</a:t>
            </a:r>
            <a:r>
              <a:rPr lang="sl-SI" altLang="sl-SI" sz="1600">
                <a:latin typeface="Verdana" panose="020B0604030504040204" pitchFamily="34" charset="0"/>
              </a:rPr>
              <a:t>]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sl-SI" altLang="sl-SI" sz="1600">
                <a:latin typeface="Verdana" panose="020B0604030504040204" pitchFamily="34" charset="0"/>
              </a:rPr>
              <a:t>mo</a:t>
            </a:r>
            <a:r>
              <a:rPr lang="sl-SI" altLang="sl-SI" sz="1600">
                <a:solidFill>
                  <a:srgbClr val="FF33CC"/>
                </a:solidFill>
                <a:latin typeface="Verdana" panose="020B0604030504040204" pitchFamily="34" charset="0"/>
              </a:rPr>
              <a:t>ž</a:t>
            </a:r>
            <a:r>
              <a:rPr lang="sl-SI" altLang="sl-SI" sz="1600">
                <a:latin typeface="Verdana" panose="020B0604030504040204" pitchFamily="34" charset="0"/>
              </a:rPr>
              <a:t>, ro</a:t>
            </a:r>
            <a:r>
              <a:rPr lang="sl-SI" altLang="sl-SI" sz="1600">
                <a:solidFill>
                  <a:srgbClr val="FF33CC"/>
                </a:solidFill>
                <a:latin typeface="Verdana" panose="020B0604030504040204" pitchFamily="34" charset="0"/>
              </a:rPr>
              <a:t>b, </a:t>
            </a:r>
            <a:r>
              <a:rPr lang="sl-SI" altLang="sl-SI" sz="1600">
                <a:latin typeface="Verdana" panose="020B0604030504040204" pitchFamily="34" charset="0"/>
              </a:rPr>
              <a:t>ra</a:t>
            </a:r>
            <a:r>
              <a:rPr lang="sl-SI" altLang="sl-SI" sz="1600">
                <a:solidFill>
                  <a:srgbClr val="FF33CC"/>
                </a:solidFill>
                <a:latin typeface="Verdana" panose="020B0604030504040204" pitchFamily="34" charset="0"/>
              </a:rPr>
              <a:t>d, </a:t>
            </a:r>
            <a:r>
              <a:rPr lang="sl-SI" altLang="sl-SI" sz="1600">
                <a:latin typeface="Verdana" panose="020B0604030504040204" pitchFamily="34" charset="0"/>
              </a:rPr>
              <a:t>mra</a:t>
            </a:r>
            <a:r>
              <a:rPr lang="sl-SI" altLang="sl-SI" sz="1600">
                <a:solidFill>
                  <a:srgbClr val="FF33CC"/>
                </a:solidFill>
                <a:latin typeface="Verdana" panose="020B0604030504040204" pitchFamily="34" charset="0"/>
              </a:rPr>
              <a:t>z</a:t>
            </a:r>
          </a:p>
        </p:txBody>
      </p:sp>
      <p:sp>
        <p:nvSpPr>
          <p:cNvPr id="63499" name="Line 11">
            <a:extLst>
              <a:ext uri="{FF2B5EF4-FFF2-40B4-BE49-F238E27FC236}">
                <a16:creationId xmlns:a16="http://schemas.microsoft.com/office/drawing/2014/main" id="{A6952513-9784-412B-B6BF-814005F31B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5513" y="22764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3500" name="Line 12">
            <a:extLst>
              <a:ext uri="{FF2B5EF4-FFF2-40B4-BE49-F238E27FC236}">
                <a16:creationId xmlns:a16="http://schemas.microsoft.com/office/drawing/2014/main" id="{4D60F283-70A1-4026-8C2A-81B4CD2B14E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42988" y="2636838"/>
            <a:ext cx="2808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3501" name="Line 13">
            <a:extLst>
              <a:ext uri="{FF2B5EF4-FFF2-40B4-BE49-F238E27FC236}">
                <a16:creationId xmlns:a16="http://schemas.microsoft.com/office/drawing/2014/main" id="{C8BB03F9-9C70-47A9-9813-BB4DF906D0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2988" y="26368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3502" name="Line 14">
            <a:extLst>
              <a:ext uri="{FF2B5EF4-FFF2-40B4-BE49-F238E27FC236}">
                <a16:creationId xmlns:a16="http://schemas.microsoft.com/office/drawing/2014/main" id="{386EBD68-71C7-4890-9042-A9B4A1115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1275" y="26368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3503" name="Line 15">
            <a:extLst>
              <a:ext uri="{FF2B5EF4-FFF2-40B4-BE49-F238E27FC236}">
                <a16:creationId xmlns:a16="http://schemas.microsoft.com/office/drawing/2014/main" id="{329062BF-307F-4275-A59A-17EDA5267A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4750" y="22764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  <p:bldP spid="63492" grpId="0"/>
      <p:bldP spid="63496" grpId="0" animBg="1"/>
      <p:bldP spid="63497" grpId="0" animBg="1"/>
      <p:bldP spid="6349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BCE89A11-FF32-4103-BA4B-DD497B0CE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 sz="3200" b="1"/>
              <a:t>UTRJEVANJE – slušni prenosnik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9FEE09C7-49C7-4908-AF0F-A4883AB16A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8280400" cy="1150937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1800"/>
              <a:t>V povedi </a:t>
            </a:r>
            <a:r>
              <a:rPr lang="sl-SI" altLang="sl-SI" sz="1800" i="1">
                <a:solidFill>
                  <a:srgbClr val="800080"/>
                </a:solidFill>
              </a:rPr>
              <a:t>Ko nam mladim omenijo šolo, se nam po glavi pletejo različne misli: učenje, gore domačih nalog ali pa se nam pred očmi odvrtijo vsi tisti sončni popoldnevi, ki smo jih preživeli za domačimi zidovi med zvezki in knjigami </a:t>
            </a:r>
            <a:r>
              <a:rPr lang="sl-SI" altLang="sl-SI" sz="1800"/>
              <a:t>določite vse zahtevane kategorije.</a:t>
            </a:r>
          </a:p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 sz="1800"/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0C2AE746-A546-4D23-858B-0BEC3FEB0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636838"/>
            <a:ext cx="8856662" cy="39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52450" indent="-552450"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1017588" indent="-476250">
              <a:buClr>
                <a:schemeClr val="accent2"/>
              </a:buClr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425575" indent="-419100">
              <a:buSzPct val="65000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76413" indent="-361950">
              <a:buClr>
                <a:schemeClr val="accent2"/>
              </a:buClr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90750" indent="-361950">
              <a:buSzPct val="60000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647950" indent="-36195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105150" indent="-36195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562350" indent="-36195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4019550" indent="-36195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buFontTx/>
              <a:buAutoNum type="arabicPeriod"/>
            </a:pPr>
            <a:r>
              <a:rPr lang="sl-SI" altLang="sl-SI" sz="2000">
                <a:solidFill>
                  <a:srgbClr val="0033CC"/>
                </a:solidFill>
              </a:rPr>
              <a:t>po vrsti izpišite vse samoglasnike in soglasnike zadnjim petim besedam v povedi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sl-SI" altLang="sl-SI" sz="2000">
                <a:solidFill>
                  <a:srgbClr val="0033CC"/>
                </a:solidFill>
              </a:rPr>
              <a:t>prvim dvanajstim besedam določite število zlogov in jih razporedite v 4 skupine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sl-SI" altLang="sl-SI" sz="2000">
                <a:solidFill>
                  <a:srgbClr val="0033CC"/>
                </a:solidFill>
              </a:rPr>
              <a:t>poved zaznamujte z naglasnimi znamenji in določite, koliko naglasov je v posamezni besedi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sl-SI" altLang="sl-SI" sz="2000">
                <a:solidFill>
                  <a:srgbClr val="0033CC"/>
                </a:solidFill>
              </a:rPr>
              <a:t>besedam </a:t>
            </a:r>
            <a:r>
              <a:rPr lang="sl-SI" altLang="sl-SI" sz="2000" i="1">
                <a:solidFill>
                  <a:srgbClr val="FF0000"/>
                </a:solidFill>
              </a:rPr>
              <a:t>različne, pletejo, domačimi</a:t>
            </a:r>
            <a:r>
              <a:rPr lang="sl-SI" altLang="sl-SI" sz="2000">
                <a:solidFill>
                  <a:srgbClr val="FF0000"/>
                </a:solidFill>
              </a:rPr>
              <a:t> </a:t>
            </a:r>
            <a:r>
              <a:rPr lang="sl-SI" altLang="sl-SI" sz="2000">
                <a:solidFill>
                  <a:srgbClr val="0033CC"/>
                </a:solidFill>
              </a:rPr>
              <a:t>določite dolge in kratke samoglasnike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sl-SI" altLang="sl-SI" sz="2000">
                <a:solidFill>
                  <a:srgbClr val="0033CC"/>
                </a:solidFill>
              </a:rPr>
              <a:t>iz besed </a:t>
            </a:r>
            <a:r>
              <a:rPr lang="sl-SI" altLang="sl-SI" sz="2000" i="1">
                <a:solidFill>
                  <a:srgbClr val="FF0000"/>
                </a:solidFill>
              </a:rPr>
              <a:t>popoldnevi, nam, knjigami</a:t>
            </a:r>
            <a:r>
              <a:rPr lang="sl-SI" altLang="sl-SI" sz="2000">
                <a:solidFill>
                  <a:srgbClr val="0033CC"/>
                </a:solidFill>
              </a:rPr>
              <a:t> izpišite vse zveneče glasove (v pravilnem zapovrstju)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sl-SI" altLang="sl-SI" sz="2000">
                <a:solidFill>
                  <a:srgbClr val="0033CC"/>
                </a:solidFill>
              </a:rPr>
              <a:t>iz besed </a:t>
            </a:r>
            <a:r>
              <a:rPr lang="sl-SI" altLang="sl-SI" sz="2000" i="1">
                <a:solidFill>
                  <a:srgbClr val="FF0000"/>
                </a:solidFill>
              </a:rPr>
              <a:t>mladim, učenje, sončni, preživeli, zvezki </a:t>
            </a:r>
            <a:r>
              <a:rPr lang="sl-SI" altLang="sl-SI" sz="2000">
                <a:solidFill>
                  <a:srgbClr val="0033CC"/>
                </a:solidFill>
              </a:rPr>
              <a:t>izpišite vse ZN, NN, zvočnike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sl-SI" altLang="sl-SI" sz="2000">
                <a:solidFill>
                  <a:srgbClr val="0033CC"/>
                </a:solidFill>
              </a:rPr>
              <a:t>poiščite vse glasovne različice zvočnikov in nezvočnikov</a:t>
            </a:r>
            <a:endParaRPr lang="sl-SI" altLang="sl-SI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/>
      <p:bldP spid="645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69479A56-3A6C-4609-BF01-D15A4EDA6B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 b="1"/>
              <a:t>DEJAVNIKI SPOROČANJA</a:t>
            </a:r>
          </a:p>
        </p:txBody>
      </p:sp>
      <p:graphicFrame>
        <p:nvGraphicFramePr>
          <p:cNvPr id="44038" name="SmartArt Placeholder 44037">
            <a:extLst>
              <a:ext uri="{FF2B5EF4-FFF2-40B4-BE49-F238E27FC236}">
                <a16:creationId xmlns:a16="http://schemas.microsoft.com/office/drawing/2014/main" id="{BD03F0E1-3C17-416A-8165-C435A53284A0}"/>
              </a:ext>
            </a:extLst>
          </p:cNvPr>
          <p:cNvGraphicFramePr>
            <a:graphicFrameLocks noGrp="1" noChangeAspect="1"/>
          </p:cNvGraphicFramePr>
          <p:nvPr>
            <p:ph type="dgm" idx="1"/>
          </p:nvPr>
        </p:nvGraphicFramePr>
        <p:xfrm>
          <a:off x="1355725" y="1787525"/>
          <a:ext cx="7272338" cy="4103688"/>
        </p:xfrm>
        <a:graphic>
          <a:graphicData uri="http://schemas.openxmlformats.org/drawingml/2006/compatibility">
            <com:legacyDrawing xmlns:com="http://schemas.openxmlformats.org/drawingml/2006/compatibility" spid="_x0000_s44038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Dgm spid="440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50740F5D-BC21-4A4D-A56E-C539845CF8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 b="1"/>
              <a:t>SLUŠNI PRENOSNIK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123B11D0-891C-4F21-A47F-7E2639CB074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170238" y="1557338"/>
            <a:ext cx="3922712" cy="5222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b="1">
                <a:solidFill>
                  <a:srgbClr val="FF0066"/>
                </a:solidFill>
              </a:rPr>
              <a:t>GLASNIKI SKJ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69638803-D6AE-45DC-B8C9-777C4E00F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565400"/>
            <a:ext cx="3744913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buClr>
                <a:schemeClr val="accent2"/>
              </a:buClr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buSzPct val="65000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buClr>
                <a:schemeClr val="accent2"/>
              </a:buClr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buSzPct val="60000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b="1">
                <a:solidFill>
                  <a:srgbClr val="FF0066"/>
                </a:solidFill>
              </a:rPr>
              <a:t>SAMOGLASNIKI</a:t>
            </a:r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D7DEB17C-45E2-49E8-8133-AB3CFA729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2565400"/>
            <a:ext cx="338455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buClr>
                <a:schemeClr val="accent2"/>
              </a:buClr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buSzPct val="65000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buClr>
                <a:schemeClr val="accent2"/>
              </a:buClr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buSzPct val="60000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b="1">
                <a:solidFill>
                  <a:srgbClr val="FF0066"/>
                </a:solidFill>
              </a:rPr>
              <a:t>SOGLASNIKI</a:t>
            </a:r>
          </a:p>
        </p:txBody>
      </p:sp>
      <p:sp>
        <p:nvSpPr>
          <p:cNvPr id="46087" name="Line 7">
            <a:extLst>
              <a:ext uri="{FF2B5EF4-FFF2-40B4-BE49-F238E27FC236}">
                <a16:creationId xmlns:a16="http://schemas.microsoft.com/office/drawing/2014/main" id="{97D8E67A-9544-42F0-A555-5E1757C3123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463" y="20605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6088" name="Line 8">
            <a:extLst>
              <a:ext uri="{FF2B5EF4-FFF2-40B4-BE49-F238E27FC236}">
                <a16:creationId xmlns:a16="http://schemas.microsoft.com/office/drawing/2014/main" id="{F3F42E97-BB6B-4A62-B15C-1C10B4D66F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3213" y="2276475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6089" name="Line 9">
            <a:extLst>
              <a:ext uri="{FF2B5EF4-FFF2-40B4-BE49-F238E27FC236}">
                <a16:creationId xmlns:a16="http://schemas.microsoft.com/office/drawing/2014/main" id="{BCED07E0-15A9-42F9-96D8-90C0BCB2742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3213" y="2276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6090" name="Line 10">
            <a:extLst>
              <a:ext uri="{FF2B5EF4-FFF2-40B4-BE49-F238E27FC236}">
                <a16:creationId xmlns:a16="http://schemas.microsoft.com/office/drawing/2014/main" id="{53CD6244-C69A-4698-9595-8603D7F949A5}"/>
              </a:ext>
            </a:extLst>
          </p:cNvPr>
          <p:cNvSpPr>
            <a:spLocks noChangeShapeType="1"/>
          </p:cNvSpPr>
          <p:nvPr/>
        </p:nvSpPr>
        <p:spPr bwMode="auto">
          <a:xfrm>
            <a:off x="6659563" y="2276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grpSp>
        <p:nvGrpSpPr>
          <p:cNvPr id="46152" name="Group 72">
            <a:extLst>
              <a:ext uri="{FF2B5EF4-FFF2-40B4-BE49-F238E27FC236}">
                <a16:creationId xmlns:a16="http://schemas.microsoft.com/office/drawing/2014/main" id="{AB0A4E25-EF12-4394-A610-A7724BBB7C02}"/>
              </a:ext>
            </a:extLst>
          </p:cNvPr>
          <p:cNvGrpSpPr>
            <a:grpSpLocks/>
          </p:cNvGrpSpPr>
          <p:nvPr/>
        </p:nvGrpSpPr>
        <p:grpSpPr bwMode="auto">
          <a:xfrm>
            <a:off x="395288" y="3284538"/>
            <a:ext cx="2881312" cy="2449512"/>
            <a:chOff x="431" y="2069"/>
            <a:chExt cx="1723" cy="1485"/>
          </a:xfrm>
        </p:grpSpPr>
        <p:sp>
          <p:nvSpPr>
            <p:cNvPr id="46129" name="Rectangle 49">
              <a:extLst>
                <a:ext uri="{FF2B5EF4-FFF2-40B4-BE49-F238E27FC236}">
                  <a16:creationId xmlns:a16="http://schemas.microsoft.com/office/drawing/2014/main" id="{DEE6DA7F-DA7D-4063-BA75-77AA2F9EBB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8" y="3257"/>
              <a:ext cx="246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endParaRPr lang="sl-SI" altLang="sl-SI"/>
            </a:p>
          </p:txBody>
        </p:sp>
        <p:sp>
          <p:nvSpPr>
            <p:cNvPr id="46128" name="Rectangle 48">
              <a:extLst>
                <a:ext uri="{FF2B5EF4-FFF2-40B4-BE49-F238E27FC236}">
                  <a16:creationId xmlns:a16="http://schemas.microsoft.com/office/drawing/2014/main" id="{96E87886-35FE-45E1-A151-9A06000A0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2" y="3257"/>
              <a:ext cx="246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endParaRPr lang="sl-SI" altLang="sl-SI"/>
            </a:p>
          </p:txBody>
        </p:sp>
        <p:sp>
          <p:nvSpPr>
            <p:cNvPr id="46127" name="Rectangle 47">
              <a:extLst>
                <a:ext uri="{FF2B5EF4-FFF2-40B4-BE49-F238E27FC236}">
                  <a16:creationId xmlns:a16="http://schemas.microsoft.com/office/drawing/2014/main" id="{914F78C6-1018-46D3-BD9E-C75D8F9BC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5" y="3257"/>
              <a:ext cx="247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endParaRPr lang="sl-SI" altLang="sl-SI"/>
            </a:p>
          </p:txBody>
        </p:sp>
        <p:sp>
          <p:nvSpPr>
            <p:cNvPr id="46126" name="Rectangle 46">
              <a:extLst>
                <a:ext uri="{FF2B5EF4-FFF2-40B4-BE49-F238E27FC236}">
                  <a16:creationId xmlns:a16="http://schemas.microsoft.com/office/drawing/2014/main" id="{D8FF5F33-933C-4E9B-879E-601D8F11D0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" y="3257"/>
              <a:ext cx="245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lang="sl-SI" altLang="sl-SI"/>
                <a:t>a</a:t>
              </a:r>
            </a:p>
          </p:txBody>
        </p:sp>
        <p:sp>
          <p:nvSpPr>
            <p:cNvPr id="46125" name="Rectangle 45">
              <a:extLst>
                <a:ext uri="{FF2B5EF4-FFF2-40B4-BE49-F238E27FC236}">
                  <a16:creationId xmlns:a16="http://schemas.microsoft.com/office/drawing/2014/main" id="{F9A634E7-B1EB-4378-8541-0B34302CC5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" y="3257"/>
              <a:ext cx="247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endParaRPr lang="sl-SI" altLang="sl-SI"/>
            </a:p>
          </p:txBody>
        </p:sp>
        <p:sp>
          <p:nvSpPr>
            <p:cNvPr id="46124" name="Rectangle 44">
              <a:extLst>
                <a:ext uri="{FF2B5EF4-FFF2-40B4-BE49-F238E27FC236}">
                  <a16:creationId xmlns:a16="http://schemas.microsoft.com/office/drawing/2014/main" id="{A3CD9666-5DCD-4154-8C52-3772FC240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7" y="3257"/>
              <a:ext cx="246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endParaRPr lang="sl-SI" altLang="sl-SI"/>
            </a:p>
          </p:txBody>
        </p:sp>
        <p:sp>
          <p:nvSpPr>
            <p:cNvPr id="46123" name="Rectangle 43">
              <a:extLst>
                <a:ext uri="{FF2B5EF4-FFF2-40B4-BE49-F238E27FC236}">
                  <a16:creationId xmlns:a16="http://schemas.microsoft.com/office/drawing/2014/main" id="{41CCEF99-F991-48FA-8BE5-306CC7013B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3257"/>
              <a:ext cx="246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endParaRPr lang="sl-SI" altLang="sl-SI"/>
            </a:p>
          </p:txBody>
        </p:sp>
        <p:sp>
          <p:nvSpPr>
            <p:cNvPr id="46122" name="Rectangle 42">
              <a:extLst>
                <a:ext uri="{FF2B5EF4-FFF2-40B4-BE49-F238E27FC236}">
                  <a16:creationId xmlns:a16="http://schemas.microsoft.com/office/drawing/2014/main" id="{0A6135F9-46C8-4947-A744-85A20CFCF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8" y="2960"/>
              <a:ext cx="246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endParaRPr lang="sl-SI" altLang="sl-SI"/>
            </a:p>
          </p:txBody>
        </p:sp>
        <p:sp>
          <p:nvSpPr>
            <p:cNvPr id="46121" name="Rectangle 41">
              <a:extLst>
                <a:ext uri="{FF2B5EF4-FFF2-40B4-BE49-F238E27FC236}">
                  <a16:creationId xmlns:a16="http://schemas.microsoft.com/office/drawing/2014/main" id="{BBA943F5-B446-4F8E-A564-E180A6181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2" y="2960"/>
              <a:ext cx="246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endParaRPr lang="sl-SI" altLang="sl-SI"/>
            </a:p>
          </p:txBody>
        </p:sp>
        <p:sp>
          <p:nvSpPr>
            <p:cNvPr id="46120" name="Rectangle 40">
              <a:extLst>
                <a:ext uri="{FF2B5EF4-FFF2-40B4-BE49-F238E27FC236}">
                  <a16:creationId xmlns:a16="http://schemas.microsoft.com/office/drawing/2014/main" id="{305CCC51-C1BD-4CC7-9427-E7B74D6BE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5" y="2960"/>
              <a:ext cx="247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lang="en-US" altLang="sl-SI">
                  <a:latin typeface="Tahoma" panose="020B0604030504040204" pitchFamily="34" charset="0"/>
                  <a:cs typeface="Tahoma" panose="020B0604030504040204" pitchFamily="34" charset="0"/>
                </a:rPr>
                <a:t>ô</a:t>
              </a:r>
            </a:p>
          </p:txBody>
        </p:sp>
        <p:sp>
          <p:nvSpPr>
            <p:cNvPr id="46119" name="Rectangle 39">
              <a:extLst>
                <a:ext uri="{FF2B5EF4-FFF2-40B4-BE49-F238E27FC236}">
                  <a16:creationId xmlns:a16="http://schemas.microsoft.com/office/drawing/2014/main" id="{957298C7-2ED0-404A-969B-E0AD5A38D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" y="2960"/>
              <a:ext cx="245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endParaRPr lang="sl-SI" altLang="sl-SI"/>
            </a:p>
          </p:txBody>
        </p:sp>
        <p:sp>
          <p:nvSpPr>
            <p:cNvPr id="46118" name="Rectangle 38">
              <a:extLst>
                <a:ext uri="{FF2B5EF4-FFF2-40B4-BE49-F238E27FC236}">
                  <a16:creationId xmlns:a16="http://schemas.microsoft.com/office/drawing/2014/main" id="{E9A1E4B3-65AC-44CB-9DC5-52AB552334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" y="2960"/>
              <a:ext cx="247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lang="el-GR" altLang="sl-SI"/>
                <a:t>ε</a:t>
              </a:r>
            </a:p>
          </p:txBody>
        </p:sp>
        <p:sp>
          <p:nvSpPr>
            <p:cNvPr id="46117" name="Rectangle 37">
              <a:extLst>
                <a:ext uri="{FF2B5EF4-FFF2-40B4-BE49-F238E27FC236}">
                  <a16:creationId xmlns:a16="http://schemas.microsoft.com/office/drawing/2014/main" id="{1E55D212-9EF2-45A2-A358-C948476451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7" y="2960"/>
              <a:ext cx="246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endParaRPr lang="sl-SI" altLang="sl-SI"/>
            </a:p>
          </p:txBody>
        </p:sp>
        <p:sp>
          <p:nvSpPr>
            <p:cNvPr id="46116" name="Rectangle 36">
              <a:extLst>
                <a:ext uri="{FF2B5EF4-FFF2-40B4-BE49-F238E27FC236}">
                  <a16:creationId xmlns:a16="http://schemas.microsoft.com/office/drawing/2014/main" id="{97C59898-4C51-49E5-A1FD-9AA9E48912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2960"/>
              <a:ext cx="246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endParaRPr lang="sl-SI" altLang="sl-SI"/>
            </a:p>
          </p:txBody>
        </p:sp>
        <p:sp>
          <p:nvSpPr>
            <p:cNvPr id="46115" name="Rectangle 35">
              <a:extLst>
                <a:ext uri="{FF2B5EF4-FFF2-40B4-BE49-F238E27FC236}">
                  <a16:creationId xmlns:a16="http://schemas.microsoft.com/office/drawing/2014/main" id="{9C55CA10-5E17-4E93-A44B-A6C9F061E2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8" y="2663"/>
              <a:ext cx="246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endParaRPr lang="sl-SI" altLang="sl-SI"/>
            </a:p>
          </p:txBody>
        </p:sp>
        <p:sp>
          <p:nvSpPr>
            <p:cNvPr id="46114" name="Rectangle 34">
              <a:extLst>
                <a:ext uri="{FF2B5EF4-FFF2-40B4-BE49-F238E27FC236}">
                  <a16:creationId xmlns:a16="http://schemas.microsoft.com/office/drawing/2014/main" id="{33F14E98-C988-443A-BE6E-DDC53BDA13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2" y="2663"/>
              <a:ext cx="246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endParaRPr lang="sl-SI" altLang="sl-SI"/>
            </a:p>
          </p:txBody>
        </p:sp>
        <p:sp>
          <p:nvSpPr>
            <p:cNvPr id="46113" name="Rectangle 33">
              <a:extLst>
                <a:ext uri="{FF2B5EF4-FFF2-40B4-BE49-F238E27FC236}">
                  <a16:creationId xmlns:a16="http://schemas.microsoft.com/office/drawing/2014/main" id="{8ED67EA7-3722-44C7-BD5A-D5E89C5AB3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5" y="2663"/>
              <a:ext cx="247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endParaRPr lang="sl-SI" altLang="sl-SI"/>
            </a:p>
          </p:txBody>
        </p:sp>
        <p:sp>
          <p:nvSpPr>
            <p:cNvPr id="46112" name="Rectangle 32">
              <a:extLst>
                <a:ext uri="{FF2B5EF4-FFF2-40B4-BE49-F238E27FC236}">
                  <a16:creationId xmlns:a16="http://schemas.microsoft.com/office/drawing/2014/main" id="{1794C1D9-B099-459B-9713-F6FB808622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" y="2663"/>
              <a:ext cx="245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lang="ru-RU" altLang="sl-SI">
                  <a:latin typeface="Tahoma" panose="020B0604030504040204" pitchFamily="34" charset="0"/>
                  <a:cs typeface="Tahoma" panose="020B0604030504040204" pitchFamily="34" charset="0"/>
                </a:rPr>
                <a:t>ә</a:t>
              </a:r>
            </a:p>
          </p:txBody>
        </p:sp>
        <p:sp>
          <p:nvSpPr>
            <p:cNvPr id="46111" name="Rectangle 31">
              <a:extLst>
                <a:ext uri="{FF2B5EF4-FFF2-40B4-BE49-F238E27FC236}">
                  <a16:creationId xmlns:a16="http://schemas.microsoft.com/office/drawing/2014/main" id="{56D314A6-0B13-4405-9B84-4E2605F935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" y="2663"/>
              <a:ext cx="247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endParaRPr lang="sl-SI" altLang="sl-SI"/>
            </a:p>
          </p:txBody>
        </p:sp>
        <p:sp>
          <p:nvSpPr>
            <p:cNvPr id="46110" name="Rectangle 30">
              <a:extLst>
                <a:ext uri="{FF2B5EF4-FFF2-40B4-BE49-F238E27FC236}">
                  <a16:creationId xmlns:a16="http://schemas.microsoft.com/office/drawing/2014/main" id="{A8AA15C6-A1B4-4887-AEA4-341BCC619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7" y="2663"/>
              <a:ext cx="246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endParaRPr lang="sl-SI" altLang="sl-SI"/>
            </a:p>
          </p:txBody>
        </p:sp>
        <p:sp>
          <p:nvSpPr>
            <p:cNvPr id="46109" name="Rectangle 29">
              <a:extLst>
                <a:ext uri="{FF2B5EF4-FFF2-40B4-BE49-F238E27FC236}">
                  <a16:creationId xmlns:a16="http://schemas.microsoft.com/office/drawing/2014/main" id="{E17230FF-D5AD-4E9F-9A61-A7AA46BC3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2663"/>
              <a:ext cx="246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endParaRPr lang="sl-SI" altLang="sl-SI"/>
            </a:p>
          </p:txBody>
        </p:sp>
        <p:sp>
          <p:nvSpPr>
            <p:cNvPr id="46108" name="Rectangle 28">
              <a:extLst>
                <a:ext uri="{FF2B5EF4-FFF2-40B4-BE49-F238E27FC236}">
                  <a16:creationId xmlns:a16="http://schemas.microsoft.com/office/drawing/2014/main" id="{33107B15-D8F7-40ED-9FC6-B83B882A17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8" y="2366"/>
              <a:ext cx="246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endParaRPr lang="sl-SI" altLang="sl-SI"/>
            </a:p>
          </p:txBody>
        </p:sp>
        <p:sp>
          <p:nvSpPr>
            <p:cNvPr id="46107" name="Rectangle 27">
              <a:extLst>
                <a:ext uri="{FF2B5EF4-FFF2-40B4-BE49-F238E27FC236}">
                  <a16:creationId xmlns:a16="http://schemas.microsoft.com/office/drawing/2014/main" id="{424C612E-5274-4CD7-AA0A-72DDAD7E69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2" y="2366"/>
              <a:ext cx="246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lang="sl-SI" altLang="sl-SI"/>
                <a:t>o</a:t>
              </a:r>
            </a:p>
          </p:txBody>
        </p:sp>
        <p:sp>
          <p:nvSpPr>
            <p:cNvPr id="46106" name="Rectangle 26">
              <a:extLst>
                <a:ext uri="{FF2B5EF4-FFF2-40B4-BE49-F238E27FC236}">
                  <a16:creationId xmlns:a16="http://schemas.microsoft.com/office/drawing/2014/main" id="{35D5621A-2814-41D7-9AD6-E7E0B658CE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5" y="2366"/>
              <a:ext cx="247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endParaRPr lang="sl-SI" altLang="sl-SI"/>
            </a:p>
          </p:txBody>
        </p:sp>
        <p:sp>
          <p:nvSpPr>
            <p:cNvPr id="46105" name="Rectangle 25">
              <a:extLst>
                <a:ext uri="{FF2B5EF4-FFF2-40B4-BE49-F238E27FC236}">
                  <a16:creationId xmlns:a16="http://schemas.microsoft.com/office/drawing/2014/main" id="{3316B2CD-A5A7-4B3B-B3F9-5018C6A9FE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" y="2366"/>
              <a:ext cx="245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endParaRPr lang="sl-SI" altLang="sl-SI"/>
            </a:p>
          </p:txBody>
        </p:sp>
        <p:sp>
          <p:nvSpPr>
            <p:cNvPr id="46104" name="Rectangle 24">
              <a:extLst>
                <a:ext uri="{FF2B5EF4-FFF2-40B4-BE49-F238E27FC236}">
                  <a16:creationId xmlns:a16="http://schemas.microsoft.com/office/drawing/2014/main" id="{EAF968C7-4387-4E44-ACC1-A37323ED78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" y="2366"/>
              <a:ext cx="247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endParaRPr lang="sl-SI" altLang="sl-SI"/>
            </a:p>
          </p:txBody>
        </p:sp>
        <p:sp>
          <p:nvSpPr>
            <p:cNvPr id="46103" name="Rectangle 23">
              <a:extLst>
                <a:ext uri="{FF2B5EF4-FFF2-40B4-BE49-F238E27FC236}">
                  <a16:creationId xmlns:a16="http://schemas.microsoft.com/office/drawing/2014/main" id="{07FA3776-A10F-4AA3-B0BB-653347054D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7" y="2366"/>
              <a:ext cx="246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lang="sl-SI" altLang="sl-SI"/>
                <a:t>e</a:t>
              </a:r>
            </a:p>
          </p:txBody>
        </p:sp>
        <p:sp>
          <p:nvSpPr>
            <p:cNvPr id="46102" name="Rectangle 22">
              <a:extLst>
                <a:ext uri="{FF2B5EF4-FFF2-40B4-BE49-F238E27FC236}">
                  <a16:creationId xmlns:a16="http://schemas.microsoft.com/office/drawing/2014/main" id="{7E531C29-DDC2-4856-915C-854A261BD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2366"/>
              <a:ext cx="246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endParaRPr lang="sl-SI" altLang="sl-SI"/>
            </a:p>
          </p:txBody>
        </p:sp>
        <p:sp>
          <p:nvSpPr>
            <p:cNvPr id="46101" name="Rectangle 21">
              <a:extLst>
                <a:ext uri="{FF2B5EF4-FFF2-40B4-BE49-F238E27FC236}">
                  <a16:creationId xmlns:a16="http://schemas.microsoft.com/office/drawing/2014/main" id="{D7FF0BA2-15B2-4924-874A-CA7136B1B3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8" y="2069"/>
              <a:ext cx="246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lang="sl-SI" altLang="sl-SI"/>
                <a:t>u</a:t>
              </a:r>
            </a:p>
          </p:txBody>
        </p:sp>
        <p:sp>
          <p:nvSpPr>
            <p:cNvPr id="46100" name="Rectangle 20">
              <a:extLst>
                <a:ext uri="{FF2B5EF4-FFF2-40B4-BE49-F238E27FC236}">
                  <a16:creationId xmlns:a16="http://schemas.microsoft.com/office/drawing/2014/main" id="{FBC11B56-2D68-47C4-A39A-F870DF9999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2" y="2069"/>
              <a:ext cx="246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endParaRPr lang="sl-SI" altLang="sl-SI"/>
            </a:p>
          </p:txBody>
        </p:sp>
        <p:sp>
          <p:nvSpPr>
            <p:cNvPr id="46099" name="Rectangle 19">
              <a:extLst>
                <a:ext uri="{FF2B5EF4-FFF2-40B4-BE49-F238E27FC236}">
                  <a16:creationId xmlns:a16="http://schemas.microsoft.com/office/drawing/2014/main" id="{946B05AC-4614-48AA-93F2-986A919C1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5" y="2069"/>
              <a:ext cx="247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endParaRPr lang="sl-SI" altLang="sl-SI"/>
            </a:p>
          </p:txBody>
        </p:sp>
        <p:sp>
          <p:nvSpPr>
            <p:cNvPr id="46098" name="Rectangle 18">
              <a:extLst>
                <a:ext uri="{FF2B5EF4-FFF2-40B4-BE49-F238E27FC236}">
                  <a16:creationId xmlns:a16="http://schemas.microsoft.com/office/drawing/2014/main" id="{5360CA61-112C-4BDE-A113-F4E8BAC36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0" y="2069"/>
              <a:ext cx="245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endParaRPr lang="sl-SI" altLang="sl-SI"/>
            </a:p>
          </p:txBody>
        </p:sp>
        <p:sp>
          <p:nvSpPr>
            <p:cNvPr id="46097" name="Rectangle 17">
              <a:extLst>
                <a:ext uri="{FF2B5EF4-FFF2-40B4-BE49-F238E27FC236}">
                  <a16:creationId xmlns:a16="http://schemas.microsoft.com/office/drawing/2014/main" id="{74C1196F-9E64-464D-9F24-1CB6B8F62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" y="2069"/>
              <a:ext cx="247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endParaRPr lang="sl-SI" altLang="sl-SI"/>
            </a:p>
          </p:txBody>
        </p:sp>
        <p:sp>
          <p:nvSpPr>
            <p:cNvPr id="46096" name="Rectangle 16">
              <a:extLst>
                <a:ext uri="{FF2B5EF4-FFF2-40B4-BE49-F238E27FC236}">
                  <a16:creationId xmlns:a16="http://schemas.microsoft.com/office/drawing/2014/main" id="{D004DC6A-BD03-4EAA-B989-9F3B59BDF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7" y="2069"/>
              <a:ext cx="246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endParaRPr lang="sl-SI" altLang="sl-SI"/>
            </a:p>
          </p:txBody>
        </p:sp>
        <p:sp>
          <p:nvSpPr>
            <p:cNvPr id="46095" name="Rectangle 15">
              <a:extLst>
                <a:ext uri="{FF2B5EF4-FFF2-40B4-BE49-F238E27FC236}">
                  <a16:creationId xmlns:a16="http://schemas.microsoft.com/office/drawing/2014/main" id="{811A4206-0F56-4260-AA1A-108EC998B5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2069"/>
              <a:ext cx="246" cy="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buChar char="¡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>
                <a:buClr>
                  <a:schemeClr val="accent2"/>
                </a:buClr>
                <a:buChar char="l"/>
                <a:defRPr sz="21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>
                <a:buSzPct val="65000"/>
                <a:buChar char="¡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>
                <a:buClr>
                  <a:schemeClr val="accent2"/>
                </a:buClr>
                <a:buChar char="l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>
                <a:buSzPct val="60000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7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lang="sl-SI" altLang="sl-SI"/>
                <a:t>i</a:t>
              </a:r>
            </a:p>
          </p:txBody>
        </p:sp>
        <p:sp>
          <p:nvSpPr>
            <p:cNvPr id="46130" name="Line 50">
              <a:extLst>
                <a:ext uri="{FF2B5EF4-FFF2-40B4-BE49-F238E27FC236}">
                  <a16:creationId xmlns:a16="http://schemas.microsoft.com/office/drawing/2014/main" id="{8B4304D4-DA3F-466C-BDA1-B19F14318B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2069"/>
              <a:ext cx="1723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6131" name="Line 51">
              <a:extLst>
                <a:ext uri="{FF2B5EF4-FFF2-40B4-BE49-F238E27FC236}">
                  <a16:creationId xmlns:a16="http://schemas.microsoft.com/office/drawing/2014/main" id="{6C06C867-5EA3-41DE-8626-5C0B678FBD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2366"/>
              <a:ext cx="1723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6132" name="Line 52">
              <a:extLst>
                <a:ext uri="{FF2B5EF4-FFF2-40B4-BE49-F238E27FC236}">
                  <a16:creationId xmlns:a16="http://schemas.microsoft.com/office/drawing/2014/main" id="{73ECA0EE-1AA9-42DF-BE34-5411188816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2663"/>
              <a:ext cx="1723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6133" name="Line 53">
              <a:extLst>
                <a:ext uri="{FF2B5EF4-FFF2-40B4-BE49-F238E27FC236}">
                  <a16:creationId xmlns:a16="http://schemas.microsoft.com/office/drawing/2014/main" id="{FF37989A-FCFF-4EC8-ADA7-02F6294AC4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2960"/>
              <a:ext cx="1723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6134" name="Line 54">
              <a:extLst>
                <a:ext uri="{FF2B5EF4-FFF2-40B4-BE49-F238E27FC236}">
                  <a16:creationId xmlns:a16="http://schemas.microsoft.com/office/drawing/2014/main" id="{03A8C901-8992-4050-9469-A340582843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3257"/>
              <a:ext cx="1723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6135" name="Line 55">
              <a:extLst>
                <a:ext uri="{FF2B5EF4-FFF2-40B4-BE49-F238E27FC236}">
                  <a16:creationId xmlns:a16="http://schemas.microsoft.com/office/drawing/2014/main" id="{6CD64E5E-8035-4474-8945-D42DABBC9C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3554"/>
              <a:ext cx="1723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6136" name="Line 56">
              <a:extLst>
                <a:ext uri="{FF2B5EF4-FFF2-40B4-BE49-F238E27FC236}">
                  <a16:creationId xmlns:a16="http://schemas.microsoft.com/office/drawing/2014/main" id="{0F5FAAD5-C934-4B71-AEB0-A436181A79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" y="2069"/>
              <a:ext cx="0" cy="1485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6137" name="Line 57">
              <a:extLst>
                <a:ext uri="{FF2B5EF4-FFF2-40B4-BE49-F238E27FC236}">
                  <a16:creationId xmlns:a16="http://schemas.microsoft.com/office/drawing/2014/main" id="{B58C6133-CF88-45CC-A7AC-34CF985AC2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7" y="2069"/>
              <a:ext cx="0" cy="1485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6138" name="Line 58">
              <a:extLst>
                <a:ext uri="{FF2B5EF4-FFF2-40B4-BE49-F238E27FC236}">
                  <a16:creationId xmlns:a16="http://schemas.microsoft.com/office/drawing/2014/main" id="{A8A7A07F-4570-4D95-AE4B-ECBBEE18E9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3" y="2069"/>
              <a:ext cx="0" cy="1485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6139" name="Line 59">
              <a:extLst>
                <a:ext uri="{FF2B5EF4-FFF2-40B4-BE49-F238E27FC236}">
                  <a16:creationId xmlns:a16="http://schemas.microsoft.com/office/drawing/2014/main" id="{06F54A41-BF3D-4EBA-B9C8-0FEEE3A5CA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70" y="2069"/>
              <a:ext cx="0" cy="1485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6140" name="Line 60">
              <a:extLst>
                <a:ext uri="{FF2B5EF4-FFF2-40B4-BE49-F238E27FC236}">
                  <a16:creationId xmlns:a16="http://schemas.microsoft.com/office/drawing/2014/main" id="{0C60A4F0-E90F-48E0-A632-28724F881F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5" y="2069"/>
              <a:ext cx="0" cy="1485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6141" name="Line 61">
              <a:extLst>
                <a:ext uri="{FF2B5EF4-FFF2-40B4-BE49-F238E27FC236}">
                  <a16:creationId xmlns:a16="http://schemas.microsoft.com/office/drawing/2014/main" id="{5BA46DC5-9157-48C1-8FF7-10A627C883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62" y="2069"/>
              <a:ext cx="0" cy="1485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6142" name="Line 62">
              <a:extLst>
                <a:ext uri="{FF2B5EF4-FFF2-40B4-BE49-F238E27FC236}">
                  <a16:creationId xmlns:a16="http://schemas.microsoft.com/office/drawing/2014/main" id="{29AC0C55-DA10-48B9-B2FA-10799BBE72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8" y="2069"/>
              <a:ext cx="0" cy="1485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46143" name="Line 63">
              <a:extLst>
                <a:ext uri="{FF2B5EF4-FFF2-40B4-BE49-F238E27FC236}">
                  <a16:creationId xmlns:a16="http://schemas.microsoft.com/office/drawing/2014/main" id="{BDA9D15D-14A8-4A57-A505-EB07BF2D77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2069"/>
              <a:ext cx="0" cy="1485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46162" name="Line 82">
            <a:extLst>
              <a:ext uri="{FF2B5EF4-FFF2-40B4-BE49-F238E27FC236}">
                <a16:creationId xmlns:a16="http://schemas.microsoft.com/office/drawing/2014/main" id="{9876608C-3F9E-433F-900C-17523B11C5E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8175" y="2997200"/>
            <a:ext cx="0" cy="2159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6163" name="Line 83">
            <a:extLst>
              <a:ext uri="{FF2B5EF4-FFF2-40B4-BE49-F238E27FC236}">
                <a16:creationId xmlns:a16="http://schemas.microsoft.com/office/drawing/2014/main" id="{6291DD1B-8841-459B-AFBA-9A925F832F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8175" y="2997200"/>
            <a:ext cx="0" cy="21590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6164" name="Line 84">
            <a:extLst>
              <a:ext uri="{FF2B5EF4-FFF2-40B4-BE49-F238E27FC236}">
                <a16:creationId xmlns:a16="http://schemas.microsoft.com/office/drawing/2014/main" id="{3BF7F763-B80B-4D76-8808-3E104B9265E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8175" y="2997200"/>
            <a:ext cx="0" cy="1444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6182" name="Cloud">
            <a:extLst>
              <a:ext uri="{FF2B5EF4-FFF2-40B4-BE49-F238E27FC236}">
                <a16:creationId xmlns:a16="http://schemas.microsoft.com/office/drawing/2014/main" id="{A98468D8-5D5E-4E25-AAB9-C4794FE001C2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3922713" y="3429000"/>
            <a:ext cx="2881312" cy="10795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sl-SI" altLang="sl-SI" sz="2000" b="1">
                <a:solidFill>
                  <a:srgbClr val="800080"/>
                </a:solidFill>
              </a:rPr>
              <a:t>ZVOČNIKI</a:t>
            </a:r>
          </a:p>
        </p:txBody>
      </p:sp>
      <p:sp>
        <p:nvSpPr>
          <p:cNvPr id="46183" name="Line 103">
            <a:extLst>
              <a:ext uri="{FF2B5EF4-FFF2-40B4-BE49-F238E27FC236}">
                <a16:creationId xmlns:a16="http://schemas.microsoft.com/office/drawing/2014/main" id="{CAC780ED-4EC2-4D7C-BC01-BA3C559F19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92725" y="2997200"/>
            <a:ext cx="1439863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6184" name="Cloud">
            <a:extLst>
              <a:ext uri="{FF2B5EF4-FFF2-40B4-BE49-F238E27FC236}">
                <a16:creationId xmlns:a16="http://schemas.microsoft.com/office/drawing/2014/main" id="{0B597C00-E2A1-490C-9328-CF262C942C08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5795963" y="4579938"/>
            <a:ext cx="3132137" cy="9366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sl-SI" altLang="sl-SI" sz="2000" b="1">
                <a:solidFill>
                  <a:srgbClr val="800080"/>
                </a:solidFill>
              </a:rPr>
              <a:t>NEZVOČNIKI</a:t>
            </a:r>
          </a:p>
        </p:txBody>
      </p:sp>
      <p:sp>
        <p:nvSpPr>
          <p:cNvPr id="46186" name="Line 106">
            <a:extLst>
              <a:ext uri="{FF2B5EF4-FFF2-40B4-BE49-F238E27FC236}">
                <a16:creationId xmlns:a16="http://schemas.microsoft.com/office/drawing/2014/main" id="{03D26B9A-6607-4901-A69B-1AAFAB7221F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2588" y="2997200"/>
            <a:ext cx="129540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  <p:bldP spid="46084" grpId="0"/>
      <p:bldP spid="46085" grpId="0"/>
      <p:bldP spid="46182" grpId="0" animBg="1"/>
      <p:bldP spid="461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71E79001-4DF5-4288-84D2-E4D5D5E9CB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 b="1">
                <a:solidFill>
                  <a:srgbClr val="800080"/>
                </a:solidFill>
              </a:rPr>
              <a:t>SAMOGLASNIKI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EC968341-15C5-40C7-8ED0-C93B11BD12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sl-SI" altLang="sl-SI" sz="1800"/>
              <a:t> </a:t>
            </a:r>
            <a:r>
              <a:rPr lang="sl-SI" altLang="sl-SI" sz="1800" b="1"/>
              <a:t>vseh je 8</a:t>
            </a:r>
          </a:p>
          <a:p>
            <a:pPr marL="0" indent="0"/>
            <a:r>
              <a:rPr lang="sl-SI" altLang="sl-SI" sz="1800" b="1"/>
              <a:t> vsi so :</a:t>
            </a:r>
          </a:p>
          <a:p>
            <a:pPr marL="827088" lvl="1"/>
            <a:r>
              <a:rPr lang="sl-SI" altLang="sl-SI" sz="1400" b="1"/>
              <a:t>zveneči</a:t>
            </a:r>
          </a:p>
          <a:p>
            <a:pPr marL="827088" lvl="1"/>
            <a:r>
              <a:rPr lang="sl-SI" altLang="sl-SI" sz="1400" b="1"/>
              <a:t>ustni</a:t>
            </a:r>
          </a:p>
          <a:p>
            <a:pPr marL="827088" lvl="1"/>
            <a:r>
              <a:rPr lang="sl-SI" altLang="sl-SI" sz="1400" b="1"/>
              <a:t>enoglasniški</a:t>
            </a:r>
          </a:p>
          <a:p>
            <a:pPr marL="0" indent="0"/>
            <a:r>
              <a:rPr lang="sl-SI" altLang="sl-SI" sz="1800" b="1"/>
              <a:t> so </a:t>
            </a:r>
            <a:r>
              <a:rPr lang="sl-SI" altLang="sl-SI" sz="1800" b="1">
                <a:solidFill>
                  <a:srgbClr val="800080"/>
                </a:solidFill>
              </a:rPr>
              <a:t>nosilci zlogov</a:t>
            </a:r>
            <a:r>
              <a:rPr lang="sl-SI" altLang="sl-SI" sz="1800" b="1"/>
              <a:t> v besedi</a:t>
            </a:r>
          </a:p>
          <a:p>
            <a:pPr marL="0" indent="0"/>
            <a:r>
              <a:rPr lang="sl-SI" altLang="sl-SI" sz="1800" b="1"/>
              <a:t> v besedi so </a:t>
            </a:r>
            <a:r>
              <a:rPr lang="sl-SI" altLang="sl-SI" sz="1800" b="1">
                <a:solidFill>
                  <a:srgbClr val="800080"/>
                </a:solidFill>
              </a:rPr>
              <a:t>naglašeni</a:t>
            </a:r>
            <a:r>
              <a:rPr lang="sl-SI" altLang="sl-SI" sz="1800" b="1"/>
              <a:t> ali </a:t>
            </a:r>
            <a:r>
              <a:rPr lang="sl-SI" altLang="sl-SI" sz="1800" b="1">
                <a:solidFill>
                  <a:srgbClr val="800080"/>
                </a:solidFill>
              </a:rPr>
              <a:t>nenaglašeni</a:t>
            </a:r>
          </a:p>
          <a:p>
            <a:pPr marL="0" indent="0"/>
            <a:r>
              <a:rPr lang="sl-SI" altLang="sl-SI" sz="1800" b="1"/>
              <a:t> mesto naglašenega samoglasnika včasih zaznamujejo  </a:t>
            </a:r>
            <a:r>
              <a:rPr lang="sl-SI" altLang="sl-SI" sz="1800" b="1">
                <a:solidFill>
                  <a:srgbClr val="800080"/>
                </a:solidFill>
              </a:rPr>
              <a:t>naglasna znamenja</a:t>
            </a:r>
            <a:r>
              <a:rPr lang="sl-SI" altLang="sl-SI" sz="1800" b="1"/>
              <a:t> </a:t>
            </a:r>
          </a:p>
          <a:p>
            <a:pPr marL="0" indent="0"/>
            <a:r>
              <a:rPr lang="sl-SI" altLang="sl-SI" sz="1800" b="1"/>
              <a:t>glede na trajanje so samoglasniki </a:t>
            </a:r>
            <a:r>
              <a:rPr lang="sl-SI" altLang="sl-SI" sz="1800" b="1">
                <a:solidFill>
                  <a:srgbClr val="800080"/>
                </a:solidFill>
              </a:rPr>
              <a:t>dolgi</a:t>
            </a:r>
            <a:r>
              <a:rPr lang="sl-SI" altLang="sl-SI" sz="1800" b="1"/>
              <a:t> ali </a:t>
            </a:r>
            <a:r>
              <a:rPr lang="sl-SI" altLang="sl-SI" sz="1800" b="1">
                <a:solidFill>
                  <a:srgbClr val="800080"/>
                </a:solidFill>
              </a:rPr>
              <a:t>kratki</a:t>
            </a:r>
          </a:p>
          <a:p>
            <a:pPr marL="827088" lvl="1"/>
            <a:endParaRPr lang="sl-SI" altLang="sl-SI" sz="1800" b="1">
              <a:solidFill>
                <a:srgbClr val="800080"/>
              </a:solidFill>
            </a:endParaRPr>
          </a:p>
          <a:p>
            <a:pPr marL="827088" lvl="1">
              <a:buFont typeface="Wingdings" panose="05000000000000000000" pitchFamily="2" charset="2"/>
              <a:buNone/>
            </a:pPr>
            <a:endParaRPr lang="sl-SI" altLang="sl-SI" sz="1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EE09AB5A-25D2-408A-A54A-739C248291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 b="1">
                <a:solidFill>
                  <a:srgbClr val="800080"/>
                </a:solidFill>
              </a:rPr>
              <a:t>ZLOGI V BESEDI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5B209C5D-EB41-4F0D-B301-EAE30C57FF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593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>
                <a:solidFill>
                  <a:srgbClr val="800080"/>
                </a:solidFill>
              </a:rPr>
              <a:t>Besede so glede na število zlogov:</a:t>
            </a:r>
          </a:p>
        </p:txBody>
      </p:sp>
      <p:sp>
        <p:nvSpPr>
          <p:cNvPr id="51204" name="Cloud">
            <a:extLst>
              <a:ext uri="{FF2B5EF4-FFF2-40B4-BE49-F238E27FC236}">
                <a16:creationId xmlns:a16="http://schemas.microsoft.com/office/drawing/2014/main" id="{C32EA8EF-0F83-46A0-907B-0E0F8C7C7FA4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468313" y="2708275"/>
            <a:ext cx="2743200" cy="13684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sl-SI" altLang="sl-SI" sz="2000" b="1">
                <a:solidFill>
                  <a:srgbClr val="800080"/>
                </a:solidFill>
              </a:rPr>
              <a:t>enozložne</a:t>
            </a:r>
          </a:p>
          <a:p>
            <a:r>
              <a:rPr lang="sl-SI" altLang="sl-SI" sz="1400"/>
              <a:t>kaj, kje, pot, stol, stric, miš, red …</a:t>
            </a:r>
          </a:p>
        </p:txBody>
      </p:sp>
      <p:sp>
        <p:nvSpPr>
          <p:cNvPr id="51205" name="Cloud">
            <a:extLst>
              <a:ext uri="{FF2B5EF4-FFF2-40B4-BE49-F238E27FC236}">
                <a16:creationId xmlns:a16="http://schemas.microsoft.com/office/drawing/2014/main" id="{F1392FAD-3B1C-4BB4-BFFB-B12CF50573FC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1331913" y="4581525"/>
            <a:ext cx="2743200" cy="13684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sl-SI" altLang="sl-SI" sz="2000" b="1">
                <a:solidFill>
                  <a:srgbClr val="800080"/>
                </a:solidFill>
              </a:rPr>
              <a:t>dvozložne</a:t>
            </a:r>
          </a:p>
          <a:p>
            <a:r>
              <a:rPr lang="sl-SI" altLang="sl-SI" sz="1400"/>
              <a:t>miza, komu, zakaj, dela, teta …</a:t>
            </a:r>
          </a:p>
        </p:txBody>
      </p:sp>
      <p:sp>
        <p:nvSpPr>
          <p:cNvPr id="51206" name="Cloud">
            <a:extLst>
              <a:ext uri="{FF2B5EF4-FFF2-40B4-BE49-F238E27FC236}">
                <a16:creationId xmlns:a16="http://schemas.microsoft.com/office/drawing/2014/main" id="{D2145603-0BF7-4445-8211-9F62C0409441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5292725" y="2636838"/>
            <a:ext cx="360045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sl-SI" altLang="sl-SI" sz="2000" b="1">
                <a:solidFill>
                  <a:srgbClr val="800080"/>
                </a:solidFill>
              </a:rPr>
              <a:t>trizložne ali večzložne</a:t>
            </a:r>
          </a:p>
          <a:p>
            <a:r>
              <a:rPr lang="sl-SI" altLang="sl-SI" sz="1400"/>
              <a:t>pradedek, hišica, stanovanje, kosmatinec, nakupovati …</a:t>
            </a:r>
          </a:p>
        </p:txBody>
      </p:sp>
      <p:sp>
        <p:nvSpPr>
          <p:cNvPr id="51207" name="Cloud">
            <a:extLst>
              <a:ext uri="{FF2B5EF4-FFF2-40B4-BE49-F238E27FC236}">
                <a16:creationId xmlns:a16="http://schemas.microsoft.com/office/drawing/2014/main" id="{04F749B4-C1DC-4B56-9E85-F6C6DB6D35AF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4500563" y="4724400"/>
            <a:ext cx="2743200" cy="10810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99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sl-SI" altLang="sl-SI" sz="2000" b="1">
                <a:solidFill>
                  <a:srgbClr val="800080"/>
                </a:solidFill>
              </a:rPr>
              <a:t>nezložne</a:t>
            </a:r>
          </a:p>
          <a:p>
            <a:r>
              <a:rPr lang="sl-SI" altLang="sl-SI" sz="1400"/>
              <a:t>k/h, s/z, v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  <p:bldP spid="51204" grpId="0" animBg="1"/>
      <p:bldP spid="51205" grpId="0" animBg="1"/>
      <p:bldP spid="51206" grpId="0" animBg="1"/>
      <p:bldP spid="5120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F8364B0B-4893-45B2-B590-4466E14B17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 b="1">
                <a:solidFill>
                  <a:srgbClr val="800080"/>
                </a:solidFill>
              </a:rPr>
              <a:t>NAGLAS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9A11A974-44F7-442A-A7A3-4F5E80EFA7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19300" y="1628775"/>
            <a:ext cx="5865813" cy="6651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b="1">
                <a:solidFill>
                  <a:srgbClr val="800080"/>
                </a:solidFill>
              </a:rPr>
              <a:t>BESEDE GLEDE NA NAGLAS</a:t>
            </a:r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34FB3B11-17C4-4C2E-B8EA-1E7F2D9BD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636838"/>
            <a:ext cx="3095625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buClr>
                <a:schemeClr val="accent2"/>
              </a:buClr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buSzPct val="65000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buClr>
                <a:schemeClr val="accent2"/>
              </a:buClr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buSzPct val="60000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sl-SI" altLang="sl-SI" b="1">
                <a:solidFill>
                  <a:srgbClr val="FF66CC"/>
                </a:solidFill>
              </a:rPr>
              <a:t>NAGLASNICE</a:t>
            </a:r>
          </a:p>
        </p:txBody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C19B0106-6FDC-43CC-8F32-5CEE57DDE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2636838"/>
            <a:ext cx="4105275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buClr>
                <a:schemeClr val="accent2"/>
              </a:buClr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buSzPct val="65000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buClr>
                <a:schemeClr val="accent2"/>
              </a:buClr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buSzPct val="60000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sl-SI" altLang="sl-SI" b="1">
                <a:solidFill>
                  <a:srgbClr val="FF66CC"/>
                </a:solidFill>
              </a:rPr>
              <a:t>BREZNAGLASNICE</a:t>
            </a:r>
          </a:p>
        </p:txBody>
      </p:sp>
      <p:sp>
        <p:nvSpPr>
          <p:cNvPr id="52230" name="Line 6">
            <a:extLst>
              <a:ext uri="{FF2B5EF4-FFF2-40B4-BE49-F238E27FC236}">
                <a16:creationId xmlns:a16="http://schemas.microsoft.com/office/drawing/2014/main" id="{84C43CCE-86D5-4188-B1F3-1FE7848388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71775" y="2133600"/>
            <a:ext cx="17287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2231" name="Line 7">
            <a:extLst>
              <a:ext uri="{FF2B5EF4-FFF2-40B4-BE49-F238E27FC236}">
                <a16:creationId xmlns:a16="http://schemas.microsoft.com/office/drawing/2014/main" id="{AFB34202-7A7D-4E58-B145-A261776CA1B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2133600"/>
            <a:ext cx="18002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2232" name="Document">
            <a:extLst>
              <a:ext uri="{FF2B5EF4-FFF2-40B4-BE49-F238E27FC236}">
                <a16:creationId xmlns:a16="http://schemas.microsoft.com/office/drawing/2014/main" id="{50670FF9-6A34-4982-A3EF-23BD6932FF13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107950" y="3789363"/>
            <a:ext cx="2519363" cy="165576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sl-SI" altLang="sl-SI" sz="2000" b="1">
                <a:solidFill>
                  <a:srgbClr val="000099"/>
                </a:solidFill>
              </a:rPr>
              <a:t>enonaglasnice</a:t>
            </a:r>
          </a:p>
          <a:p>
            <a:endParaRPr lang="sl-SI" altLang="sl-SI" sz="2000" b="1">
              <a:solidFill>
                <a:srgbClr val="000099"/>
              </a:solidFill>
            </a:endParaRPr>
          </a:p>
          <a:p>
            <a:pPr>
              <a:buFont typeface="Wingdings" panose="05000000000000000000" pitchFamily="2" charset="2"/>
              <a:buChar char="¡"/>
            </a:pPr>
            <a:r>
              <a:rPr lang="sl-SI" altLang="sl-SI" sz="1400" b="1">
                <a:solidFill>
                  <a:srgbClr val="000099"/>
                </a:solidFill>
              </a:rPr>
              <a:t> </a:t>
            </a:r>
            <a:r>
              <a:rPr lang="sl-SI" altLang="sl-SI" sz="1400" b="1"/>
              <a:t>enozložne besede</a:t>
            </a:r>
          </a:p>
          <a:p>
            <a:pPr>
              <a:buFont typeface="Wingdings" panose="05000000000000000000" pitchFamily="2" charset="2"/>
              <a:buChar char="¡"/>
            </a:pPr>
            <a:r>
              <a:rPr lang="sl-SI" altLang="sl-SI" sz="1400" b="1"/>
              <a:t> večzložne besede</a:t>
            </a:r>
            <a:endParaRPr lang="sl-SI" altLang="sl-SI" sz="2000" b="1"/>
          </a:p>
        </p:txBody>
      </p:sp>
      <p:sp>
        <p:nvSpPr>
          <p:cNvPr id="52233" name="Document">
            <a:extLst>
              <a:ext uri="{FF2B5EF4-FFF2-40B4-BE49-F238E27FC236}">
                <a16:creationId xmlns:a16="http://schemas.microsoft.com/office/drawing/2014/main" id="{B36CD7B8-1C38-46FD-95B3-C6BF0C1C726B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2987675" y="3787775"/>
            <a:ext cx="2520950" cy="18732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sl-SI" altLang="sl-SI" sz="2000" b="1">
                <a:solidFill>
                  <a:srgbClr val="000099"/>
                </a:solidFill>
              </a:rPr>
              <a:t>večnaglasnice</a:t>
            </a:r>
          </a:p>
          <a:p>
            <a:endParaRPr lang="sl-SI" altLang="sl-SI" sz="2000" b="1">
              <a:solidFill>
                <a:srgbClr val="000099"/>
              </a:solidFill>
            </a:endParaRPr>
          </a:p>
          <a:p>
            <a:pPr>
              <a:buFont typeface="Wingdings" panose="05000000000000000000" pitchFamily="2" charset="2"/>
              <a:buChar char="¡"/>
            </a:pPr>
            <a:r>
              <a:rPr lang="sl-SI" altLang="sl-SI" sz="1400" b="1">
                <a:solidFill>
                  <a:srgbClr val="000099"/>
                </a:solidFill>
              </a:rPr>
              <a:t> </a:t>
            </a:r>
            <a:r>
              <a:rPr lang="sl-SI" altLang="sl-SI" sz="1400" b="1"/>
              <a:t>večzložne besede</a:t>
            </a:r>
          </a:p>
        </p:txBody>
      </p:sp>
      <p:sp>
        <p:nvSpPr>
          <p:cNvPr id="52234" name="Document">
            <a:extLst>
              <a:ext uri="{FF2B5EF4-FFF2-40B4-BE49-F238E27FC236}">
                <a16:creationId xmlns:a16="http://schemas.microsoft.com/office/drawing/2014/main" id="{6A819CCB-145F-482C-995F-95B7B518A6ED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6011863" y="3860800"/>
            <a:ext cx="2881312" cy="24479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buFont typeface="Wingdings" panose="05000000000000000000" pitchFamily="2" charset="2"/>
              <a:buChar char="¡"/>
            </a:pPr>
            <a:r>
              <a:rPr lang="sl-SI" altLang="sl-SI" sz="2000"/>
              <a:t> </a:t>
            </a:r>
            <a:r>
              <a:rPr lang="sl-SI" altLang="sl-SI" sz="1600" b="1">
                <a:solidFill>
                  <a:srgbClr val="FF66CC"/>
                </a:solidFill>
              </a:rPr>
              <a:t>vezniki</a:t>
            </a:r>
            <a:r>
              <a:rPr lang="sl-SI" altLang="sl-SI" sz="1600" b="1"/>
              <a:t> </a:t>
            </a:r>
            <a:r>
              <a:rPr lang="sl-SI" altLang="sl-SI" sz="1200" b="1"/>
              <a:t>/</a:t>
            </a:r>
            <a:r>
              <a:rPr lang="sl-SI" altLang="sl-SI" sz="1200"/>
              <a:t>in, pa, ter … /</a:t>
            </a:r>
            <a:endParaRPr lang="sl-SI" altLang="sl-SI" sz="1200" b="1"/>
          </a:p>
          <a:p>
            <a:pPr>
              <a:buFont typeface="Wingdings" panose="05000000000000000000" pitchFamily="2" charset="2"/>
              <a:buChar char="¡"/>
            </a:pPr>
            <a:r>
              <a:rPr lang="sl-SI" altLang="sl-SI" sz="1600" b="1"/>
              <a:t> </a:t>
            </a:r>
            <a:r>
              <a:rPr lang="sl-SI" altLang="sl-SI" sz="1600" b="1">
                <a:solidFill>
                  <a:srgbClr val="FF66CC"/>
                </a:solidFill>
              </a:rPr>
              <a:t>predlogi</a:t>
            </a:r>
            <a:r>
              <a:rPr lang="sl-SI" altLang="sl-SI" sz="1600" b="1"/>
              <a:t> </a:t>
            </a:r>
            <a:r>
              <a:rPr lang="sl-SI" altLang="sl-SI" sz="1200"/>
              <a:t>/pred, nad … /</a:t>
            </a:r>
            <a:endParaRPr lang="sl-SI" altLang="sl-SI" sz="1600" b="1"/>
          </a:p>
          <a:p>
            <a:pPr>
              <a:buFont typeface="Wingdings" panose="05000000000000000000" pitchFamily="2" charset="2"/>
              <a:buChar char="¡"/>
            </a:pPr>
            <a:r>
              <a:rPr lang="sl-SI" altLang="sl-SI" sz="1600" b="1"/>
              <a:t> </a:t>
            </a:r>
            <a:r>
              <a:rPr lang="sl-SI" altLang="sl-SI" sz="1600" b="1">
                <a:solidFill>
                  <a:srgbClr val="FF66CC"/>
                </a:solidFill>
              </a:rPr>
              <a:t>glagol </a:t>
            </a:r>
            <a:r>
              <a:rPr lang="sl-SI" altLang="sl-SI" sz="1600" b="1" i="1">
                <a:solidFill>
                  <a:srgbClr val="FF66CC"/>
                </a:solidFill>
              </a:rPr>
              <a:t>biti</a:t>
            </a:r>
            <a:r>
              <a:rPr lang="sl-SI" altLang="sl-SI" sz="1600" b="1" i="1"/>
              <a:t> </a:t>
            </a:r>
            <a:r>
              <a:rPr lang="sl-SI" altLang="sl-SI" sz="1200"/>
              <a:t>/sem, si, je/</a:t>
            </a:r>
            <a:endParaRPr lang="sl-SI" altLang="sl-SI" sz="1600" b="1" i="1"/>
          </a:p>
          <a:p>
            <a:pPr>
              <a:buFont typeface="Wingdings" panose="05000000000000000000" pitchFamily="2" charset="2"/>
              <a:buChar char="¡"/>
            </a:pPr>
            <a:r>
              <a:rPr lang="sl-SI" altLang="sl-SI" sz="1600" b="1"/>
              <a:t> </a:t>
            </a:r>
            <a:r>
              <a:rPr lang="sl-SI" altLang="sl-SI" sz="1600" b="1">
                <a:solidFill>
                  <a:srgbClr val="FF66CC"/>
                </a:solidFill>
              </a:rPr>
              <a:t>naslonske oblike osebnih zaimkov</a:t>
            </a:r>
            <a:r>
              <a:rPr lang="sl-SI" altLang="sl-SI" sz="2000"/>
              <a:t> </a:t>
            </a:r>
            <a:r>
              <a:rPr lang="sl-SI" altLang="sl-SI" sz="1200"/>
              <a:t>/ga, mu, je, ji, jo … /</a:t>
            </a:r>
            <a:endParaRPr lang="sl-SI" altLang="sl-SI" sz="2000"/>
          </a:p>
        </p:txBody>
      </p:sp>
      <p:sp>
        <p:nvSpPr>
          <p:cNvPr id="52236" name="Line 12">
            <a:extLst>
              <a:ext uri="{FF2B5EF4-FFF2-40B4-BE49-F238E27FC236}">
                <a16:creationId xmlns:a16="http://schemas.microsoft.com/office/drawing/2014/main" id="{CEDDB4CA-1CB7-4D97-A86B-9E662F0482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8175" y="31416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2237" name="Line 13">
            <a:extLst>
              <a:ext uri="{FF2B5EF4-FFF2-40B4-BE49-F238E27FC236}">
                <a16:creationId xmlns:a16="http://schemas.microsoft.com/office/drawing/2014/main" id="{EB00090D-C330-4579-92F9-053B253E56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2988" y="3429000"/>
            <a:ext cx="2449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2238" name="Line 14">
            <a:extLst>
              <a:ext uri="{FF2B5EF4-FFF2-40B4-BE49-F238E27FC236}">
                <a16:creationId xmlns:a16="http://schemas.microsoft.com/office/drawing/2014/main" id="{75039FCA-7EF3-4EF8-93A4-D3799909D9D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2988" y="34290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2239" name="Line 15">
            <a:extLst>
              <a:ext uri="{FF2B5EF4-FFF2-40B4-BE49-F238E27FC236}">
                <a16:creationId xmlns:a16="http://schemas.microsoft.com/office/drawing/2014/main" id="{14CFB727-4E44-40B0-943A-83BC0BCAB3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492500" y="34290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2240" name="Line 16">
            <a:extLst>
              <a:ext uri="{FF2B5EF4-FFF2-40B4-BE49-F238E27FC236}">
                <a16:creationId xmlns:a16="http://schemas.microsoft.com/office/drawing/2014/main" id="{EC9F74FF-2326-45F3-8D8F-B7D13344BA9C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4388" y="31416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  <p:bldP spid="52228" grpId="0"/>
      <p:bldP spid="52229" grpId="0"/>
      <p:bldP spid="52232" grpId="0" animBg="1"/>
      <p:bldP spid="52233" grpId="0" animBg="1"/>
      <p:bldP spid="522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3D4CEE36-5B2F-4D68-AD1B-AE66171300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 b="1">
                <a:solidFill>
                  <a:srgbClr val="800080"/>
                </a:solidFill>
              </a:rPr>
              <a:t>NAGLAŠENI SAMOGLASNIKI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2F18E3E3-A223-49E1-86E2-DBECF8F6E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827213"/>
            <a:ext cx="7783512" cy="4114800"/>
          </a:xfrm>
        </p:spPr>
        <p:txBody>
          <a:bodyPr/>
          <a:lstStyle/>
          <a:p>
            <a:r>
              <a:rPr lang="sl-SI" altLang="sl-SI" sz="2400"/>
              <a:t>so tisti, ki jih v besedi izgovorimo </a:t>
            </a:r>
            <a:r>
              <a:rPr lang="sl-SI" altLang="sl-SI" sz="2400">
                <a:solidFill>
                  <a:srgbClr val="FF66CC"/>
                </a:solidFill>
              </a:rPr>
              <a:t>glasneje</a:t>
            </a:r>
            <a:r>
              <a:rPr lang="sl-SI" altLang="sl-SI" sz="2400"/>
              <a:t> in z </a:t>
            </a:r>
            <a:r>
              <a:rPr lang="sl-SI" altLang="sl-SI" sz="2400">
                <a:solidFill>
                  <a:srgbClr val="FF66CC"/>
                </a:solidFill>
              </a:rPr>
              <a:t>večjo močjo</a:t>
            </a:r>
            <a:r>
              <a:rPr lang="sl-SI" altLang="sl-SI" sz="2400"/>
              <a:t> kot druge</a:t>
            </a:r>
          </a:p>
          <a:p>
            <a:r>
              <a:rPr lang="sl-SI" altLang="sl-SI" sz="2400" b="1">
                <a:solidFill>
                  <a:srgbClr val="FF66CC"/>
                </a:solidFill>
              </a:rPr>
              <a:t>ENOZLOŽNE BESEDE</a:t>
            </a:r>
            <a:r>
              <a:rPr lang="sl-SI" altLang="sl-SI" sz="2400"/>
              <a:t> so naglašene (ali pa tudi ne – breznaglasnice): naglašen je en zlog: </a:t>
            </a:r>
            <a:r>
              <a:rPr lang="sl-SI" altLang="sl-SI" sz="2400" i="1"/>
              <a:t>k</a:t>
            </a:r>
            <a:r>
              <a:rPr lang="sl-SI" altLang="sl-SI" sz="2400" b="1" i="1">
                <a:solidFill>
                  <a:srgbClr val="FF66CC"/>
                </a:solidFill>
              </a:rPr>
              <a:t>a</a:t>
            </a:r>
            <a:r>
              <a:rPr lang="sl-SI" altLang="sl-SI" sz="2400" i="1"/>
              <a:t>j, r</a:t>
            </a:r>
            <a:r>
              <a:rPr lang="sl-SI" altLang="sl-SI" sz="2400" b="1" i="1">
                <a:solidFill>
                  <a:srgbClr val="FF66CC"/>
                </a:solidFill>
              </a:rPr>
              <a:t>e</a:t>
            </a:r>
            <a:r>
              <a:rPr lang="sl-SI" altLang="sl-SI" sz="2400" i="1"/>
              <a:t>s, b</a:t>
            </a:r>
            <a:r>
              <a:rPr lang="sl-SI" altLang="sl-SI" sz="2400" b="1" i="1">
                <a:solidFill>
                  <a:srgbClr val="FF66CC"/>
                </a:solidFill>
              </a:rPr>
              <a:t>o</a:t>
            </a:r>
            <a:r>
              <a:rPr lang="sl-SI" altLang="sl-SI" sz="2400" i="1"/>
              <a:t>j, m</a:t>
            </a:r>
            <a:r>
              <a:rPr lang="sl-SI" altLang="sl-SI" sz="2400" b="1" i="1">
                <a:solidFill>
                  <a:srgbClr val="FF66CC"/>
                </a:solidFill>
              </a:rPr>
              <a:t>i</a:t>
            </a:r>
            <a:r>
              <a:rPr lang="sl-SI" altLang="sl-SI" sz="2400" i="1"/>
              <a:t>t, </a:t>
            </a:r>
            <a:r>
              <a:rPr lang="sl-SI" altLang="sl-SI" sz="2400" b="1" i="1">
                <a:solidFill>
                  <a:srgbClr val="FF66CC"/>
                </a:solidFill>
              </a:rPr>
              <a:t>r</a:t>
            </a:r>
            <a:r>
              <a:rPr lang="sl-SI" altLang="sl-SI" sz="2400" i="1"/>
              <a:t>ž</a:t>
            </a:r>
            <a:r>
              <a:rPr lang="sl-SI" altLang="sl-SI" sz="2400"/>
              <a:t> … &gt; </a:t>
            </a:r>
            <a:r>
              <a:rPr lang="sl-SI" altLang="sl-SI" sz="2400" b="1"/>
              <a:t>enonaglasnice</a:t>
            </a:r>
          </a:p>
          <a:p>
            <a:r>
              <a:rPr lang="sl-SI" altLang="sl-SI" sz="2400" b="1">
                <a:solidFill>
                  <a:srgbClr val="FF66CC"/>
                </a:solidFill>
              </a:rPr>
              <a:t>VEČZLOŽNE BESEDE</a:t>
            </a:r>
            <a:r>
              <a:rPr lang="sl-SI" altLang="sl-SI" sz="2400" b="1"/>
              <a:t> </a:t>
            </a:r>
            <a:r>
              <a:rPr lang="sl-SI" altLang="sl-SI" sz="2400"/>
              <a:t>so naglašene (so </a:t>
            </a:r>
            <a:r>
              <a:rPr lang="sl-SI" altLang="sl-SI" sz="2400" b="1"/>
              <a:t>enonaglasnice</a:t>
            </a:r>
            <a:r>
              <a:rPr lang="sl-SI" altLang="sl-SI" sz="2400"/>
              <a:t> ali </a:t>
            </a:r>
            <a:r>
              <a:rPr lang="sl-SI" altLang="sl-SI" sz="2400" b="1"/>
              <a:t>večnaglasnice</a:t>
            </a:r>
            <a:r>
              <a:rPr lang="sl-SI" altLang="sl-SI" sz="2400"/>
              <a:t>): </a:t>
            </a:r>
            <a:r>
              <a:rPr lang="sl-SI" altLang="sl-SI" sz="2400" i="1"/>
              <a:t>p</a:t>
            </a:r>
            <a:r>
              <a:rPr lang="sl-SI" altLang="sl-SI" sz="2400" i="1">
                <a:solidFill>
                  <a:srgbClr val="FF66CC"/>
                </a:solidFill>
              </a:rPr>
              <a:t>o</a:t>
            </a:r>
            <a:r>
              <a:rPr lang="sl-SI" altLang="sl-SI" sz="2400" i="1"/>
              <a:t>dpreds</a:t>
            </a:r>
            <a:r>
              <a:rPr lang="sl-SI" altLang="sl-SI" sz="2400" i="1">
                <a:solidFill>
                  <a:srgbClr val="FF66CC"/>
                </a:solidFill>
              </a:rPr>
              <a:t>e</a:t>
            </a:r>
            <a:r>
              <a:rPr lang="sl-SI" altLang="sl-SI" sz="2400" i="1"/>
              <a:t>dnik, </a:t>
            </a:r>
            <a:r>
              <a:rPr lang="sl-SI" altLang="sl-SI" sz="2400" i="1">
                <a:solidFill>
                  <a:srgbClr val="FF66CC"/>
                </a:solidFill>
              </a:rPr>
              <a:t>a</a:t>
            </a:r>
            <a:r>
              <a:rPr lang="sl-SI" altLang="sl-SI" sz="2400" i="1"/>
              <a:t>vtoc</a:t>
            </a:r>
            <a:r>
              <a:rPr lang="sl-SI" altLang="sl-SI" sz="2400" i="1">
                <a:solidFill>
                  <a:srgbClr val="FF66CC"/>
                </a:solidFill>
              </a:rPr>
              <a:t>e</a:t>
            </a:r>
            <a:r>
              <a:rPr lang="sl-SI" altLang="sl-SI" sz="2400" i="1"/>
              <a:t>sta, pr</a:t>
            </a:r>
            <a:r>
              <a:rPr lang="sl-SI" altLang="sl-SI" sz="2400" i="1">
                <a:solidFill>
                  <a:srgbClr val="FF66CC"/>
                </a:solidFill>
              </a:rPr>
              <a:t>a</a:t>
            </a:r>
            <a:r>
              <a:rPr lang="sl-SI" altLang="sl-SI" sz="2400" i="1"/>
              <a:t>d</a:t>
            </a:r>
            <a:r>
              <a:rPr lang="sl-SI" altLang="sl-SI" sz="2400" i="1">
                <a:solidFill>
                  <a:srgbClr val="FF66CC"/>
                </a:solidFill>
              </a:rPr>
              <a:t>e</a:t>
            </a:r>
            <a:r>
              <a:rPr lang="sl-SI" altLang="sl-SI" sz="2400" i="1"/>
              <a:t>dek … ; dežn</a:t>
            </a:r>
            <a:r>
              <a:rPr lang="sl-SI" altLang="sl-SI" sz="2400" i="1">
                <a:solidFill>
                  <a:srgbClr val="FF66CC"/>
                </a:solidFill>
              </a:rPr>
              <a:t>i</a:t>
            </a:r>
            <a:r>
              <a:rPr lang="sl-SI" altLang="sl-SI" sz="2400" i="1"/>
              <a:t>k, š</a:t>
            </a:r>
            <a:r>
              <a:rPr lang="sl-SI" altLang="sl-SI" sz="2400" i="1">
                <a:solidFill>
                  <a:srgbClr val="FF66CC"/>
                </a:solidFill>
              </a:rPr>
              <a:t>o</a:t>
            </a:r>
            <a:r>
              <a:rPr lang="sl-SI" altLang="sl-SI" sz="2400" i="1"/>
              <a:t>lski … </a:t>
            </a:r>
            <a:endParaRPr lang="sl-SI" altLang="sl-SI" sz="24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A495C302-AE1F-4FE3-BAA2-9E18F509F9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 b="1">
                <a:solidFill>
                  <a:srgbClr val="800080"/>
                </a:solidFill>
              </a:rPr>
              <a:t>NENAGLAŠENI SAMOGLASNIKI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D208EE69-A682-47EC-B101-0447E0B1BF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so izgovorjeni tiše</a:t>
            </a:r>
          </a:p>
          <a:p>
            <a:r>
              <a:rPr lang="sl-SI" altLang="sl-SI"/>
              <a:t>tonska višina se ne loči od izgovora sosednjih samoglasnikov v besedi: </a:t>
            </a:r>
            <a:r>
              <a:rPr lang="sl-SI" altLang="sl-SI" i="1"/>
              <a:t>m</a:t>
            </a:r>
            <a:r>
              <a:rPr lang="sl-SI" altLang="sl-SI" i="1">
                <a:solidFill>
                  <a:srgbClr val="FF66CC"/>
                </a:solidFill>
              </a:rPr>
              <a:t>i</a:t>
            </a:r>
            <a:r>
              <a:rPr lang="sl-SI" altLang="sl-SI" i="1"/>
              <a:t>šljenj</a:t>
            </a:r>
            <a:r>
              <a:rPr lang="sl-SI" altLang="sl-SI" i="1">
                <a:solidFill>
                  <a:srgbClr val="FF66CC"/>
                </a:solidFill>
              </a:rPr>
              <a:t>e</a:t>
            </a:r>
            <a:r>
              <a:rPr lang="sl-SI" altLang="sl-SI" i="1"/>
              <a:t>, s</a:t>
            </a:r>
            <a:r>
              <a:rPr lang="sl-SI" altLang="sl-SI" i="1">
                <a:solidFill>
                  <a:srgbClr val="FF66CC"/>
                </a:solidFill>
              </a:rPr>
              <a:t>o</a:t>
            </a:r>
            <a:r>
              <a:rPr lang="sl-SI" altLang="sl-SI" i="1"/>
              <a:t>sedstv</a:t>
            </a:r>
            <a:r>
              <a:rPr lang="sl-SI" altLang="sl-SI" i="1">
                <a:solidFill>
                  <a:srgbClr val="FF66CC"/>
                </a:solidFill>
              </a:rPr>
              <a:t>o</a:t>
            </a:r>
            <a:r>
              <a:rPr lang="sl-SI" altLang="sl-SI" i="1"/>
              <a:t>, n</a:t>
            </a:r>
            <a:r>
              <a:rPr lang="sl-SI" altLang="sl-SI" i="1">
                <a:solidFill>
                  <a:srgbClr val="FF66CC"/>
                </a:solidFill>
              </a:rPr>
              <a:t>a</a:t>
            </a:r>
            <a:r>
              <a:rPr lang="sl-SI" altLang="sl-SI" i="1"/>
              <a:t>k</a:t>
            </a:r>
            <a:r>
              <a:rPr lang="sl-SI" altLang="sl-SI" i="1">
                <a:solidFill>
                  <a:srgbClr val="FF66CC"/>
                </a:solidFill>
              </a:rPr>
              <a:t>u</a:t>
            </a:r>
            <a:r>
              <a:rPr lang="sl-SI" altLang="sl-SI" i="1"/>
              <a:t>p</a:t>
            </a:r>
            <a:r>
              <a:rPr lang="sl-SI" altLang="sl-SI" i="1">
                <a:solidFill>
                  <a:srgbClr val="FF66CC"/>
                </a:solidFill>
              </a:rPr>
              <a:t>o</a:t>
            </a:r>
            <a:r>
              <a:rPr lang="sl-SI" altLang="sl-SI" i="1"/>
              <a:t>vat</a:t>
            </a:r>
            <a:r>
              <a:rPr lang="sl-SI" altLang="sl-SI" i="1">
                <a:solidFill>
                  <a:srgbClr val="FF66CC"/>
                </a:solidFill>
              </a:rPr>
              <a:t>i</a:t>
            </a:r>
            <a:r>
              <a:rPr lang="sl-SI" altLang="sl-SI" i="1"/>
              <a:t>, znanstv</a:t>
            </a:r>
            <a:r>
              <a:rPr lang="sl-SI" altLang="sl-SI" i="1">
                <a:solidFill>
                  <a:srgbClr val="FF66CC"/>
                </a:solidFill>
              </a:rPr>
              <a:t>e</a:t>
            </a:r>
            <a:r>
              <a:rPr lang="sl-SI" altLang="sl-SI" i="1"/>
              <a:t>n</a:t>
            </a:r>
            <a:r>
              <a:rPr lang="sl-SI" altLang="sl-SI" i="1">
                <a:solidFill>
                  <a:srgbClr val="FF66CC"/>
                </a:solidFill>
              </a:rPr>
              <a:t>i</a:t>
            </a:r>
            <a:r>
              <a:rPr lang="sl-SI" altLang="sl-SI" i="1"/>
              <a:t>k …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FBB5F115-0344-4FC5-895A-7606B38D44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 b="1">
                <a:solidFill>
                  <a:srgbClr val="800080"/>
                </a:solidFill>
              </a:rPr>
              <a:t>TRAJANJE SAMOGLASNIKOV</a:t>
            </a:r>
          </a:p>
        </p:txBody>
      </p:sp>
      <p:sp>
        <p:nvSpPr>
          <p:cNvPr id="55300" name="Cloud">
            <a:extLst>
              <a:ext uri="{FF2B5EF4-FFF2-40B4-BE49-F238E27FC236}">
                <a16:creationId xmlns:a16="http://schemas.microsoft.com/office/drawing/2014/main" id="{E85D58A6-33BD-41D3-AC4B-5323E181AE3B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3059113" y="1773238"/>
            <a:ext cx="3889375" cy="122396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sl-SI" altLang="sl-SI" sz="2400" b="1">
                <a:solidFill>
                  <a:srgbClr val="800080"/>
                </a:solidFill>
              </a:rPr>
              <a:t>samoglasniki</a:t>
            </a:r>
          </a:p>
        </p:txBody>
      </p:sp>
      <p:sp>
        <p:nvSpPr>
          <p:cNvPr id="55301" name="Cloud">
            <a:extLst>
              <a:ext uri="{FF2B5EF4-FFF2-40B4-BE49-F238E27FC236}">
                <a16:creationId xmlns:a16="http://schemas.microsoft.com/office/drawing/2014/main" id="{0DD5BC37-700F-4982-BBA8-4928206C4744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250825" y="3500438"/>
            <a:ext cx="3384550" cy="244951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sl-SI" altLang="sl-SI" sz="2000" b="1">
                <a:solidFill>
                  <a:srgbClr val="800080"/>
                </a:solidFill>
              </a:rPr>
              <a:t>dolgi</a:t>
            </a:r>
          </a:p>
          <a:p>
            <a:pPr>
              <a:buFont typeface="Wingdings" panose="05000000000000000000" pitchFamily="2" charset="2"/>
              <a:buChar char="¡"/>
            </a:pPr>
            <a:r>
              <a:rPr lang="sl-SI" altLang="sl-SI" sz="1600">
                <a:solidFill>
                  <a:srgbClr val="800080"/>
                </a:solidFill>
              </a:rPr>
              <a:t> </a:t>
            </a:r>
            <a:r>
              <a:rPr lang="sl-SI" altLang="sl-SI" sz="1600"/>
              <a:t>izgovor traja daljši čas</a:t>
            </a:r>
          </a:p>
          <a:p>
            <a:pPr>
              <a:buFont typeface="Wingdings" panose="05000000000000000000" pitchFamily="2" charset="2"/>
              <a:buChar char="¡"/>
            </a:pPr>
            <a:r>
              <a:rPr lang="sl-SI" altLang="sl-SI" sz="1600"/>
              <a:t> dolgi so lahko:</a:t>
            </a:r>
            <a:r>
              <a:rPr lang="sl-SI" altLang="sl-SI" sz="1600">
                <a:solidFill>
                  <a:srgbClr val="800080"/>
                </a:solidFill>
              </a:rPr>
              <a:t> </a:t>
            </a:r>
          </a:p>
          <a:p>
            <a:r>
              <a:rPr lang="sl-SI" altLang="sl-SI" sz="1600" b="1" i="1">
                <a:solidFill>
                  <a:srgbClr val="800080"/>
                </a:solidFill>
              </a:rPr>
              <a:t>i, u, e, o, </a:t>
            </a:r>
            <a:r>
              <a:rPr lang="el-GR" altLang="sl-SI" sz="1600" b="1" i="1">
                <a:solidFill>
                  <a:srgbClr val="800080"/>
                </a:solidFill>
              </a:rPr>
              <a:t>ε</a:t>
            </a:r>
            <a:r>
              <a:rPr lang="sl-SI" altLang="sl-SI" sz="1600" b="1" i="1">
                <a:solidFill>
                  <a:srgbClr val="800080"/>
                </a:solidFill>
              </a:rPr>
              <a:t>, </a:t>
            </a:r>
            <a:r>
              <a:rPr lang="en-US" altLang="sl-SI" sz="1600" b="1" i="1">
                <a:solidFill>
                  <a:srgbClr val="80008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ô</a:t>
            </a:r>
            <a:r>
              <a:rPr lang="sl-SI" altLang="sl-SI" sz="1600" b="1" i="1">
                <a:solidFill>
                  <a:srgbClr val="80008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a</a:t>
            </a:r>
            <a:endParaRPr lang="en-US" altLang="sl-SI" sz="1600" b="1" i="1">
              <a:solidFill>
                <a:srgbClr val="80008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302" name="Cloud">
            <a:extLst>
              <a:ext uri="{FF2B5EF4-FFF2-40B4-BE49-F238E27FC236}">
                <a16:creationId xmlns:a16="http://schemas.microsoft.com/office/drawing/2014/main" id="{2FFDED16-8F32-431A-9804-F398330B1CC9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4427538" y="3716338"/>
            <a:ext cx="4248150" cy="288131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0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1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300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7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7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0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0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50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2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10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sl-SI" altLang="sl-SI" sz="2000" b="1">
                <a:solidFill>
                  <a:srgbClr val="800080"/>
                </a:solidFill>
              </a:rPr>
              <a:t>kratki</a:t>
            </a:r>
          </a:p>
          <a:p>
            <a:pPr>
              <a:buFont typeface="Wingdings" panose="05000000000000000000" pitchFamily="2" charset="2"/>
              <a:buChar char="¡"/>
            </a:pPr>
            <a:r>
              <a:rPr lang="sl-SI" altLang="sl-SI" sz="1600">
                <a:solidFill>
                  <a:srgbClr val="800080"/>
                </a:solidFill>
              </a:rPr>
              <a:t> </a:t>
            </a:r>
            <a:r>
              <a:rPr lang="sl-SI" altLang="sl-SI" sz="1600"/>
              <a:t>izgovor traja krajši čas</a:t>
            </a:r>
          </a:p>
          <a:p>
            <a:pPr>
              <a:buFont typeface="Wingdings" panose="05000000000000000000" pitchFamily="2" charset="2"/>
              <a:buChar char="¡"/>
            </a:pPr>
            <a:r>
              <a:rPr lang="sl-SI" altLang="sl-SI" sz="1600"/>
              <a:t> nenaglašeni samoglasniki so vedno kratki, to pa so: </a:t>
            </a:r>
          </a:p>
          <a:p>
            <a:r>
              <a:rPr lang="sl-SI" altLang="sl-SI" sz="1600" b="1" i="1">
                <a:solidFill>
                  <a:srgbClr val="800080"/>
                </a:solidFill>
              </a:rPr>
              <a:t>i, u, </a:t>
            </a:r>
            <a:r>
              <a:rPr lang="ru-RU" altLang="sl-SI" sz="1600" b="1" i="1">
                <a:solidFill>
                  <a:srgbClr val="80008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ә</a:t>
            </a:r>
            <a:r>
              <a:rPr lang="sl-SI" altLang="sl-SI" sz="1600" b="1" i="1">
                <a:solidFill>
                  <a:srgbClr val="80008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l-GR" altLang="sl-SI" sz="1600" b="1" i="1">
                <a:solidFill>
                  <a:srgbClr val="800080"/>
                </a:solidFill>
                <a:cs typeface="Tahoma" panose="020B0604030504040204" pitchFamily="34" charset="0"/>
              </a:rPr>
              <a:t>ε</a:t>
            </a:r>
            <a:r>
              <a:rPr lang="sl-SI" altLang="sl-SI" sz="1600" b="1" i="1">
                <a:solidFill>
                  <a:srgbClr val="800080"/>
                </a:solidFill>
                <a:cs typeface="Tahoma" panose="020B0604030504040204" pitchFamily="34" charset="0"/>
              </a:rPr>
              <a:t>, </a:t>
            </a:r>
            <a:r>
              <a:rPr lang="en-US" altLang="sl-SI" sz="1600" b="1" i="1">
                <a:solidFill>
                  <a:srgbClr val="80008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ô</a:t>
            </a:r>
            <a:r>
              <a:rPr lang="sl-SI" altLang="sl-SI" sz="1600" b="1" i="1">
                <a:solidFill>
                  <a:srgbClr val="80008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, a</a:t>
            </a:r>
            <a:endParaRPr lang="en-US" altLang="sl-SI" sz="1600" b="1" i="1">
              <a:solidFill>
                <a:srgbClr val="80008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303" name="Line 7">
            <a:extLst>
              <a:ext uri="{FF2B5EF4-FFF2-40B4-BE49-F238E27FC236}">
                <a16:creationId xmlns:a16="http://schemas.microsoft.com/office/drawing/2014/main" id="{036AD99D-D9AA-4B67-BC6D-E821C16F63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3068638"/>
            <a:ext cx="14398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55304" name="Line 8">
            <a:extLst>
              <a:ext uri="{FF2B5EF4-FFF2-40B4-BE49-F238E27FC236}">
                <a16:creationId xmlns:a16="http://schemas.microsoft.com/office/drawing/2014/main" id="{D5827E99-C495-41DE-882D-E56F9C89CD1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463" y="3068638"/>
            <a:ext cx="13684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300" grpId="0" animBg="1"/>
      <p:bldP spid="55301" grpId="0" animBg="1"/>
      <p:bldP spid="55302" grpId="0" animBg="1"/>
    </p:bldLst>
  </p:timing>
</p:sld>
</file>

<file path=ppt/theme/theme1.xml><?xml version="1.0" encoding="utf-8"?>
<a:theme xmlns:a="http://schemas.openxmlformats.org/drawingml/2006/main" name="Mrk">
  <a:themeElements>
    <a:clrScheme name="Mrk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Mrk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70000"/>
          <a:buFont typeface="Wingdings" panose="05000000000000000000" pitchFamily="2" charset="2"/>
          <a:buNone/>
          <a:tabLst/>
          <a:defRPr kumimoji="0" lang="sl-SI" altLang="sl-SI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70000"/>
          <a:buFont typeface="Wingdings" panose="05000000000000000000" pitchFamily="2" charset="2"/>
          <a:buNone/>
          <a:tabLst/>
          <a:defRPr kumimoji="0" lang="sl-SI" altLang="sl-SI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Mrk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k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k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k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rk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k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k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k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k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rk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0</TotalTime>
  <Words>986</Words>
  <Application>Microsoft Office PowerPoint</Application>
  <PresentationFormat>On-screen Show (4:3)</PresentationFormat>
  <Paragraphs>196</Paragraphs>
  <Slides>18</Slides>
  <Notes>0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Times New Roman</vt:lpstr>
      <vt:lpstr>Verdana</vt:lpstr>
      <vt:lpstr>Wingdings</vt:lpstr>
      <vt:lpstr>Tahoma</vt:lpstr>
      <vt:lpstr>Mrk</vt:lpstr>
      <vt:lpstr>CorelDRAW</vt:lpstr>
      <vt:lpstr>PRENOSNIK</vt:lpstr>
      <vt:lpstr>DEJAVNIKI SPOROČANJA</vt:lpstr>
      <vt:lpstr>SLUŠNI PRENOSNIK</vt:lpstr>
      <vt:lpstr>SAMOGLASNIKI</vt:lpstr>
      <vt:lpstr>ZLOGI V BESEDI</vt:lpstr>
      <vt:lpstr>NAGLAS</vt:lpstr>
      <vt:lpstr>NAGLAŠENI SAMOGLASNIKI</vt:lpstr>
      <vt:lpstr>NENAGLAŠENI SAMOGLASNIKI</vt:lpstr>
      <vt:lpstr>TRAJANJE SAMOGLASNIKOV</vt:lpstr>
      <vt:lpstr>NAGLASNA ZNAMENJA</vt:lpstr>
      <vt:lpstr>POSEBNOSTI V IZGOVORU SAMOGLASNIKOV - polglasnik</vt:lpstr>
      <vt:lpstr>ZAPISOVANJE POLGLASNIKA</vt:lpstr>
      <vt:lpstr>SOGLASNIKI</vt:lpstr>
      <vt:lpstr>ZVOČNIKI</vt:lpstr>
      <vt:lpstr>GLASOVNE RAZLIČICE ZVOČNIKOV</vt:lpstr>
      <vt:lpstr>NEZVOČNIKI</vt:lpstr>
      <vt:lpstr>PREMENE NEZVOČNIKOV PO ZVENEČNOSTI</vt:lpstr>
      <vt:lpstr>UTRJEVANJE – slušni prenosnik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2019-06-03T09:09:33Z</dcterms:created>
  <dcterms:modified xsi:type="dcterms:W3CDTF">2019-06-03T09:09:33Z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