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81" r:id="rId1"/>
  </p:sldMasterIdLst>
  <p:sldIdLst>
    <p:sldId id="256" r:id="rId2"/>
    <p:sldId id="257" r:id="rId3"/>
    <p:sldId id="258" r:id="rId4"/>
    <p:sldId id="259" r:id="rId5"/>
    <p:sldId id="260" r:id="rId6"/>
    <p:sldId id="283" r:id="rId7"/>
    <p:sldId id="284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2" r:id="rId18"/>
    <p:sldId id="273" r:id="rId19"/>
    <p:sldId id="274" r:id="rId20"/>
    <p:sldId id="275" r:id="rId21"/>
    <p:sldId id="276" r:id="rId22"/>
    <p:sldId id="278" r:id="rId23"/>
    <p:sldId id="279" r:id="rId24"/>
    <p:sldId id="287" r:id="rId25"/>
    <p:sldId id="288" r:id="rId26"/>
    <p:sldId id="289" r:id="rId27"/>
    <p:sldId id="280" r:id="rId28"/>
    <p:sldId id="281" r:id="rId29"/>
    <p:sldId id="282" r:id="rId3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4555" autoAdjust="0"/>
    <p:restoredTop sz="94660"/>
  </p:normalViewPr>
  <p:slideViewPr>
    <p:cSldViewPr>
      <p:cViewPr varScale="1">
        <p:scale>
          <a:sx n="77" d="100"/>
          <a:sy n="77" d="100"/>
        </p:scale>
        <p:origin x="60" y="7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8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slov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17" name="Podnaslov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sl-SI"/>
              <a:t>Kliknite, če želite urediti slog podnaslova matrice</a:t>
            </a:r>
            <a:endParaRPr lang="en-US"/>
          </a:p>
        </p:txBody>
      </p:sp>
      <p:sp>
        <p:nvSpPr>
          <p:cNvPr id="4" name="Ograda datuma 29">
            <a:extLst>
              <a:ext uri="{FF2B5EF4-FFF2-40B4-BE49-F238E27FC236}">
                <a16:creationId xmlns:a16="http://schemas.microsoft.com/office/drawing/2014/main" id="{54A54B60-24E3-4254-8E7D-EE2949303C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Ograda noge 18">
            <a:extLst>
              <a:ext uri="{FF2B5EF4-FFF2-40B4-BE49-F238E27FC236}">
                <a16:creationId xmlns:a16="http://schemas.microsoft.com/office/drawing/2014/main" id="{21826318-DFAD-40D3-8697-7EDF2D7EA1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Ograda številke diapozitiva 26">
            <a:extLst>
              <a:ext uri="{FF2B5EF4-FFF2-40B4-BE49-F238E27FC236}">
                <a16:creationId xmlns:a16="http://schemas.microsoft.com/office/drawing/2014/main" id="{0D5A4763-F0F2-46A4-B39A-5FC0AC3F67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fld id="{1197B892-26EB-47C7-9F5A-95EECF0C51B7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233789075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Ograda datuma 9">
            <a:extLst>
              <a:ext uri="{FF2B5EF4-FFF2-40B4-BE49-F238E27FC236}">
                <a16:creationId xmlns:a16="http://schemas.microsoft.com/office/drawing/2014/main" id="{FD235A1A-E6E9-41E9-BCFD-C0D335C15A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Ograda noge 21">
            <a:extLst>
              <a:ext uri="{FF2B5EF4-FFF2-40B4-BE49-F238E27FC236}">
                <a16:creationId xmlns:a16="http://schemas.microsoft.com/office/drawing/2014/main" id="{CBDAB7E5-DE87-4D30-B9A0-E7A3A02988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Ograda številke diapozitiva 17">
            <a:extLst>
              <a:ext uri="{FF2B5EF4-FFF2-40B4-BE49-F238E27FC236}">
                <a16:creationId xmlns:a16="http://schemas.microsoft.com/office/drawing/2014/main" id="{A0100D40-6799-461F-9CDE-A5BBDF6735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54EC0C-8DE7-490A-BF44-1ADAB469B09F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22984756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Ograda datuma 9">
            <a:extLst>
              <a:ext uri="{FF2B5EF4-FFF2-40B4-BE49-F238E27FC236}">
                <a16:creationId xmlns:a16="http://schemas.microsoft.com/office/drawing/2014/main" id="{0C5510DF-6343-4615-8C57-B6ED0208D6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Ograda noge 21">
            <a:extLst>
              <a:ext uri="{FF2B5EF4-FFF2-40B4-BE49-F238E27FC236}">
                <a16:creationId xmlns:a16="http://schemas.microsoft.com/office/drawing/2014/main" id="{D598FCFE-55B2-4CB9-96A8-CEBDCD7D49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Ograda številke diapozitiva 17">
            <a:extLst>
              <a:ext uri="{FF2B5EF4-FFF2-40B4-BE49-F238E27FC236}">
                <a16:creationId xmlns:a16="http://schemas.microsoft.com/office/drawing/2014/main" id="{25315038-B4B6-401A-8379-0F02D230B8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B2B58D-08E8-4B67-907E-7E34FD9BB8E3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14442599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Ograda datuma 9">
            <a:extLst>
              <a:ext uri="{FF2B5EF4-FFF2-40B4-BE49-F238E27FC236}">
                <a16:creationId xmlns:a16="http://schemas.microsoft.com/office/drawing/2014/main" id="{5AC72D44-FB73-4AF0-BA57-821800AF34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Ograda noge 21">
            <a:extLst>
              <a:ext uri="{FF2B5EF4-FFF2-40B4-BE49-F238E27FC236}">
                <a16:creationId xmlns:a16="http://schemas.microsoft.com/office/drawing/2014/main" id="{FA81CC25-DB27-4C32-880D-038170B752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Ograda številke diapozitiva 17">
            <a:extLst>
              <a:ext uri="{FF2B5EF4-FFF2-40B4-BE49-F238E27FC236}">
                <a16:creationId xmlns:a16="http://schemas.microsoft.com/office/drawing/2014/main" id="{94F6D19B-BA35-4369-8FF1-8D8FE7B55F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43FF57-1959-41E2-A0A7-52FCD71A8FFC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40820104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4" name="Ograda datuma 3">
            <a:extLst>
              <a:ext uri="{FF2B5EF4-FFF2-40B4-BE49-F238E27FC236}">
                <a16:creationId xmlns:a16="http://schemas.microsoft.com/office/drawing/2014/main" id="{BF9BCC94-7739-46A8-80FC-24D002E975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Ograda noge 4">
            <a:extLst>
              <a:ext uri="{FF2B5EF4-FFF2-40B4-BE49-F238E27FC236}">
                <a16:creationId xmlns:a16="http://schemas.microsoft.com/office/drawing/2014/main" id="{6B9AE52F-4BDF-418E-99D2-1EB7FDFA1A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Ograda številke diapozitiva 5">
            <a:extLst>
              <a:ext uri="{FF2B5EF4-FFF2-40B4-BE49-F238E27FC236}">
                <a16:creationId xmlns:a16="http://schemas.microsoft.com/office/drawing/2014/main" id="{1BFB0010-2DDA-4F29-A2A3-3319A6B03E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fld id="{5FB5F7D7-57F6-4CFD-A779-E7FA4DCB2973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284204967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5" name="Ograda datuma 9">
            <a:extLst>
              <a:ext uri="{FF2B5EF4-FFF2-40B4-BE49-F238E27FC236}">
                <a16:creationId xmlns:a16="http://schemas.microsoft.com/office/drawing/2014/main" id="{2D736B52-474F-4EFA-BD7D-F5BA08012A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Ograda noge 21">
            <a:extLst>
              <a:ext uri="{FF2B5EF4-FFF2-40B4-BE49-F238E27FC236}">
                <a16:creationId xmlns:a16="http://schemas.microsoft.com/office/drawing/2014/main" id="{75A1567C-5D61-498E-95D6-32860DC706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Ograda številke diapozitiva 17">
            <a:extLst>
              <a:ext uri="{FF2B5EF4-FFF2-40B4-BE49-F238E27FC236}">
                <a16:creationId xmlns:a16="http://schemas.microsoft.com/office/drawing/2014/main" id="{38AA5D61-E983-425C-B6A4-253DC00E66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1B36BE-AD84-4FE5-AAA7-F815B4E183C2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34882801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5" name="Ograda vsebine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7" name="Ograda datuma 9">
            <a:extLst>
              <a:ext uri="{FF2B5EF4-FFF2-40B4-BE49-F238E27FC236}">
                <a16:creationId xmlns:a16="http://schemas.microsoft.com/office/drawing/2014/main" id="{0650996B-5F49-4C9F-8E82-147617D2C7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Ograda noge 21">
            <a:extLst>
              <a:ext uri="{FF2B5EF4-FFF2-40B4-BE49-F238E27FC236}">
                <a16:creationId xmlns:a16="http://schemas.microsoft.com/office/drawing/2014/main" id="{ABB3375B-F361-4307-8C12-5D206C406E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Ograda številke diapozitiva 17">
            <a:extLst>
              <a:ext uri="{FF2B5EF4-FFF2-40B4-BE49-F238E27FC236}">
                <a16:creationId xmlns:a16="http://schemas.microsoft.com/office/drawing/2014/main" id="{0B11A5F1-AF14-4797-ACDC-0C0562DF98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CE11CA-C293-49AB-A35E-94FA4C833007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21745584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datuma 9">
            <a:extLst>
              <a:ext uri="{FF2B5EF4-FFF2-40B4-BE49-F238E27FC236}">
                <a16:creationId xmlns:a16="http://schemas.microsoft.com/office/drawing/2014/main" id="{4AA483F9-6651-4323-A538-753F151EBF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Ograda noge 21">
            <a:extLst>
              <a:ext uri="{FF2B5EF4-FFF2-40B4-BE49-F238E27FC236}">
                <a16:creationId xmlns:a16="http://schemas.microsoft.com/office/drawing/2014/main" id="{D81DAAB6-4AB4-4966-B514-EE593A8758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Ograda številke diapozitiva 17">
            <a:extLst>
              <a:ext uri="{FF2B5EF4-FFF2-40B4-BE49-F238E27FC236}">
                <a16:creationId xmlns:a16="http://schemas.microsoft.com/office/drawing/2014/main" id="{EED22BC4-8AAB-4CF2-85BF-163A3E4164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C2881C-E34B-4886-B70D-F7F7D98195E5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19360624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9">
            <a:extLst>
              <a:ext uri="{FF2B5EF4-FFF2-40B4-BE49-F238E27FC236}">
                <a16:creationId xmlns:a16="http://schemas.microsoft.com/office/drawing/2014/main" id="{F909BB09-6B75-4163-9D97-FC6C9047EB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Ograda noge 21">
            <a:extLst>
              <a:ext uri="{FF2B5EF4-FFF2-40B4-BE49-F238E27FC236}">
                <a16:creationId xmlns:a16="http://schemas.microsoft.com/office/drawing/2014/main" id="{42B16C48-BB58-4E06-B977-7CD6BC4D30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Ograda številke diapozitiva 17">
            <a:extLst>
              <a:ext uri="{FF2B5EF4-FFF2-40B4-BE49-F238E27FC236}">
                <a16:creationId xmlns:a16="http://schemas.microsoft.com/office/drawing/2014/main" id="{8E159EF2-7E7D-44C4-BA07-275DA128CA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35AB98-8A72-440C-B0A0-E10AC3EBC30C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19520142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5" name="Ograda datuma 9">
            <a:extLst>
              <a:ext uri="{FF2B5EF4-FFF2-40B4-BE49-F238E27FC236}">
                <a16:creationId xmlns:a16="http://schemas.microsoft.com/office/drawing/2014/main" id="{A889EC96-2F8C-436A-93CD-11FC399333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Ograda noge 21">
            <a:extLst>
              <a:ext uri="{FF2B5EF4-FFF2-40B4-BE49-F238E27FC236}">
                <a16:creationId xmlns:a16="http://schemas.microsoft.com/office/drawing/2014/main" id="{9E7FD203-C3A8-4FBC-9583-75C1BF8B64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Ograda številke diapozitiva 17">
            <a:extLst>
              <a:ext uri="{FF2B5EF4-FFF2-40B4-BE49-F238E27FC236}">
                <a16:creationId xmlns:a16="http://schemas.microsoft.com/office/drawing/2014/main" id="{898AF8E1-E10F-4F1E-ACBB-F7AC7CA139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AD5B3B-6588-4BF5-AF91-C717BA225F10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36983885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dreži in zaokroži en kot pravokotnika 13">
            <a:extLst>
              <a:ext uri="{FF2B5EF4-FFF2-40B4-BE49-F238E27FC236}">
                <a16:creationId xmlns:a16="http://schemas.microsoft.com/office/drawing/2014/main" id="{7715A0C0-0D53-4A8D-B55C-2E2FF7ADBA42}"/>
              </a:ext>
            </a:extLst>
          </p:cNvPr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Pravokotni trikotnik 14">
            <a:extLst>
              <a:ext uri="{FF2B5EF4-FFF2-40B4-BE49-F238E27FC236}">
                <a16:creationId xmlns:a16="http://schemas.microsoft.com/office/drawing/2014/main" id="{E9CEC6F9-A8A2-4D76-BA8C-A144C879D791}"/>
              </a:ext>
            </a:extLst>
          </p:cNvPr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Prostoročno 15">
            <a:extLst>
              <a:ext uri="{FF2B5EF4-FFF2-40B4-BE49-F238E27FC236}">
                <a16:creationId xmlns:a16="http://schemas.microsoft.com/office/drawing/2014/main" id="{12A8A69B-A174-4AFB-9B59-F155E1429081}"/>
              </a:ext>
            </a:extLst>
          </p:cNvPr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8" name="Prostoročno 16">
            <a:extLst>
              <a:ext uri="{FF2B5EF4-FFF2-40B4-BE49-F238E27FC236}">
                <a16:creationId xmlns:a16="http://schemas.microsoft.com/office/drawing/2014/main" id="{A51207A6-2373-431B-A825-FE6FF657256A}"/>
              </a:ext>
            </a:extLst>
          </p:cNvPr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sl-SI" noProof="0"/>
              <a:t>Kliknite ikono, če želite dodati sliko</a:t>
            </a:r>
            <a:endParaRPr lang="en-US" noProof="0" dirty="0"/>
          </a:p>
        </p:txBody>
      </p:sp>
      <p:sp>
        <p:nvSpPr>
          <p:cNvPr id="9" name="Ograda datuma 4">
            <a:extLst>
              <a:ext uri="{FF2B5EF4-FFF2-40B4-BE49-F238E27FC236}">
                <a16:creationId xmlns:a16="http://schemas.microsoft.com/office/drawing/2014/main" id="{2E34CD22-F5DB-4DBA-9B69-8EEB0C097F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Ograda noge 5">
            <a:extLst>
              <a:ext uri="{FF2B5EF4-FFF2-40B4-BE49-F238E27FC236}">
                <a16:creationId xmlns:a16="http://schemas.microsoft.com/office/drawing/2014/main" id="{1539C674-0906-4D77-AB00-C2B351A591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Ograda številke diapozitiva 6">
            <a:extLst>
              <a:ext uri="{FF2B5EF4-FFF2-40B4-BE49-F238E27FC236}">
                <a16:creationId xmlns:a16="http://schemas.microsoft.com/office/drawing/2014/main" id="{E1C348EB-BCAA-4910-8FBA-CF61F663B2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fld id="{DC1290CB-E202-4CC2-9030-4E6CD7D8C551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2665749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ročno 6">
            <a:extLst>
              <a:ext uri="{FF2B5EF4-FFF2-40B4-BE49-F238E27FC236}">
                <a16:creationId xmlns:a16="http://schemas.microsoft.com/office/drawing/2014/main" id="{9FE53200-9608-445F-B193-07356BAF495C}"/>
              </a:ext>
            </a:extLst>
          </p:cNvPr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8" name="Prostoročno 7">
            <a:extLst>
              <a:ext uri="{FF2B5EF4-FFF2-40B4-BE49-F238E27FC236}">
                <a16:creationId xmlns:a16="http://schemas.microsoft.com/office/drawing/2014/main" id="{EB10E567-DF21-4C1C-A39F-96F7DE45DF71}"/>
              </a:ext>
            </a:extLst>
          </p:cNvPr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1028" name="Ograda naslova 8">
            <a:extLst>
              <a:ext uri="{FF2B5EF4-FFF2-40B4-BE49-F238E27FC236}">
                <a16:creationId xmlns:a16="http://schemas.microsoft.com/office/drawing/2014/main" id="{79180828-6656-420B-8D6E-F10B3DD0BEF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 naslova matrice</a:t>
            </a:r>
            <a:endParaRPr lang="en-US" altLang="sl-SI"/>
          </a:p>
        </p:txBody>
      </p:sp>
      <p:sp>
        <p:nvSpPr>
          <p:cNvPr id="1029" name="Ograda besedila 29">
            <a:extLst>
              <a:ext uri="{FF2B5EF4-FFF2-40B4-BE49-F238E27FC236}">
                <a16:creationId xmlns:a16="http://schemas.microsoft.com/office/drawing/2014/main" id="{C767CF0C-21CA-4247-97D6-4BA0F314EE6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sloge besedila matrice</a:t>
            </a:r>
          </a:p>
          <a:p>
            <a:pPr lvl="1"/>
            <a:r>
              <a:rPr lang="sl-SI" altLang="sl-SI"/>
              <a:t>Druga raven</a:t>
            </a:r>
          </a:p>
          <a:p>
            <a:pPr lvl="2"/>
            <a:r>
              <a:rPr lang="sl-SI" altLang="sl-SI"/>
              <a:t>Tretja raven</a:t>
            </a:r>
          </a:p>
          <a:p>
            <a:pPr lvl="3"/>
            <a:r>
              <a:rPr lang="sl-SI" altLang="sl-SI"/>
              <a:t>Četrta raven</a:t>
            </a:r>
          </a:p>
          <a:p>
            <a:pPr lvl="4"/>
            <a:r>
              <a:rPr lang="sl-SI" altLang="sl-SI"/>
              <a:t>Peta raven</a:t>
            </a:r>
            <a:endParaRPr lang="en-US" altLang="sl-SI"/>
          </a:p>
        </p:txBody>
      </p:sp>
      <p:sp>
        <p:nvSpPr>
          <p:cNvPr id="10" name="Ograda datuma 9">
            <a:extLst>
              <a:ext uri="{FF2B5EF4-FFF2-40B4-BE49-F238E27FC236}">
                <a16:creationId xmlns:a16="http://schemas.microsoft.com/office/drawing/2014/main" id="{746AF82E-3F85-4051-90E6-2CB15352ADC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Ograda noge 21">
            <a:extLst>
              <a:ext uri="{FF2B5EF4-FFF2-40B4-BE49-F238E27FC236}">
                <a16:creationId xmlns:a16="http://schemas.microsoft.com/office/drawing/2014/main" id="{3207F58E-94C9-4A6C-B9F1-DBE86774D5F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Ograda številke diapozitiva 17">
            <a:extLst>
              <a:ext uri="{FF2B5EF4-FFF2-40B4-BE49-F238E27FC236}">
                <a16:creationId xmlns:a16="http://schemas.microsoft.com/office/drawing/2014/main" id="{ADD9E213-DB03-4197-992A-33F9700EA61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045C75"/>
                </a:solidFill>
              </a:defRPr>
            </a:lvl1pPr>
          </a:lstStyle>
          <a:p>
            <a:fld id="{8789FBA1-E568-4545-ACC6-4E888E378875}" type="slidenum">
              <a:rPr lang="en-US" altLang="sl-SI"/>
              <a:pPr/>
              <a:t>‹#›</a:t>
            </a:fld>
            <a:endParaRPr lang="en-US" altLang="sl-SI"/>
          </a:p>
        </p:txBody>
      </p:sp>
      <p:grpSp>
        <p:nvGrpSpPr>
          <p:cNvPr id="1033" name="Skupina 1">
            <a:extLst>
              <a:ext uri="{FF2B5EF4-FFF2-40B4-BE49-F238E27FC236}">
                <a16:creationId xmlns:a16="http://schemas.microsoft.com/office/drawing/2014/main" id="{D3C555A4-6667-44F6-92B4-2EFFE30ED410}"/>
              </a:ext>
            </a:extLst>
          </p:cNvPr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Prostoročno 11">
              <a:extLst>
                <a:ext uri="{FF2B5EF4-FFF2-40B4-BE49-F238E27FC236}">
                  <a16:creationId xmlns:a16="http://schemas.microsoft.com/office/drawing/2014/main" id="{A86DCF09-3585-432C-9720-5C11BC026C21}"/>
                </a:ext>
              </a:extLst>
            </p:cNvPr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3" name="Prostoročno 12">
              <a:extLst>
                <a:ext uri="{FF2B5EF4-FFF2-40B4-BE49-F238E27FC236}">
                  <a16:creationId xmlns:a16="http://schemas.microsoft.com/office/drawing/2014/main" id="{16DF1877-F269-4163-866A-D918D520C3E5}"/>
                </a:ext>
              </a:extLst>
            </p:cNvPr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8" r:id="rId1"/>
    <p:sldLayoutId id="2147483810" r:id="rId2"/>
    <p:sldLayoutId id="2147483819" r:id="rId3"/>
    <p:sldLayoutId id="2147483811" r:id="rId4"/>
    <p:sldLayoutId id="2147483812" r:id="rId5"/>
    <p:sldLayoutId id="2147483813" r:id="rId6"/>
    <p:sldLayoutId id="2147483814" r:id="rId7"/>
    <p:sldLayoutId id="2147483815" r:id="rId8"/>
    <p:sldLayoutId id="2147483820" r:id="rId9"/>
    <p:sldLayoutId id="2147483816" r:id="rId10"/>
    <p:sldLayoutId id="214748381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anose="05020102010507070707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FA5A0193-4CEA-4A54-BFBD-52368C78DA36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323528" y="620688"/>
            <a:ext cx="7851648" cy="1828800"/>
          </a:xfrm>
          <a:ln>
            <a:miter lim="800000"/>
            <a:headEnd/>
            <a:tailEnd/>
          </a:ln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sl-SI" sz="8000" dirty="0">
                <a:solidFill>
                  <a:schemeClr val="tx1"/>
                </a:solidFill>
              </a:rPr>
              <a:t> LOČILA </a:t>
            </a:r>
            <a:endParaRPr lang="en-US" sz="8000" dirty="0">
              <a:solidFill>
                <a:schemeClr val="tx1"/>
              </a:solidFill>
            </a:endParaRP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8A2B102E-0AFA-408E-AC64-DC3083D7AD84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7448550" cy="2495550"/>
          </a:xfrm>
        </p:spPr>
        <p:txBody>
          <a:bodyPr/>
          <a:lstStyle/>
          <a:p>
            <a:pPr marR="0" eaLnBrk="1" hangingPunct="1">
              <a:lnSpc>
                <a:spcPct val="90000"/>
              </a:lnSpc>
            </a:pPr>
            <a:r>
              <a:rPr lang="sl-SI" altLang="sl-SI"/>
              <a:t>  </a:t>
            </a:r>
          </a:p>
          <a:p>
            <a:pPr marR="0" eaLnBrk="1" hangingPunct="1">
              <a:lnSpc>
                <a:spcPct val="90000"/>
              </a:lnSpc>
            </a:pPr>
            <a:endParaRPr lang="sl-SI" altLang="sl-SI"/>
          </a:p>
          <a:p>
            <a:pPr marR="0" eaLnBrk="1" hangingPunct="1">
              <a:lnSpc>
                <a:spcPct val="90000"/>
              </a:lnSpc>
            </a:pPr>
            <a:endParaRPr lang="sl-SI" altLang="sl-SI"/>
          </a:p>
          <a:p>
            <a:pPr marR="0" eaLnBrk="1" hangingPunct="1">
              <a:lnSpc>
                <a:spcPct val="90000"/>
              </a:lnSpc>
            </a:pPr>
            <a:endParaRPr lang="sl-SI" altLang="sl-SI"/>
          </a:p>
          <a:p>
            <a:pPr marR="0" eaLnBrk="1" hangingPunct="1">
              <a:lnSpc>
                <a:spcPct val="90000"/>
              </a:lnSpc>
            </a:pPr>
            <a:r>
              <a:rPr lang="sl-SI" altLang="sl-SI" sz="1800"/>
              <a:t>                                                        </a:t>
            </a:r>
            <a:endParaRPr lang="en-US" altLang="sl-SI" sz="1800"/>
          </a:p>
        </p:txBody>
      </p:sp>
      <p:pic>
        <p:nvPicPr>
          <p:cNvPr id="5124" name="Picture 5">
            <a:extLst>
              <a:ext uri="{FF2B5EF4-FFF2-40B4-BE49-F238E27FC236}">
                <a16:creationId xmlns:a16="http://schemas.microsoft.com/office/drawing/2014/main" id="{853116FF-6953-4A01-8098-D92E77F627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2420938"/>
            <a:ext cx="5329238" cy="3995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5" name="PoljeZBesedilom 4">
            <a:extLst>
              <a:ext uri="{FF2B5EF4-FFF2-40B4-BE49-F238E27FC236}">
                <a16:creationId xmlns:a16="http://schemas.microsoft.com/office/drawing/2014/main" id="{2ED12DA5-0045-4C21-BB0D-053538C1C6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21463" y="5949950"/>
            <a:ext cx="24878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sl-SI" altLang="sl-SI"/>
              <a:t> </a:t>
            </a:r>
            <a:endParaRPr lang="sl-SI" altLang="sl-SI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64B3D726-C1EC-4197-94F2-E5C5ACB2B32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l-SI" altLang="sl-SI"/>
              <a:t>KLICAJ</a:t>
            </a:r>
            <a:endParaRPr lang="en-US" altLang="sl-SI"/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B3656B79-F68F-49B4-A824-15C7D9656863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sl-SI" altLang="sl-SI"/>
              <a:t>Na koncu </a:t>
            </a:r>
            <a:r>
              <a:rPr lang="sl-SI" altLang="sl-SI" u="sng"/>
              <a:t>čustveno obarvanih</a:t>
            </a:r>
            <a:r>
              <a:rPr lang="sl-SI" altLang="sl-SI"/>
              <a:t> povedi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sl-SI" altLang="sl-SI"/>
          </a:p>
          <a:p>
            <a:pPr eaLnBrk="1" hangingPunct="1"/>
            <a:r>
              <a:rPr lang="sl-SI" altLang="sl-SI"/>
              <a:t>Zaznamuje </a:t>
            </a:r>
            <a:r>
              <a:rPr lang="sl-SI" altLang="sl-SI" b="1" u="sng"/>
              <a:t>vzklično</a:t>
            </a:r>
            <a:r>
              <a:rPr lang="sl-SI" altLang="sl-SI" u="sng"/>
              <a:t> končno intonacijo</a:t>
            </a:r>
            <a:endParaRPr lang="en-US" altLang="sl-SI" u="sng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>
            <a:extLst>
              <a:ext uri="{FF2B5EF4-FFF2-40B4-BE49-F238E27FC236}">
                <a16:creationId xmlns:a16="http://schemas.microsoft.com/office/drawing/2014/main" id="{13CF4390-C312-46B0-81CE-3B6D64A6DAC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50825" y="333375"/>
            <a:ext cx="8229600" cy="63373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sl-SI" altLang="sl-SI" b="1"/>
              <a:t>Uporabljamo tudi: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sl-SI" altLang="sl-SI" b="1"/>
          </a:p>
          <a:p>
            <a:pPr eaLnBrk="1" hangingPunct="1">
              <a:buFontTx/>
              <a:buChar char="-"/>
            </a:pPr>
            <a:r>
              <a:rPr lang="sl-SI" altLang="sl-SI" sz="2800" u="sng"/>
              <a:t>Na koncu poudarjenega nagovora</a:t>
            </a:r>
          </a:p>
          <a:p>
            <a:pPr eaLnBrk="1" hangingPunct="1">
              <a:buFontTx/>
              <a:buNone/>
            </a:pPr>
            <a:r>
              <a:rPr lang="sl-SI" altLang="sl-SI" sz="2800"/>
              <a:t>   </a:t>
            </a:r>
            <a:r>
              <a:rPr lang="sl-SI" altLang="sl-SI" sz="2000"/>
              <a:t>(npr. Dragi starši!)</a:t>
            </a:r>
          </a:p>
          <a:p>
            <a:pPr eaLnBrk="1" hangingPunct="1">
              <a:buFontTx/>
              <a:buNone/>
            </a:pPr>
            <a:endParaRPr lang="sl-SI" altLang="sl-SI" sz="2800"/>
          </a:p>
          <a:p>
            <a:pPr eaLnBrk="1" hangingPunct="1">
              <a:buFontTx/>
              <a:buChar char="-"/>
            </a:pPr>
            <a:r>
              <a:rPr lang="sl-SI" altLang="sl-SI" sz="2800" u="sng"/>
              <a:t>Za naslovom</a:t>
            </a:r>
            <a:r>
              <a:rPr lang="sl-SI" altLang="sl-SI" sz="2800"/>
              <a:t> (tudi vprašaj)</a:t>
            </a:r>
          </a:p>
          <a:p>
            <a:pPr eaLnBrk="1" hangingPunct="1">
              <a:buFontTx/>
              <a:buNone/>
            </a:pPr>
            <a:r>
              <a:rPr lang="sl-SI" altLang="sl-SI" sz="2800"/>
              <a:t>   </a:t>
            </a:r>
            <a:r>
              <a:rPr lang="sl-SI" altLang="sl-SI" sz="2000"/>
              <a:t>(npr. Nov svetovni rekord!)</a:t>
            </a:r>
          </a:p>
          <a:p>
            <a:pPr eaLnBrk="1" hangingPunct="1">
              <a:buFontTx/>
              <a:buNone/>
            </a:pPr>
            <a:endParaRPr lang="sl-SI" altLang="sl-SI" sz="2800"/>
          </a:p>
          <a:p>
            <a:pPr eaLnBrk="1" hangingPunct="1">
              <a:buFontTx/>
              <a:buChar char="-"/>
            </a:pPr>
            <a:r>
              <a:rPr lang="sl-SI" altLang="sl-SI" sz="2800" u="sng"/>
              <a:t>Sredi povedi</a:t>
            </a:r>
            <a:r>
              <a:rPr lang="sl-SI" altLang="sl-SI" sz="2800"/>
              <a:t>, na koncu vrinjenega stavka </a:t>
            </a:r>
          </a:p>
          <a:p>
            <a:pPr eaLnBrk="1" hangingPunct="1">
              <a:buFontTx/>
              <a:buNone/>
            </a:pPr>
            <a:r>
              <a:rPr lang="sl-SI" altLang="sl-SI" sz="2800"/>
              <a:t>   (tudi vprašaj)</a:t>
            </a:r>
          </a:p>
          <a:p>
            <a:pPr eaLnBrk="1" hangingPunct="1">
              <a:buFontTx/>
              <a:buNone/>
            </a:pPr>
            <a:r>
              <a:rPr lang="sl-SI" altLang="sl-SI" sz="2800"/>
              <a:t>   </a:t>
            </a:r>
            <a:r>
              <a:rPr lang="sl-SI" altLang="sl-SI" sz="2000"/>
              <a:t>(npr. Vsi bruci so opravili maturo iz matematike – naj živi matura! – , vendar je njihovo znanje matematičnih operacij precej pomanjkljivo.)</a:t>
            </a:r>
            <a:endParaRPr lang="en-US" altLang="sl-SI" sz="20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B37F5C4D-DC4A-4D02-8121-6021946E98C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l-SI" altLang="sl-SI"/>
              <a:t>NEKONČNA LOČILA</a:t>
            </a:r>
            <a:endParaRPr lang="en-US" altLang="sl-SI"/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7F8E6EC1-60D6-416D-9688-D4F9DD14D30E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sl-SI" altLang="sl-SI"/>
              <a:t>Stojijo sredi povedi.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sl-SI" altLang="sl-SI"/>
          </a:p>
          <a:p>
            <a:pPr eaLnBrk="1" hangingPunct="1"/>
            <a:r>
              <a:rPr lang="sl-SI" altLang="sl-SI"/>
              <a:t>Zaznamujejo </a:t>
            </a:r>
            <a:r>
              <a:rPr lang="sl-SI" altLang="sl-SI" u="sng"/>
              <a:t>nekončno intonacijo</a:t>
            </a:r>
            <a:r>
              <a:rPr lang="sl-SI" altLang="sl-SI"/>
              <a:t> in krajše premore znotraj povedi.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sl-SI" altLang="sl-SI"/>
          </a:p>
          <a:p>
            <a:pPr eaLnBrk="1" hangingPunct="1"/>
            <a:r>
              <a:rPr lang="sl-SI" altLang="sl-SI"/>
              <a:t>Z njimi členimo poved na smiselne dele.  </a:t>
            </a:r>
            <a:endParaRPr lang="en-US" altLang="sl-SI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2F403E3A-B874-42C8-A960-ADC07D01209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l-SI" altLang="sl-SI"/>
              <a:t>VEJICA</a:t>
            </a:r>
            <a:endParaRPr lang="en-US" altLang="sl-SI"/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C1C85D11-094F-4457-B906-80E94C704FC1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sl-SI" altLang="sl-SI"/>
              <a:t>Nekončno ločilo, s katerim ločimo smiselne dele povedi: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sl-SI" altLang="sl-SI"/>
          </a:p>
          <a:p>
            <a:pPr eaLnBrk="1" hangingPunct="1">
              <a:buFontTx/>
              <a:buChar char="-"/>
            </a:pPr>
            <a:r>
              <a:rPr lang="sl-SI" altLang="sl-SI" sz="2400" u="sng"/>
              <a:t>naštevalne enote</a:t>
            </a:r>
            <a:r>
              <a:rPr lang="sl-SI" altLang="sl-SI" sz="2400"/>
              <a:t> v enostavčni povedi;</a:t>
            </a:r>
          </a:p>
          <a:p>
            <a:pPr eaLnBrk="1" hangingPunct="1">
              <a:buFontTx/>
              <a:buChar char="-"/>
            </a:pPr>
            <a:r>
              <a:rPr lang="sl-SI" altLang="sl-SI" sz="2400" u="sng"/>
              <a:t>stavke</a:t>
            </a:r>
            <a:r>
              <a:rPr lang="sl-SI" altLang="sl-SI" sz="2400"/>
              <a:t> v večstavčni povedi;</a:t>
            </a:r>
          </a:p>
          <a:p>
            <a:pPr eaLnBrk="1" hangingPunct="1">
              <a:buFontTx/>
              <a:buChar char="-"/>
            </a:pPr>
            <a:r>
              <a:rPr lang="sl-SI" altLang="sl-SI" sz="2400"/>
              <a:t>členkovne, medmetne </a:t>
            </a:r>
            <a:r>
              <a:rPr lang="sl-SI" altLang="sl-SI" sz="2400" u="sng"/>
              <a:t>pastavke;</a:t>
            </a:r>
          </a:p>
          <a:p>
            <a:pPr eaLnBrk="1" hangingPunct="1">
              <a:buFontTx/>
              <a:buChar char="-"/>
            </a:pPr>
            <a:r>
              <a:rPr lang="sl-SI" altLang="sl-SI" sz="2400" u="sng"/>
              <a:t>dodatno polstavčno pojasnilo</a:t>
            </a:r>
            <a:r>
              <a:rPr lang="sl-SI" altLang="sl-SI" sz="2400"/>
              <a:t> oz. opis in vrinjeno sporočevalčevo mnenje.</a:t>
            </a:r>
            <a:endParaRPr lang="en-US" altLang="sl-SI" sz="24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>
            <a:extLst>
              <a:ext uri="{FF2B5EF4-FFF2-40B4-BE49-F238E27FC236}">
                <a16:creationId xmlns:a16="http://schemas.microsoft.com/office/drawing/2014/main" id="{D3205A60-C471-4159-8D95-1B76BDCF1D7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836613"/>
            <a:ext cx="8218488" cy="5294312"/>
          </a:xfrm>
        </p:spPr>
        <p:txBody>
          <a:bodyPr/>
          <a:lstStyle/>
          <a:p>
            <a:pPr eaLnBrk="1" hangingPunct="1"/>
            <a:r>
              <a:rPr lang="sl-SI" altLang="sl-SI" u="sng"/>
              <a:t>PODREDJA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sl-SI" altLang="sl-SI"/>
              <a:t>   </a:t>
            </a:r>
            <a:r>
              <a:rPr lang="sl-SI" altLang="sl-SI" sz="2000"/>
              <a:t>(osebkov, predmetni, prislovnodoločilni, prilastkov odvisnik)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sl-SI" altLang="sl-SI"/>
              <a:t>   vejico pišemo pri VSEH odvisnikih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sl-SI" altLang="sl-SI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nl-NL" altLang="sl-SI"/>
              <a:t>Kdor je prijazen, je povsod lepo sprejet.</a:t>
            </a:r>
            <a:br>
              <a:rPr lang="nl-NL" altLang="sl-SI"/>
            </a:br>
            <a:endParaRPr lang="sl-SI" altLang="sl-SI"/>
          </a:p>
        </p:txBody>
      </p:sp>
      <p:sp>
        <p:nvSpPr>
          <p:cNvPr id="18435" name="Line 4">
            <a:extLst>
              <a:ext uri="{FF2B5EF4-FFF2-40B4-BE49-F238E27FC236}">
                <a16:creationId xmlns:a16="http://schemas.microsoft.com/office/drawing/2014/main" id="{1A5B5D66-BE60-4EE2-9450-7A4ABE411ABA}"/>
              </a:ext>
            </a:extLst>
          </p:cNvPr>
          <p:cNvSpPr>
            <a:spLocks noChangeShapeType="1"/>
          </p:cNvSpPr>
          <p:nvPr/>
        </p:nvSpPr>
        <p:spPr bwMode="auto">
          <a:xfrm>
            <a:off x="7308850" y="2278063"/>
            <a:ext cx="71438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18436" name="Line 5">
            <a:extLst>
              <a:ext uri="{FF2B5EF4-FFF2-40B4-BE49-F238E27FC236}">
                <a16:creationId xmlns:a16="http://schemas.microsoft.com/office/drawing/2014/main" id="{E4D1096B-6E84-4A5C-916D-E28CD2BC459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380288" y="2133600"/>
            <a:ext cx="21590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l-SI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>
            <a:extLst>
              <a:ext uri="{FF2B5EF4-FFF2-40B4-BE49-F238E27FC236}">
                <a16:creationId xmlns:a16="http://schemas.microsoft.com/office/drawing/2014/main" id="{B35DC471-73CD-4AD5-9A2D-A45C2EE83AE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79388" y="333375"/>
            <a:ext cx="8229600" cy="5797550"/>
          </a:xfrm>
        </p:spPr>
        <p:txBody>
          <a:bodyPr/>
          <a:lstStyle/>
          <a:p>
            <a:pPr eaLnBrk="1" hangingPunct="1"/>
            <a:r>
              <a:rPr lang="sl-SI" altLang="sl-SI" u="sng"/>
              <a:t>PRIREDJA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sl-SI" altLang="sl-SI" u="sng"/>
          </a:p>
          <a:p>
            <a:pPr eaLnBrk="1" hangingPunct="1">
              <a:buFontTx/>
              <a:buChar char="-"/>
            </a:pPr>
            <a:r>
              <a:rPr lang="sl-SI" altLang="sl-SI" sz="2800"/>
              <a:t>Vezalno…………ni vejice</a:t>
            </a:r>
          </a:p>
          <a:p>
            <a:pPr eaLnBrk="1" hangingPunct="1">
              <a:buFontTx/>
              <a:buChar char="-"/>
            </a:pPr>
            <a:r>
              <a:rPr lang="sl-SI" altLang="sl-SI" sz="2800"/>
              <a:t>Stopnjevalno…...ni vejice</a:t>
            </a:r>
          </a:p>
          <a:p>
            <a:pPr eaLnBrk="1" hangingPunct="1">
              <a:buFontTx/>
              <a:buChar char="-"/>
            </a:pPr>
            <a:r>
              <a:rPr lang="sl-SI" altLang="sl-SI" sz="2800"/>
              <a:t>Ločno…………...ni vejice</a:t>
            </a:r>
          </a:p>
          <a:p>
            <a:pPr eaLnBrk="1" hangingPunct="1">
              <a:buFontTx/>
              <a:buChar char="-"/>
            </a:pPr>
            <a:r>
              <a:rPr lang="sl-SI" altLang="sl-SI" sz="2800"/>
              <a:t>Protivno…………je vejica</a:t>
            </a:r>
          </a:p>
          <a:p>
            <a:pPr eaLnBrk="1" hangingPunct="1">
              <a:buFontTx/>
              <a:buChar char="-"/>
            </a:pPr>
            <a:r>
              <a:rPr lang="sl-SI" altLang="sl-SI" sz="2800"/>
              <a:t>Posledično……...je vejica</a:t>
            </a:r>
          </a:p>
          <a:p>
            <a:pPr eaLnBrk="1" hangingPunct="1">
              <a:buFontTx/>
              <a:buChar char="-"/>
            </a:pPr>
            <a:r>
              <a:rPr lang="sl-SI" altLang="sl-SI" sz="2800"/>
              <a:t>Pojasnjevalno…..je vejica</a:t>
            </a:r>
          </a:p>
          <a:p>
            <a:pPr eaLnBrk="1" hangingPunct="1">
              <a:buFontTx/>
              <a:buChar char="-"/>
            </a:pPr>
            <a:r>
              <a:rPr lang="sl-SI" altLang="sl-SI" sz="2800"/>
              <a:t>Sklepalno……….je vejica</a:t>
            </a:r>
            <a:endParaRPr lang="en-US" altLang="sl-SI" sz="2800"/>
          </a:p>
        </p:txBody>
      </p:sp>
      <p:sp>
        <p:nvSpPr>
          <p:cNvPr id="19459" name="Line 4">
            <a:extLst>
              <a:ext uri="{FF2B5EF4-FFF2-40B4-BE49-F238E27FC236}">
                <a16:creationId xmlns:a16="http://schemas.microsoft.com/office/drawing/2014/main" id="{703C8BCB-F384-4D7E-9D8A-565BAD3F0FB6}"/>
              </a:ext>
            </a:extLst>
          </p:cNvPr>
          <p:cNvSpPr>
            <a:spLocks noChangeShapeType="1"/>
          </p:cNvSpPr>
          <p:nvPr/>
        </p:nvSpPr>
        <p:spPr bwMode="auto">
          <a:xfrm>
            <a:off x="5148263" y="3286125"/>
            <a:ext cx="71437" cy="144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19460" name="Line 5">
            <a:extLst>
              <a:ext uri="{FF2B5EF4-FFF2-40B4-BE49-F238E27FC236}">
                <a16:creationId xmlns:a16="http://schemas.microsoft.com/office/drawing/2014/main" id="{815DF9D0-068B-481D-A2FF-FF9509E2D1B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219700" y="3141663"/>
            <a:ext cx="21590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19461" name="Line 6">
            <a:extLst>
              <a:ext uri="{FF2B5EF4-FFF2-40B4-BE49-F238E27FC236}">
                <a16:creationId xmlns:a16="http://schemas.microsoft.com/office/drawing/2014/main" id="{61227E50-3B8B-4844-A0EE-BE53DCEEE665}"/>
              </a:ext>
            </a:extLst>
          </p:cNvPr>
          <p:cNvSpPr>
            <a:spLocks noChangeShapeType="1"/>
          </p:cNvSpPr>
          <p:nvPr/>
        </p:nvSpPr>
        <p:spPr bwMode="auto">
          <a:xfrm>
            <a:off x="5148263" y="4797425"/>
            <a:ext cx="71437" cy="144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19462" name="Line 7">
            <a:extLst>
              <a:ext uri="{FF2B5EF4-FFF2-40B4-BE49-F238E27FC236}">
                <a16:creationId xmlns:a16="http://schemas.microsoft.com/office/drawing/2014/main" id="{EEF282F3-0848-4792-B014-E138A3C32A4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219700" y="4652963"/>
            <a:ext cx="21590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19463" name="Line 8">
            <a:extLst>
              <a:ext uri="{FF2B5EF4-FFF2-40B4-BE49-F238E27FC236}">
                <a16:creationId xmlns:a16="http://schemas.microsoft.com/office/drawing/2014/main" id="{8F2F020E-AFCE-42A6-ABFC-71BC60A821BD}"/>
              </a:ext>
            </a:extLst>
          </p:cNvPr>
          <p:cNvSpPr>
            <a:spLocks noChangeShapeType="1"/>
          </p:cNvSpPr>
          <p:nvPr/>
        </p:nvSpPr>
        <p:spPr bwMode="auto">
          <a:xfrm>
            <a:off x="5148263" y="4294188"/>
            <a:ext cx="71437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19464" name="Line 9">
            <a:extLst>
              <a:ext uri="{FF2B5EF4-FFF2-40B4-BE49-F238E27FC236}">
                <a16:creationId xmlns:a16="http://schemas.microsoft.com/office/drawing/2014/main" id="{CA0A80FA-FCEA-45BC-A840-45B335797F0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219700" y="4149725"/>
            <a:ext cx="21590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19465" name="Line 10">
            <a:extLst>
              <a:ext uri="{FF2B5EF4-FFF2-40B4-BE49-F238E27FC236}">
                <a16:creationId xmlns:a16="http://schemas.microsoft.com/office/drawing/2014/main" id="{FE69B88C-36ED-49C9-A9F7-8C2ACE0D29AD}"/>
              </a:ext>
            </a:extLst>
          </p:cNvPr>
          <p:cNvSpPr>
            <a:spLocks noChangeShapeType="1"/>
          </p:cNvSpPr>
          <p:nvPr/>
        </p:nvSpPr>
        <p:spPr bwMode="auto">
          <a:xfrm>
            <a:off x="5148263" y="3789363"/>
            <a:ext cx="71437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19466" name="Line 11">
            <a:extLst>
              <a:ext uri="{FF2B5EF4-FFF2-40B4-BE49-F238E27FC236}">
                <a16:creationId xmlns:a16="http://schemas.microsoft.com/office/drawing/2014/main" id="{395533AD-71B2-4208-A9A3-81FA10BD966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219700" y="3644900"/>
            <a:ext cx="21590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19467" name="Line 12">
            <a:extLst>
              <a:ext uri="{FF2B5EF4-FFF2-40B4-BE49-F238E27FC236}">
                <a16:creationId xmlns:a16="http://schemas.microsoft.com/office/drawing/2014/main" id="{659ED7C4-F81D-4837-BEFA-D926406B174D}"/>
              </a:ext>
            </a:extLst>
          </p:cNvPr>
          <p:cNvSpPr>
            <a:spLocks noChangeShapeType="1"/>
          </p:cNvSpPr>
          <p:nvPr/>
        </p:nvSpPr>
        <p:spPr bwMode="auto">
          <a:xfrm>
            <a:off x="5148263" y="1628775"/>
            <a:ext cx="287337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19468" name="Line 13">
            <a:extLst>
              <a:ext uri="{FF2B5EF4-FFF2-40B4-BE49-F238E27FC236}">
                <a16:creationId xmlns:a16="http://schemas.microsoft.com/office/drawing/2014/main" id="{6D6C0A8A-F539-43DB-8B3C-2BB21BD8DFD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148263" y="1628775"/>
            <a:ext cx="287337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19469" name="Line 14">
            <a:extLst>
              <a:ext uri="{FF2B5EF4-FFF2-40B4-BE49-F238E27FC236}">
                <a16:creationId xmlns:a16="http://schemas.microsoft.com/office/drawing/2014/main" id="{9E114CEB-2B11-4E13-885F-73A3282FCAAC}"/>
              </a:ext>
            </a:extLst>
          </p:cNvPr>
          <p:cNvSpPr>
            <a:spLocks noChangeShapeType="1"/>
          </p:cNvSpPr>
          <p:nvPr/>
        </p:nvSpPr>
        <p:spPr bwMode="auto">
          <a:xfrm>
            <a:off x="5148263" y="2636838"/>
            <a:ext cx="287337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19470" name="Line 15">
            <a:extLst>
              <a:ext uri="{FF2B5EF4-FFF2-40B4-BE49-F238E27FC236}">
                <a16:creationId xmlns:a16="http://schemas.microsoft.com/office/drawing/2014/main" id="{6AE38C2F-C23C-451D-A6B3-1FCD3636F71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148263" y="2636838"/>
            <a:ext cx="287337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19471" name="Line 16">
            <a:extLst>
              <a:ext uri="{FF2B5EF4-FFF2-40B4-BE49-F238E27FC236}">
                <a16:creationId xmlns:a16="http://schemas.microsoft.com/office/drawing/2014/main" id="{B0E7FD4F-9BB3-4239-A184-23BDAAC0705E}"/>
              </a:ext>
            </a:extLst>
          </p:cNvPr>
          <p:cNvSpPr>
            <a:spLocks noChangeShapeType="1"/>
          </p:cNvSpPr>
          <p:nvPr/>
        </p:nvSpPr>
        <p:spPr bwMode="auto">
          <a:xfrm>
            <a:off x="5148263" y="2133600"/>
            <a:ext cx="287337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19472" name="Line 17">
            <a:extLst>
              <a:ext uri="{FF2B5EF4-FFF2-40B4-BE49-F238E27FC236}">
                <a16:creationId xmlns:a16="http://schemas.microsoft.com/office/drawing/2014/main" id="{8342E1C4-309A-49D1-B0C6-EB5377D8E18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148263" y="2133600"/>
            <a:ext cx="287337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l-SI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D5D237DF-FA32-44B6-A044-E8A6C6134B2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9750" y="260350"/>
            <a:ext cx="8229600" cy="1143000"/>
          </a:xfrm>
        </p:spPr>
        <p:txBody>
          <a:bodyPr/>
          <a:lstStyle/>
          <a:p>
            <a:pPr eaLnBrk="1" hangingPunct="1"/>
            <a:r>
              <a:rPr lang="sl-SI" altLang="sl-SI" sz="3600"/>
              <a:t>POSEBNOSTI</a:t>
            </a:r>
            <a:endParaRPr lang="en-US" altLang="sl-SI" sz="3600"/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68721316-063A-44F1-A1B9-A8EDADBB7BC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95288" y="1557338"/>
            <a:ext cx="8229600" cy="4862512"/>
          </a:xfrm>
        </p:spPr>
        <p:txBody>
          <a:bodyPr/>
          <a:lstStyle/>
          <a:p>
            <a:pPr eaLnBrk="1" hangingPunct="1"/>
            <a:r>
              <a:rPr lang="sl-SI" altLang="sl-SI"/>
              <a:t>Vejice ne pišemo </a:t>
            </a:r>
            <a:r>
              <a:rPr lang="sl-SI" altLang="sl-SI" b="1" u="sng"/>
              <a:t>pred</a:t>
            </a:r>
            <a:r>
              <a:rPr lang="sl-SI" altLang="sl-SI"/>
              <a:t>: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sl-SI" altLang="sl-SI"/>
          </a:p>
          <a:p>
            <a:pPr eaLnBrk="1" hangingPunct="1">
              <a:buFontTx/>
              <a:buChar char="-"/>
            </a:pPr>
            <a:r>
              <a:rPr lang="sl-SI" altLang="sl-SI" sz="2400" u="sng"/>
              <a:t>ponovljeno besedo</a:t>
            </a:r>
            <a:r>
              <a:rPr lang="sl-SI" altLang="sl-SI" sz="2400"/>
              <a:t> (če v govoru ni ločena s premorom);</a:t>
            </a:r>
          </a:p>
          <a:p>
            <a:pPr eaLnBrk="1" hangingPunct="1">
              <a:buFontTx/>
              <a:buChar char="-"/>
            </a:pPr>
            <a:r>
              <a:rPr lang="sl-SI" altLang="sl-SI" sz="2400"/>
              <a:t>vezalnimi vezniki </a:t>
            </a:r>
            <a:r>
              <a:rPr lang="sl-SI" altLang="sl-SI" sz="2400" i="1" u="sng"/>
              <a:t>in, pa, ter;</a:t>
            </a:r>
          </a:p>
          <a:p>
            <a:pPr eaLnBrk="1" hangingPunct="1">
              <a:buFontTx/>
              <a:buChar char="-"/>
            </a:pPr>
            <a:r>
              <a:rPr lang="sl-SI" altLang="sl-SI" sz="2400"/>
              <a:t>ločnimi vezniki</a:t>
            </a:r>
            <a:r>
              <a:rPr lang="sl-SI" altLang="sl-SI" sz="2400" i="1"/>
              <a:t> </a:t>
            </a:r>
            <a:r>
              <a:rPr lang="sl-SI" altLang="sl-SI" sz="2400" i="1" u="sng"/>
              <a:t>ali, bodisi;</a:t>
            </a:r>
          </a:p>
          <a:p>
            <a:pPr eaLnBrk="1" hangingPunct="1">
              <a:buFontTx/>
              <a:buChar char="-"/>
            </a:pPr>
            <a:r>
              <a:rPr lang="sl-SI" altLang="sl-SI" sz="2400"/>
              <a:t>drugim delom dvodelnih veznikov </a:t>
            </a:r>
            <a:r>
              <a:rPr lang="sl-SI" altLang="sl-SI" sz="2400" i="1" u="sng"/>
              <a:t>ne – ne, niti – niti</a:t>
            </a:r>
            <a:r>
              <a:rPr lang="sl-SI" altLang="sl-SI" sz="2400" i="1"/>
              <a:t> </a:t>
            </a:r>
          </a:p>
          <a:p>
            <a:pPr eaLnBrk="1" hangingPunct="1">
              <a:buFontTx/>
              <a:buChar char="-"/>
            </a:pPr>
            <a:r>
              <a:rPr lang="sl-SI" altLang="sl-SI" sz="2400" i="1"/>
              <a:t>(niti ne riše niti ni tiho);</a:t>
            </a:r>
            <a:endParaRPr lang="sl-SI" altLang="sl-SI" sz="2400"/>
          </a:p>
          <a:p>
            <a:pPr eaLnBrk="1" hangingPunct="1">
              <a:buFontTx/>
              <a:buChar char="-"/>
            </a:pPr>
            <a:r>
              <a:rPr lang="sl-SI" altLang="sl-SI" sz="2400"/>
              <a:t>primerjalnimi vezniki </a:t>
            </a:r>
            <a:r>
              <a:rPr lang="sl-SI" altLang="sl-SI" sz="2400" i="1" u="sng"/>
              <a:t>kakor, kot, ko</a:t>
            </a:r>
            <a:r>
              <a:rPr lang="sl-SI" altLang="sl-SI" sz="2400" i="1"/>
              <a:t> (če za njimi ni odvisnika – glagola).</a:t>
            </a:r>
            <a:endParaRPr lang="sl-SI" altLang="sl-SI" sz="2400"/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sl-SI" sz="2400" i="1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35401183-8DAC-4115-BB5B-E2D98A8F4B3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l-SI" altLang="sl-SI"/>
              <a:t>DVOPIČJE</a:t>
            </a:r>
            <a:endParaRPr lang="en-US" altLang="sl-SI"/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4CFFF80E-5190-4B0B-8EEC-15E1C160FF70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sl-SI" altLang="sl-SI"/>
              <a:t>Stoji za:</a:t>
            </a:r>
          </a:p>
          <a:p>
            <a:pPr eaLnBrk="1" hangingPunct="1">
              <a:buFontTx/>
              <a:buChar char="-"/>
            </a:pPr>
            <a:r>
              <a:rPr lang="sl-SI" altLang="sl-SI" sz="2800"/>
              <a:t>besedo oz. besedno zvezo, s katero napovemo naštevanje</a:t>
            </a:r>
            <a:r>
              <a:rPr lang="sl-SI" altLang="sl-SI" sz="2400"/>
              <a:t>;</a:t>
            </a:r>
          </a:p>
          <a:p>
            <a:pPr eaLnBrk="1" hangingPunct="1">
              <a:buFontTx/>
              <a:buChar char="-"/>
            </a:pPr>
            <a:r>
              <a:rPr lang="sl-SI" altLang="sl-SI" sz="2800"/>
              <a:t>spremnim stavkom, s katerim napovemo dobesedni navedek besedila;</a:t>
            </a:r>
          </a:p>
          <a:p>
            <a:pPr eaLnBrk="1" hangingPunct="1">
              <a:buFontTx/>
              <a:buChar char="-"/>
            </a:pPr>
            <a:r>
              <a:rPr lang="sl-SI" altLang="sl-SI" sz="2800"/>
              <a:t>pred stavkom, ki pojasnjuje drug stavek;</a:t>
            </a:r>
          </a:p>
          <a:p>
            <a:pPr eaLnBrk="1" hangingPunct="1">
              <a:buFontTx/>
              <a:buChar char="-"/>
            </a:pPr>
            <a:r>
              <a:rPr lang="sl-SI" altLang="sl-SI" sz="2800"/>
              <a:t>neobvezno med besedilom obrazca in dopolnitvijo;</a:t>
            </a:r>
          </a:p>
          <a:p>
            <a:pPr eaLnBrk="1" hangingPunct="1">
              <a:buFontTx/>
              <a:buChar char="-"/>
            </a:pPr>
            <a:r>
              <a:rPr lang="sl-SI" altLang="sl-SI" sz="2800"/>
              <a:t>med imenom avtorja in delom.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A654ED4B-E6F1-4228-AD30-372E7140BFA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l-SI" altLang="sl-SI"/>
              <a:t>NAREKOVAJ</a:t>
            </a:r>
            <a:endParaRPr lang="en-US" altLang="sl-SI"/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97E45A3A-0569-4B81-A834-C6DC5F37838D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sl-SI" altLang="sl-SI"/>
              <a:t>Dvodelno ločilo (‘‘ ’’)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sl-SI" altLang="sl-SI"/>
          </a:p>
          <a:p>
            <a:pPr eaLnBrk="1" hangingPunct="1"/>
            <a:r>
              <a:rPr lang="sl-SI" altLang="sl-SI"/>
              <a:t>ZAZNAMUJE:</a:t>
            </a:r>
          </a:p>
          <a:p>
            <a:pPr eaLnBrk="1" hangingPunct="1">
              <a:buFontTx/>
              <a:buChar char="-"/>
            </a:pPr>
            <a:r>
              <a:rPr lang="sl-SI" altLang="sl-SI" sz="2800"/>
              <a:t>začetek in konec citata oz. dobesednega navedka besedila;</a:t>
            </a:r>
          </a:p>
          <a:p>
            <a:pPr eaLnBrk="1" hangingPunct="1">
              <a:buFontTx/>
              <a:buChar char="-"/>
            </a:pPr>
            <a:r>
              <a:rPr lang="sl-SI" altLang="sl-SI" sz="2800"/>
              <a:t>besedo s posebnim pomenom oz. s posebno slogovno vrednostjo;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76FB6BEC-1019-4ECA-AB97-B5AE6F1271B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l-SI" altLang="sl-SI" sz="4000"/>
              <a:t>Dvojni in enojni narekovaj</a:t>
            </a:r>
            <a:endParaRPr lang="en-US" altLang="sl-SI" sz="4000"/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2B7EFB58-0C01-4A99-ACBD-EAEFF3200015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sl-SI" altLang="sl-SI" sz="2800"/>
              <a:t>Enojnega uporabljamo le, če smo že prej uporabili dvojnega – tako preprečimo nejasnosti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sl-SI" altLang="sl-SI">
                <a:sym typeface="Wingdings" panose="05000000000000000000" pitchFamily="2" charset="2"/>
              </a:rPr>
              <a:t>    npr. dobesedni navedek znotraj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sl-SI" altLang="sl-SI">
                <a:sym typeface="Wingdings" panose="05000000000000000000" pitchFamily="2" charset="2"/>
              </a:rPr>
              <a:t>       dobesednega navedka</a:t>
            </a:r>
            <a:endParaRPr lang="en-US" altLang="sl-SI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B8386117-4BEC-422F-889D-1D71E1BBEED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l-SI" altLang="sl-SI" u="sng"/>
              <a:t>LOČILA</a:t>
            </a:r>
            <a:endParaRPr lang="en-US" altLang="sl-SI" u="sng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75CC6C62-11C0-4FA7-AB67-0197B1EF90B1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sl-SI" altLang="sl-SI" sz="2800"/>
              <a:t>Zaznamujejo intonacijo, daljše ter krajše premore.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sl-SI" altLang="sl-SI" sz="2800"/>
          </a:p>
          <a:p>
            <a:pPr eaLnBrk="1" hangingPunct="1">
              <a:buFont typeface="Wingdings" panose="05000000000000000000" pitchFamily="2" charset="2"/>
              <a:buNone/>
            </a:pPr>
            <a:endParaRPr lang="sl-SI" altLang="sl-SI" sz="2800"/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sl-SI" altLang="sl-SI" sz="2800" u="sng"/>
              <a:t>Intonacija = končna in nekončna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endParaRPr lang="sl-SI" altLang="sl-SI" sz="2800" u="sng"/>
          </a:p>
          <a:p>
            <a:pPr algn="ctr" eaLnBrk="1" hangingPunct="1">
              <a:buFont typeface="Wingdings" panose="05000000000000000000" pitchFamily="2" charset="2"/>
              <a:buNone/>
            </a:pPr>
            <a:endParaRPr lang="sl-SI" altLang="sl-SI" sz="280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sl-SI" altLang="sl-SI" sz="2800"/>
              <a:t>KONČNA LOČILA                  NEKONČNA LOČILA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sl-SI" altLang="sl-SI" sz="2800"/>
              <a:t>          .  ?  !                                     ,  ;  :  ‘’  -  ( )</a:t>
            </a:r>
            <a:endParaRPr lang="en-US" altLang="sl-SI" sz="2800"/>
          </a:p>
        </p:txBody>
      </p:sp>
      <p:sp>
        <p:nvSpPr>
          <p:cNvPr id="6148" name="Line 4">
            <a:extLst>
              <a:ext uri="{FF2B5EF4-FFF2-40B4-BE49-F238E27FC236}">
                <a16:creationId xmlns:a16="http://schemas.microsoft.com/office/drawing/2014/main" id="{48508265-8EFB-4F18-93BE-1DC98B75F7A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268538" y="3789363"/>
            <a:ext cx="790575" cy="7191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6149" name="Line 5">
            <a:extLst>
              <a:ext uri="{FF2B5EF4-FFF2-40B4-BE49-F238E27FC236}">
                <a16:creationId xmlns:a16="http://schemas.microsoft.com/office/drawing/2014/main" id="{0E2FDB5A-3572-44AD-B780-FFB67BE33A52}"/>
              </a:ext>
            </a:extLst>
          </p:cNvPr>
          <p:cNvSpPr>
            <a:spLocks noChangeShapeType="1"/>
          </p:cNvSpPr>
          <p:nvPr/>
        </p:nvSpPr>
        <p:spPr bwMode="auto">
          <a:xfrm>
            <a:off x="5580063" y="3789363"/>
            <a:ext cx="720725" cy="7191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l-SI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8C00CA97-77F5-4A93-AF8E-FDE6BAB17C9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404813"/>
            <a:ext cx="8229600" cy="1143000"/>
          </a:xfrm>
        </p:spPr>
        <p:txBody>
          <a:bodyPr/>
          <a:lstStyle/>
          <a:p>
            <a:pPr eaLnBrk="1" hangingPunct="1"/>
            <a:r>
              <a:rPr lang="sl-SI" altLang="sl-SI" sz="4000"/>
              <a:t>Premi govor</a:t>
            </a:r>
            <a:endParaRPr lang="en-US" altLang="sl-SI" sz="4000"/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AB5CF31B-1BF3-4B66-86AF-0A14778C6A7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39750" y="1628775"/>
            <a:ext cx="8229600" cy="4789488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sl-SI" altLang="sl-SI" sz="2400"/>
              <a:t>Spremni stavek + dobesedni navedek med narekovaji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sl-SI" altLang="sl-SI" sz="2400"/>
          </a:p>
          <a:p>
            <a:pPr eaLnBrk="1" hangingPunct="1"/>
            <a:r>
              <a:rPr lang="sl-SI" altLang="sl-SI" sz="2800"/>
              <a:t>Spremni stavek </a:t>
            </a:r>
            <a:r>
              <a:rPr lang="sl-SI" altLang="sl-SI" sz="2800" u="sng"/>
              <a:t>pred</a:t>
            </a:r>
            <a:r>
              <a:rPr lang="sl-SI" altLang="sl-SI" sz="2800"/>
              <a:t> dobesednim navedkom</a:t>
            </a:r>
          </a:p>
          <a:p>
            <a:pPr eaLnBrk="1" hangingPunct="1"/>
            <a:r>
              <a:rPr lang="sl-SI" altLang="sl-SI" sz="2800"/>
              <a:t>Spremni stavek </a:t>
            </a:r>
            <a:r>
              <a:rPr lang="sl-SI" altLang="sl-SI" sz="2800" u="sng"/>
              <a:t>za</a:t>
            </a:r>
            <a:r>
              <a:rPr lang="sl-SI" altLang="sl-SI" sz="2800"/>
              <a:t> dobesednim navedkom</a:t>
            </a:r>
            <a:endParaRPr lang="en-US" altLang="sl-SI" sz="2800"/>
          </a:p>
          <a:p>
            <a:pPr eaLnBrk="1" hangingPunct="1"/>
            <a:r>
              <a:rPr lang="sl-SI" altLang="sl-SI" sz="2800"/>
              <a:t>Spremni stavek </a:t>
            </a:r>
            <a:r>
              <a:rPr lang="sl-SI" altLang="sl-SI" sz="2800" u="sng"/>
              <a:t>sredi</a:t>
            </a:r>
            <a:r>
              <a:rPr lang="sl-SI" altLang="sl-SI" sz="2800"/>
              <a:t> dobesednega navedka</a:t>
            </a:r>
            <a:endParaRPr lang="en-US" altLang="sl-SI" sz="2800"/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sl-SI" sz="280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2FDF0C16-BC71-414C-9D6B-40E9D1510C7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549275"/>
            <a:ext cx="8229600" cy="1143000"/>
          </a:xfrm>
        </p:spPr>
        <p:txBody>
          <a:bodyPr/>
          <a:lstStyle/>
          <a:p>
            <a:pPr eaLnBrk="1" hangingPunct="1"/>
            <a:r>
              <a:rPr lang="sl-SI" altLang="sl-SI"/>
              <a:t>POMIŠLJAJ</a:t>
            </a:r>
            <a:endParaRPr lang="en-US" altLang="sl-SI"/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2FD34273-D791-4E79-BF6C-6EEE4E4E4D6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700213"/>
            <a:ext cx="8686800" cy="4862512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à"/>
            </a:pPr>
            <a:r>
              <a:rPr lang="sl-SI" altLang="sl-SI"/>
              <a:t>V povedi: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sl-SI" altLang="sl-SI"/>
          </a:p>
          <a:p>
            <a:pPr eaLnBrk="1" hangingPunct="1">
              <a:lnSpc>
                <a:spcPct val="90000"/>
              </a:lnSpc>
            </a:pPr>
            <a:r>
              <a:rPr lang="sl-SI" altLang="sl-SI"/>
              <a:t>ENODELNI: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sl-SI" altLang="sl-SI" sz="2800"/>
              <a:t>poudarimo dano besedo oz. misel;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sl-SI" altLang="sl-SI" sz="2800"/>
              <a:t>kažemo na nasprotje med stavki iste povedi;</a:t>
            </a:r>
          </a:p>
          <a:p>
            <a:pPr eaLnBrk="1" hangingPunct="1">
              <a:lnSpc>
                <a:spcPct val="90000"/>
              </a:lnSpc>
            </a:pPr>
            <a:r>
              <a:rPr lang="sl-SI" altLang="sl-SI"/>
              <a:t>DVODELNI: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sl-SI" altLang="sl-SI" sz="2800"/>
              <a:t>ločimo vrinjene stavke ali dele stavkov od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sl-SI" altLang="sl-SI" sz="2800"/>
              <a:t>    ostalega dela povedi;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endParaRPr lang="sl-SI" altLang="sl-SI" sz="280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sl-SI" altLang="sl-SI" sz="1800"/>
              <a:t>(namesto enodelnega oz. dvodelnega pomišljaja lahko uporabimo vejico oz. vejici)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sl-SI" altLang="sl-SI" sz="180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sl-SI" sz="280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99A98248-610A-40D2-ACFB-1AD6EC88180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549275"/>
            <a:ext cx="8229600" cy="1143000"/>
          </a:xfrm>
        </p:spPr>
        <p:txBody>
          <a:bodyPr/>
          <a:lstStyle/>
          <a:p>
            <a:pPr eaLnBrk="1" hangingPunct="1"/>
            <a:r>
              <a:rPr lang="sl-SI" altLang="sl-SI"/>
              <a:t>OKLEPAJ</a:t>
            </a:r>
            <a:endParaRPr lang="en-US" altLang="sl-SI"/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27DCA581-63A1-45CB-B2C6-D0B0A059F1A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362950" cy="453072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sl-SI" altLang="sl-SI" sz="3600"/>
              <a:t>Dvodelno ločilo  </a:t>
            </a:r>
            <a:r>
              <a:rPr lang="sl-SI" altLang="sl-SI"/>
              <a:t>(oklepaj + zaklepaj)</a:t>
            </a:r>
          </a:p>
          <a:p>
            <a:pPr eaLnBrk="1" hangingPunct="1">
              <a:lnSpc>
                <a:spcPct val="80000"/>
              </a:lnSpc>
            </a:pPr>
            <a:endParaRPr lang="sl-SI" altLang="sl-SI"/>
          </a:p>
          <a:p>
            <a:pPr eaLnBrk="1" hangingPunct="1">
              <a:lnSpc>
                <a:spcPct val="80000"/>
              </a:lnSpc>
            </a:pPr>
            <a:r>
              <a:rPr lang="sl-SI" altLang="sl-SI"/>
              <a:t>za ponazoritve ali dopolnitve zapisanega;</a:t>
            </a:r>
          </a:p>
          <a:p>
            <a:pPr eaLnBrk="1" hangingPunct="1">
              <a:lnSpc>
                <a:spcPct val="80000"/>
              </a:lnSpc>
            </a:pPr>
            <a:r>
              <a:rPr lang="sl-SI" altLang="sl-SI"/>
              <a:t>za naštevanje ob črkah oz. številkah.</a:t>
            </a:r>
            <a:endParaRPr lang="sl-SI" altLang="sl-SI" i="1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sl-SI" altLang="sl-SI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sl-SI" altLang="sl-SI"/>
          </a:p>
          <a:p>
            <a:pPr eaLnBrk="1" hangingPunct="1">
              <a:lnSpc>
                <a:spcPct val="80000"/>
              </a:lnSpc>
            </a:pPr>
            <a:r>
              <a:rPr lang="sl-SI" altLang="sl-SI" sz="2800"/>
              <a:t>Ponavadi se poved v oklepaju začne z malo začetnico in nima končnega ločila, če pa je v oklepaju </a:t>
            </a:r>
            <a:r>
              <a:rPr lang="sl-SI" altLang="sl-SI" sz="2800" u="sng"/>
              <a:t>samostojna poved, se začne z veliko začetnico in konča s končnim ločilom.</a:t>
            </a:r>
            <a:endParaRPr lang="en-US" altLang="sl-SI" sz="2800" u="sng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DF3C4116-0B10-4627-BE5F-47718136FB2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l-SI" altLang="sl-SI" sz="4000"/>
              <a:t>Vrste oklepajev</a:t>
            </a:r>
            <a:endParaRPr lang="en-US" altLang="sl-SI" sz="4000"/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A762BAA5-3DE1-4303-BADE-E40AB97A3BB6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sl-SI" altLang="sl-SI"/>
              <a:t>OKROGLI – v splošni rabi</a:t>
            </a:r>
          </a:p>
          <a:p>
            <a:pPr eaLnBrk="1" hangingPunct="1"/>
            <a:r>
              <a:rPr lang="sl-SI" altLang="sl-SI"/>
              <a:t>POŠEVNI – znotraj okroglega oklepaja</a:t>
            </a:r>
          </a:p>
          <a:p>
            <a:pPr eaLnBrk="1" hangingPunct="1"/>
            <a:r>
              <a:rPr lang="sl-SI" altLang="sl-SI"/>
              <a:t>ZAVITI {</a:t>
            </a:r>
          </a:p>
          <a:p>
            <a:pPr eaLnBrk="1" hangingPunct="1"/>
            <a:r>
              <a:rPr lang="sl-SI" altLang="sl-SI"/>
              <a:t>OGLATI [ </a:t>
            </a:r>
            <a:endParaRPr lang="en-US" altLang="sl-SI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BC557D2A-66BA-4CCD-ABFA-234AE2B35BC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l-SI" altLang="sl-SI"/>
              <a:t>Opuščaj</a:t>
            </a:r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483E9483-EF59-4C86-B10A-96C1B1A739A8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sl-SI" altLang="sl-SI"/>
              <a:t>Zaznamuje izpust posamezne črke.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359703A4-7ADF-42E8-8BD8-37202090C80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l-SI" altLang="sl-SI"/>
              <a:t>Poševnica</a:t>
            </a:r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B0438B4D-A8D4-46BB-9BA9-7258DAEA1882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sl-SI" altLang="sl-SI"/>
              <a:t>za pomen ali;</a:t>
            </a:r>
          </a:p>
          <a:p>
            <a:pPr eaLnBrk="1" hangingPunct="1"/>
            <a:r>
              <a:rPr lang="sl-SI" altLang="sl-SI"/>
              <a:t>za pomen del enega in drugega;</a:t>
            </a:r>
          </a:p>
          <a:p>
            <a:pPr eaLnBrk="1" hangingPunct="1"/>
            <a:r>
              <a:rPr lang="sl-SI" altLang="sl-SI"/>
              <a:t>za pomen ulomljeno;</a:t>
            </a:r>
          </a:p>
          <a:p>
            <a:pPr eaLnBrk="1" hangingPunct="1"/>
            <a:r>
              <a:rPr lang="sl-SI" altLang="sl-SI"/>
              <a:t>za zaznamovanje verzov, če ne pišemo vsakega v svojo vrstico.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97BBB138-3D76-4013-A5E8-0A40D5D02D0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l-SI" altLang="sl-SI"/>
              <a:t>Ponavljaj</a:t>
            </a:r>
          </a:p>
        </p:txBody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0E57D559-D3C1-4EF7-B7D9-BEBE2BA84765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sl-SI" altLang="sl-SI"/>
              <a:t>Zaznamuje ponovitev zapisanega dela iz vrstice nad seboj.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1543D432-4693-4EDA-B13D-941C39ADCAA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l-SI" altLang="sl-SI" b="1" u="sng"/>
              <a:t>STIČNOST LOČIL</a:t>
            </a:r>
            <a:endParaRPr lang="en-US" altLang="sl-SI" b="1" u="sng"/>
          </a:p>
        </p:txBody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0E21AAA1-EB93-4D73-AAC5-FDCB41DFD2F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0" y="2997200"/>
            <a:ext cx="8229600" cy="4389438"/>
          </a:xfrm>
        </p:spPr>
        <p:txBody>
          <a:bodyPr/>
          <a:lstStyle/>
          <a:p>
            <a:pPr algn="ctr" eaLnBrk="1" hangingPunct="1">
              <a:buFont typeface="Wingdings" panose="05000000000000000000" pitchFamily="2" charset="2"/>
              <a:buNone/>
            </a:pPr>
            <a:endParaRPr lang="sl-SI" altLang="sl-SI"/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sl-SI" altLang="sl-SI"/>
              <a:t>STIČNA LOČILA            NESTIČNA LOČILA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sl-SI" altLang="sl-SI" sz="2000"/>
              <a:t>brez presledka                                                s presledkom</a:t>
            </a:r>
            <a:endParaRPr lang="en-US" altLang="sl-SI" sz="2000"/>
          </a:p>
        </p:txBody>
      </p:sp>
      <p:sp>
        <p:nvSpPr>
          <p:cNvPr id="31748" name="Line 5">
            <a:extLst>
              <a:ext uri="{FF2B5EF4-FFF2-40B4-BE49-F238E27FC236}">
                <a16:creationId xmlns:a16="http://schemas.microsoft.com/office/drawing/2014/main" id="{8C786125-4043-443B-9F0E-50904F9ED2E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619250" y="2420938"/>
            <a:ext cx="1008063" cy="792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31749" name="Line 6">
            <a:extLst>
              <a:ext uri="{FF2B5EF4-FFF2-40B4-BE49-F238E27FC236}">
                <a16:creationId xmlns:a16="http://schemas.microsoft.com/office/drawing/2014/main" id="{407DEA75-BE9D-4561-89AF-23750235D3EE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0" y="2205038"/>
            <a:ext cx="865188" cy="7191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l-SI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60123C4D-65FF-4FA2-AB7C-91EAED43781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sl-SI" altLang="sl-SI"/>
          </a:p>
        </p:txBody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A17FB910-18CE-48E2-AFCA-9CAD1DBFA64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260350"/>
            <a:ext cx="8229600" cy="5870575"/>
          </a:xfrm>
        </p:spPr>
        <p:txBody>
          <a:bodyPr/>
          <a:lstStyle/>
          <a:p>
            <a:pPr eaLnBrk="1" hangingPunct="1"/>
            <a:r>
              <a:rPr lang="sl-SI" altLang="sl-SI"/>
              <a:t>NESTIČNA LOČILA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sl-SI" altLang="sl-SI"/>
              <a:t>   tri pike, pomišljaj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sl-SI" altLang="sl-SI"/>
          </a:p>
          <a:p>
            <a:pPr eaLnBrk="1" hangingPunct="1"/>
            <a:r>
              <a:rPr lang="sl-SI" altLang="sl-SI"/>
              <a:t>STIČNA LOČILA</a:t>
            </a:r>
          </a:p>
          <a:p>
            <a:pPr eaLnBrk="1" hangingPunct="1">
              <a:buFontTx/>
              <a:buChar char="-"/>
            </a:pPr>
            <a:r>
              <a:rPr lang="sl-SI" altLang="sl-SI" u="sng"/>
              <a:t>Levostična:</a:t>
            </a:r>
          </a:p>
          <a:p>
            <a:pPr eaLnBrk="1" hangingPunct="1">
              <a:buFontTx/>
              <a:buNone/>
            </a:pPr>
            <a:r>
              <a:rPr lang="sl-SI" altLang="sl-SI"/>
              <a:t>   </a:t>
            </a:r>
            <a:r>
              <a:rPr lang="sl-SI" altLang="sl-SI" sz="2800"/>
              <a:t>pika, vprašaj, klicaj, vejica, dvopičje, podpičje</a:t>
            </a:r>
          </a:p>
          <a:p>
            <a:pPr eaLnBrk="1" hangingPunct="1">
              <a:buFontTx/>
              <a:buChar char="-"/>
            </a:pPr>
            <a:r>
              <a:rPr lang="sl-SI" altLang="sl-SI" u="sng"/>
              <a:t>Desno in levostična hkrati:</a:t>
            </a:r>
          </a:p>
          <a:p>
            <a:pPr eaLnBrk="1" hangingPunct="1">
              <a:buFontTx/>
              <a:buNone/>
            </a:pPr>
            <a:r>
              <a:rPr lang="sl-SI" altLang="sl-SI"/>
              <a:t>   </a:t>
            </a:r>
            <a:r>
              <a:rPr lang="sl-SI" altLang="sl-SI" sz="2800"/>
              <a:t>dvodelna narekovaj in oklepaj</a:t>
            </a:r>
          </a:p>
          <a:p>
            <a:pPr eaLnBrk="1" hangingPunct="1">
              <a:buFontTx/>
              <a:buChar char="-"/>
            </a:pPr>
            <a:r>
              <a:rPr lang="sl-SI" altLang="sl-SI" u="sng"/>
              <a:t>Stično na obeh straneh:</a:t>
            </a:r>
          </a:p>
          <a:p>
            <a:pPr eaLnBrk="1" hangingPunct="1">
              <a:buFontTx/>
              <a:buNone/>
            </a:pPr>
            <a:r>
              <a:rPr lang="sl-SI" altLang="sl-SI"/>
              <a:t>   </a:t>
            </a:r>
            <a:r>
              <a:rPr lang="sl-SI" altLang="sl-SI" sz="2800"/>
              <a:t>predložni pomišljaj</a:t>
            </a:r>
            <a:endParaRPr lang="en-US" altLang="sl-SI" sz="280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3">
            <a:extLst>
              <a:ext uri="{FF2B5EF4-FFF2-40B4-BE49-F238E27FC236}">
                <a16:creationId xmlns:a16="http://schemas.microsoft.com/office/drawing/2014/main" id="{8EADD499-C962-4522-95B5-6C4A2506026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0" y="549275"/>
            <a:ext cx="8229600" cy="5654675"/>
          </a:xfrm>
        </p:spPr>
        <p:txBody>
          <a:bodyPr/>
          <a:lstStyle/>
          <a:p>
            <a:pPr algn="ctr" eaLnBrk="1" hangingPunct="1">
              <a:buFont typeface="Wingdings" panose="05000000000000000000" pitchFamily="2" charset="2"/>
              <a:buNone/>
            </a:pPr>
            <a:r>
              <a:rPr lang="sl-SI" altLang="sl-SI" sz="2800"/>
              <a:t>___  …  ___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sl-SI" altLang="sl-SI" sz="2800"/>
              <a:t>___  </a:t>
            </a:r>
            <a:r>
              <a:rPr lang="en-US" altLang="sl-SI" sz="2800">
                <a:cs typeface="Arial" panose="020B0604020202020204" pitchFamily="34" charset="0"/>
              </a:rPr>
              <a:t>-</a:t>
            </a:r>
            <a:r>
              <a:rPr lang="sl-SI" altLang="sl-SI" sz="2800"/>
              <a:t>  ___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sl-SI" altLang="sl-SI" sz="2800"/>
              <a:t>___.  ___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sl-SI" altLang="sl-SI" sz="2800"/>
              <a:t>___? ___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sl-SI" altLang="sl-SI" sz="2800"/>
              <a:t>___!  ___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sl-SI" altLang="sl-SI" sz="2800"/>
              <a:t>___,  ___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sl-SI" altLang="sl-SI" sz="2800"/>
              <a:t>___:  ___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sl-SI" altLang="sl-SI" sz="2800"/>
              <a:t>___;  ___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sl-SI" altLang="sl-SI" sz="2800"/>
              <a:t>___  ‘‘___’’  ___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sl-SI" altLang="sl-SI" sz="2800"/>
              <a:t>___  (___)  ___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sl-SI" altLang="sl-SI" sz="2800"/>
              <a:t>___-___</a:t>
            </a:r>
            <a:endParaRPr lang="en-US" altLang="sl-SI" sz="28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1D543A02-2748-4771-8D7A-BD9AD06F3D1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l-SI" altLang="sl-SI"/>
              <a:t>KONČNA LOČILA</a:t>
            </a:r>
            <a:endParaRPr lang="en-US" altLang="sl-SI"/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F6159C85-ACFA-4825-8C71-76899144974F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sl-SI" altLang="sl-SI" sz="2800"/>
              <a:t>Stojijo na koncu povedi.</a:t>
            </a:r>
          </a:p>
          <a:p>
            <a:pPr eaLnBrk="1" hangingPunct="1"/>
            <a:r>
              <a:rPr lang="sl-SI" altLang="sl-SI" sz="2400"/>
              <a:t>Zaznamujejo vrsto </a:t>
            </a:r>
            <a:r>
              <a:rPr lang="sl-SI" altLang="sl-SI" sz="2400" u="sng"/>
              <a:t>končne intonacije</a:t>
            </a:r>
            <a:r>
              <a:rPr lang="sl-SI" altLang="sl-SI" sz="2400"/>
              <a:t> in daljši premor.</a:t>
            </a:r>
          </a:p>
          <a:p>
            <a:pPr eaLnBrk="1" hangingPunct="1"/>
            <a:endParaRPr lang="sl-SI" altLang="sl-SI" sz="2400"/>
          </a:p>
          <a:p>
            <a:pPr eaLnBrk="1" hangingPunct="1">
              <a:buFont typeface="Wingdings" panose="05000000000000000000" pitchFamily="2" charset="2"/>
              <a:buNone/>
            </a:pPr>
            <a:endParaRPr lang="sl-SI" altLang="sl-SI" sz="2400"/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sl-SI" altLang="sl-SI" sz="2800"/>
              <a:t>Končna intonacija = padajoča, rastoča, vzklična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endParaRPr lang="sl-SI" altLang="sl-SI" sz="2800"/>
          </a:p>
          <a:p>
            <a:pPr eaLnBrk="1" hangingPunct="1">
              <a:buFont typeface="Wingdings" panose="05000000000000000000" pitchFamily="2" charset="2"/>
              <a:buNone/>
            </a:pPr>
            <a:endParaRPr lang="sl-SI" altLang="sl-SI" sz="2800"/>
          </a:p>
          <a:p>
            <a:pPr eaLnBrk="1" hangingPunct="1"/>
            <a:r>
              <a:rPr lang="sl-SI" altLang="sl-SI" sz="2400" b="1"/>
              <a:t>Nedokončane povedi</a:t>
            </a:r>
            <a:r>
              <a:rPr lang="sl-SI" altLang="sl-SI" sz="2400"/>
              <a:t> zaznamujemo s </a:t>
            </a:r>
            <a:r>
              <a:rPr lang="sl-SI" altLang="sl-SI" sz="2400" u="sng"/>
              <a:t>tremi pikami</a:t>
            </a:r>
            <a:r>
              <a:rPr lang="sl-SI" altLang="sl-SI" sz="2400"/>
              <a:t> ali s </a:t>
            </a:r>
            <a:r>
              <a:rPr lang="sl-SI" altLang="sl-SI" sz="2400" u="sng"/>
              <a:t>pomišljajem</a:t>
            </a:r>
            <a:r>
              <a:rPr lang="sl-SI" altLang="sl-SI" sz="2400"/>
              <a:t> (npr. Morda pa le… ali Povedal bi, pa - )</a:t>
            </a:r>
            <a:endParaRPr lang="en-US" altLang="sl-SI" sz="28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AA09B415-D836-4063-A72F-09C95B925AF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l-SI" altLang="sl-SI"/>
              <a:t>PIKA</a:t>
            </a:r>
            <a:endParaRPr lang="en-US" altLang="sl-SI"/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5211A919-0589-49DD-B778-EAEFAC3B174B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sl-SI" altLang="sl-SI" sz="2800"/>
              <a:t>Na koncu </a:t>
            </a:r>
            <a:r>
              <a:rPr lang="sl-SI" altLang="sl-SI" sz="2800" u="sng"/>
              <a:t>čustveno </a:t>
            </a:r>
            <a:r>
              <a:rPr lang="sl-SI" altLang="sl-SI" sz="2800" b="1" u="sng"/>
              <a:t>nezaznamovanih</a:t>
            </a:r>
            <a:r>
              <a:rPr lang="sl-SI" altLang="sl-SI" sz="2800"/>
              <a:t> povedi.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sl-SI" altLang="sl-SI" sz="2800"/>
          </a:p>
          <a:p>
            <a:pPr eaLnBrk="1" hangingPunct="1">
              <a:buFont typeface="Wingdings" panose="05000000000000000000" pitchFamily="2" charset="2"/>
              <a:buNone/>
            </a:pPr>
            <a:endParaRPr lang="sl-SI" altLang="sl-SI" sz="2800"/>
          </a:p>
          <a:p>
            <a:pPr eaLnBrk="1" hangingPunct="1"/>
            <a:r>
              <a:rPr lang="sl-SI" altLang="sl-SI" sz="2800"/>
              <a:t>Zaznamuje </a:t>
            </a:r>
            <a:r>
              <a:rPr lang="sl-SI" altLang="sl-SI" sz="2800" b="1" u="sng"/>
              <a:t>padajočo</a:t>
            </a:r>
            <a:r>
              <a:rPr lang="sl-SI" altLang="sl-SI" sz="2800" u="sng"/>
              <a:t> končno intonacijo </a:t>
            </a:r>
            <a:r>
              <a:rPr lang="sl-SI" altLang="sl-SI" sz="2800"/>
              <a:t>.</a:t>
            </a:r>
            <a:endParaRPr lang="en-US" altLang="sl-SI" sz="2800"/>
          </a:p>
        </p:txBody>
      </p:sp>
      <p:sp>
        <p:nvSpPr>
          <p:cNvPr id="8196" name="Line 5">
            <a:extLst>
              <a:ext uri="{FF2B5EF4-FFF2-40B4-BE49-F238E27FC236}">
                <a16:creationId xmlns:a16="http://schemas.microsoft.com/office/drawing/2014/main" id="{6F8E6F3D-5ABD-4D1F-B0C9-FDEDF33CDAE6}"/>
              </a:ext>
            </a:extLst>
          </p:cNvPr>
          <p:cNvSpPr>
            <a:spLocks noChangeShapeType="1"/>
          </p:cNvSpPr>
          <p:nvPr/>
        </p:nvSpPr>
        <p:spPr bwMode="auto">
          <a:xfrm>
            <a:off x="7524750" y="3284538"/>
            <a:ext cx="43180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l-SI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6">
            <a:extLst>
              <a:ext uri="{FF2B5EF4-FFF2-40B4-BE49-F238E27FC236}">
                <a16:creationId xmlns:a16="http://schemas.microsoft.com/office/drawing/2014/main" id="{EFBF07DF-46FF-4F4A-A2E8-06B5B682A2F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404813"/>
            <a:ext cx="8229600" cy="1143000"/>
          </a:xfrm>
        </p:spPr>
        <p:txBody>
          <a:bodyPr/>
          <a:lstStyle/>
          <a:p>
            <a:pPr eaLnBrk="1" hangingPunct="1"/>
            <a:r>
              <a:rPr lang="sl-SI" altLang="sl-SI" sz="3200"/>
              <a:t>SKLADENJSKA RABA</a:t>
            </a:r>
            <a:endParaRPr lang="en-US" altLang="sl-SI" sz="3200"/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B95A2D39-BD77-4C3C-9B29-AAB64162C76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484313"/>
            <a:ext cx="8229600" cy="4646612"/>
          </a:xfrm>
        </p:spPr>
        <p:txBody>
          <a:bodyPr/>
          <a:lstStyle/>
          <a:p>
            <a:pPr eaLnBrk="1" hangingPunct="1"/>
            <a:r>
              <a:rPr lang="sl-SI" altLang="sl-SI"/>
              <a:t>Piko pišemo: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sl-SI" altLang="sl-SI"/>
          </a:p>
          <a:p>
            <a:pPr eaLnBrk="1" hangingPunct="1">
              <a:buFontTx/>
              <a:buChar char="-"/>
            </a:pPr>
            <a:r>
              <a:rPr lang="sl-SI" altLang="sl-SI" sz="2800" u="sng"/>
              <a:t>Na koncu pripovedne povedi</a:t>
            </a:r>
          </a:p>
          <a:p>
            <a:pPr eaLnBrk="1" hangingPunct="1">
              <a:buFontTx/>
              <a:buChar char="-"/>
            </a:pPr>
            <a:r>
              <a:rPr lang="sl-SI" altLang="sl-SI" sz="2800"/>
              <a:t>V bibliografskih zapisih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sl-SI" altLang="sl-SI" sz="1600"/>
              <a:t>      </a:t>
            </a:r>
            <a:r>
              <a:rPr lang="sl-SI" altLang="sl-SI" sz="1800"/>
              <a:t>- France Verbinc, Slovar tujk, Cankarjeva založba, Ljubljana 1970.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sl-SI" altLang="sl-SI" sz="1800"/>
              <a:t>      - France Verbinc, Slovar tujk. Cankarjeva založba, Ljubljana 1970.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sl-SI" altLang="sl-SI" sz="1800"/>
              <a:t>      - France Verbinc (1970), Slovar tujk. Ljubljana: Cankarjeva založba.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A810E38E-3320-42DD-A2A3-A1318FB5255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23850" y="260350"/>
            <a:ext cx="8229600" cy="1143000"/>
          </a:xfrm>
        </p:spPr>
        <p:txBody>
          <a:bodyPr/>
          <a:lstStyle/>
          <a:p>
            <a:pPr eaLnBrk="1" hangingPunct="1"/>
            <a:r>
              <a:rPr lang="sl-SI" altLang="sl-SI" sz="3200"/>
              <a:t>SKLADENJSKA RABA</a:t>
            </a:r>
            <a:endParaRPr lang="en-US" altLang="sl-SI" sz="3200"/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41CB877B-695A-4A2F-A857-2E9B9C49122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68313" y="1341438"/>
            <a:ext cx="8424862" cy="4824412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sl-SI" altLang="sl-SI"/>
              <a:t>Ne pišemo za: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sl-SI" altLang="sl-SI" sz="180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sl-SI" altLang="sl-SI"/>
              <a:t>   - </a:t>
            </a:r>
            <a:r>
              <a:rPr lang="sl-SI" altLang="sl-SI" sz="2800"/>
              <a:t>naslovi in podnaslovi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sl-SI" altLang="sl-SI" sz="2800"/>
              <a:t>    - javnimi napisi </a:t>
            </a:r>
            <a:r>
              <a:rPr lang="sl-SI" altLang="sl-SI" sz="1600"/>
              <a:t>(na trgovinah / stavbah, napisi pod slikami na razstavi…)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sl-SI" altLang="sl-SI" sz="2800"/>
              <a:t>    - enotami v glavi uradnih besedil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sl-SI" altLang="sl-SI" sz="2800"/>
              <a:t>    - naštevalnimi enotami v stolpcih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sl-SI" altLang="sl-SI" sz="2800"/>
              <a:t>    - datumom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sl-SI" altLang="sl-SI" sz="2800"/>
              <a:t>    - podpisom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sl-SI" altLang="sl-SI" sz="2800"/>
              <a:t>    - povedmi znotraj drugih povedi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sl-SI" altLang="sl-SI" sz="2800"/>
              <a:t>    - enotami v glavah dopisov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sl-SI" altLang="sl-SI" sz="2800"/>
              <a:t>    - konci enot v stolpcih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sl-SI" sz="24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350F982C-AFDB-46F2-9F4E-A75BA6447D7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l-SI" altLang="sl-SI" sz="3200"/>
              <a:t>NESKLADENJSKA RABA</a:t>
            </a:r>
            <a:endParaRPr lang="en-US" altLang="sl-SI" sz="3200"/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224FF0A9-91A8-4EC6-B8E1-249711A8943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507413" cy="45307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sl-SI" altLang="sl-SI"/>
              <a:t>Piko pišemo: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sl-SI" altLang="sl-SI" sz="2800"/>
              <a:t>Za okrajšavami besed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sl-SI" altLang="sl-SI" sz="2800"/>
              <a:t>   </a:t>
            </a:r>
            <a:r>
              <a:rPr lang="sl-SI" altLang="sl-SI" sz="2400"/>
              <a:t>(brez pike pišemo kratice za simbole)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sl-SI" altLang="sl-SI" sz="2800"/>
              <a:t>Za številkami, kadar zaznamujejo vrstilne števnike </a:t>
            </a:r>
            <a:r>
              <a:rPr lang="sl-SI" altLang="sl-SI" sz="2400"/>
              <a:t>(datumi, ure)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sl-SI" altLang="sl-SI" sz="2800"/>
              <a:t>Med deli številk, da pika loči enote različnih stopenj </a:t>
            </a:r>
            <a:r>
              <a:rPr lang="sl-SI" altLang="sl-SI" sz="2400"/>
              <a:t>(tisočice)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sl-SI" altLang="sl-SI" sz="240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sl-SI" altLang="sl-SI" sz="280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sl-SI" altLang="sl-SI" sz="2800"/>
              <a:t>Pika okrajšave zadostuje tudi za končno ločilo.</a:t>
            </a:r>
            <a:endParaRPr lang="en-US" altLang="sl-SI" sz="28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30896E44-2229-44B7-8BA6-DB3D83DB9D9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l-SI" altLang="sl-SI"/>
              <a:t>VPRAŠAJ</a:t>
            </a:r>
            <a:endParaRPr lang="en-US" altLang="sl-SI"/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FF7317BA-CD1A-4706-A700-9D2BD6D738C5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sl-SI" altLang="sl-SI"/>
              <a:t>Na koncu </a:t>
            </a:r>
            <a:r>
              <a:rPr lang="sl-SI" altLang="sl-SI" u="sng"/>
              <a:t>čustveno neobarvanih vprašalnih</a:t>
            </a:r>
            <a:r>
              <a:rPr lang="sl-SI" altLang="sl-SI"/>
              <a:t> povedi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sl-SI" altLang="sl-SI"/>
          </a:p>
          <a:p>
            <a:pPr eaLnBrk="1" hangingPunct="1"/>
            <a:r>
              <a:rPr lang="sl-SI" altLang="sl-SI"/>
              <a:t>Zaznamuje </a:t>
            </a:r>
            <a:r>
              <a:rPr lang="sl-SI" altLang="sl-SI" u="sng"/>
              <a:t>dve vrsti končne intonacije</a:t>
            </a:r>
            <a:r>
              <a:rPr lang="sl-SI" altLang="sl-SI"/>
              <a:t>: </a:t>
            </a:r>
            <a:r>
              <a:rPr lang="sl-SI" altLang="sl-SI" b="1"/>
              <a:t>padajočo in rastočo </a:t>
            </a:r>
            <a:r>
              <a:rPr lang="sl-SI" altLang="sl-SI"/>
              <a:t>(        ,       )</a:t>
            </a:r>
            <a:endParaRPr lang="en-US" altLang="sl-SI" b="1"/>
          </a:p>
        </p:txBody>
      </p:sp>
      <p:sp>
        <p:nvSpPr>
          <p:cNvPr id="12292" name="Line 8">
            <a:extLst>
              <a:ext uri="{FF2B5EF4-FFF2-40B4-BE49-F238E27FC236}">
                <a16:creationId xmlns:a16="http://schemas.microsoft.com/office/drawing/2014/main" id="{102D970D-C9F1-4677-B9CE-173D9262133F}"/>
              </a:ext>
            </a:extLst>
          </p:cNvPr>
          <p:cNvSpPr>
            <a:spLocks noChangeShapeType="1"/>
          </p:cNvSpPr>
          <p:nvPr/>
        </p:nvSpPr>
        <p:spPr bwMode="auto">
          <a:xfrm>
            <a:off x="5148263" y="3933825"/>
            <a:ext cx="576262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12293" name="Line 9">
            <a:extLst>
              <a:ext uri="{FF2B5EF4-FFF2-40B4-BE49-F238E27FC236}">
                <a16:creationId xmlns:a16="http://schemas.microsoft.com/office/drawing/2014/main" id="{105F131E-2D95-4DA6-AE18-D6C8AB1C913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156325" y="4005263"/>
            <a:ext cx="503238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l-SI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>
            <a:extLst>
              <a:ext uri="{FF2B5EF4-FFF2-40B4-BE49-F238E27FC236}">
                <a16:creationId xmlns:a16="http://schemas.microsoft.com/office/drawing/2014/main" id="{D374F2B2-94BC-4D93-9CB6-8A5F0F831AD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68313" y="765175"/>
            <a:ext cx="8229600" cy="5870575"/>
          </a:xfrm>
        </p:spPr>
        <p:txBody>
          <a:bodyPr/>
          <a:lstStyle/>
          <a:p>
            <a:pPr eaLnBrk="1" hangingPunct="1"/>
            <a:r>
              <a:rPr lang="sl-SI" altLang="sl-SI"/>
              <a:t>Padajoča intonacija: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sl-SI" altLang="sl-SI"/>
              <a:t>   </a:t>
            </a:r>
            <a:r>
              <a:rPr lang="sl-SI" altLang="sl-SI" u="sng"/>
              <a:t>dopolnjevalna vprašanja</a:t>
            </a:r>
            <a:r>
              <a:rPr lang="sl-SI" altLang="sl-SI"/>
              <a:t> </a:t>
            </a:r>
            <a:r>
              <a:rPr lang="sl-SI" altLang="sl-SI" sz="2400"/>
              <a:t>(K-vprašalnice + Zakaj)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sl-SI" altLang="sl-SI" sz="2800"/>
              <a:t>    </a:t>
            </a:r>
            <a:r>
              <a:rPr lang="sl-SI" altLang="sl-SI" sz="2400"/>
              <a:t>npr: Kdaj prideš domov?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sl-SI" altLang="sl-SI" sz="2400"/>
              <a:t>            Zakaj nisi pojedel kosila?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sl-SI" altLang="sl-SI" sz="2400"/>
          </a:p>
          <a:p>
            <a:pPr eaLnBrk="1" hangingPunct="1"/>
            <a:r>
              <a:rPr lang="sl-SI" altLang="sl-SI"/>
              <a:t>Rastoča intonacija: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sl-SI" altLang="sl-SI"/>
              <a:t>   </a:t>
            </a:r>
            <a:r>
              <a:rPr lang="sl-SI" altLang="sl-SI" u="sng"/>
              <a:t>odločevalna vprašanja</a:t>
            </a:r>
            <a:r>
              <a:rPr lang="sl-SI" altLang="sl-SI"/>
              <a:t> </a:t>
            </a:r>
            <a:r>
              <a:rPr lang="sl-SI" altLang="sl-SI" sz="2400"/>
              <a:t>(odgovori da/ne)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sl-SI" altLang="sl-SI" sz="2400"/>
              <a:t>    npr: Greš danes v kino?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sl-SI" altLang="sl-SI" sz="2400"/>
              <a:t>           Si že zalila rože?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sl-SI" altLang="sl-SI" sz="2400"/>
              <a:t>           Ali si že zalila rože?</a:t>
            </a:r>
            <a:endParaRPr lang="en-US" altLang="sl-SI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otek">
  <a:themeElements>
    <a:clrScheme name="Pote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Pote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ote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Potek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Potek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0</TotalTime>
  <Words>963</Words>
  <Application>Microsoft Office PowerPoint</Application>
  <PresentationFormat>On-screen Show (4:3)</PresentationFormat>
  <Paragraphs>205</Paragraphs>
  <Slides>29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5" baseType="lpstr">
      <vt:lpstr>Arial</vt:lpstr>
      <vt:lpstr>Calibri</vt:lpstr>
      <vt:lpstr>Constantia</vt:lpstr>
      <vt:lpstr>Wingdings</vt:lpstr>
      <vt:lpstr>Wingdings 2</vt:lpstr>
      <vt:lpstr>Potek</vt:lpstr>
      <vt:lpstr> LOČILA </vt:lpstr>
      <vt:lpstr>LOČILA</vt:lpstr>
      <vt:lpstr>KONČNA LOČILA</vt:lpstr>
      <vt:lpstr>PIKA</vt:lpstr>
      <vt:lpstr>SKLADENJSKA RABA</vt:lpstr>
      <vt:lpstr>SKLADENJSKA RABA</vt:lpstr>
      <vt:lpstr>NESKLADENJSKA RABA</vt:lpstr>
      <vt:lpstr>VPRAŠAJ</vt:lpstr>
      <vt:lpstr>PowerPoint Presentation</vt:lpstr>
      <vt:lpstr>KLICAJ</vt:lpstr>
      <vt:lpstr>PowerPoint Presentation</vt:lpstr>
      <vt:lpstr>NEKONČNA LOČILA</vt:lpstr>
      <vt:lpstr>VEJICA</vt:lpstr>
      <vt:lpstr>PowerPoint Presentation</vt:lpstr>
      <vt:lpstr>PowerPoint Presentation</vt:lpstr>
      <vt:lpstr>POSEBNOSTI</vt:lpstr>
      <vt:lpstr>DVOPIČJE</vt:lpstr>
      <vt:lpstr>NAREKOVAJ</vt:lpstr>
      <vt:lpstr>Dvojni in enojni narekovaj</vt:lpstr>
      <vt:lpstr>Premi govor</vt:lpstr>
      <vt:lpstr>POMIŠLJAJ</vt:lpstr>
      <vt:lpstr>OKLEPAJ</vt:lpstr>
      <vt:lpstr>Vrste oklepajev</vt:lpstr>
      <vt:lpstr>Opuščaj</vt:lpstr>
      <vt:lpstr>Poševnica</vt:lpstr>
      <vt:lpstr>Ponavljaj</vt:lpstr>
      <vt:lpstr>STIČNOST LOČIL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2019-06-03T09:09:36Z</dcterms:created>
  <dcterms:modified xsi:type="dcterms:W3CDTF">2019-06-03T09:09:36Z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