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78" r:id="rId3"/>
    <p:sldId id="261" r:id="rId4"/>
    <p:sldId id="269" r:id="rId5"/>
    <p:sldId id="263" r:id="rId6"/>
    <p:sldId id="265" r:id="rId7"/>
    <p:sldId id="272" r:id="rId8"/>
    <p:sldId id="257" r:id="rId9"/>
    <p:sldId id="273" r:id="rId10"/>
    <p:sldId id="260" r:id="rId11"/>
    <p:sldId id="264" r:id="rId12"/>
    <p:sldId id="274" r:id="rId13"/>
    <p:sldId id="279" r:id="rId14"/>
    <p:sldId id="280" r:id="rId15"/>
    <p:sldId id="281" r:id="rId16"/>
    <p:sldId id="282" r:id="rId1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99FF"/>
    <a:srgbClr val="FF5D5D"/>
    <a:srgbClr val="660033"/>
    <a:srgbClr val="990033"/>
    <a:srgbClr val="FF9999"/>
    <a:srgbClr val="9C102E"/>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57" autoAdjust="0"/>
    <p:restoredTop sz="94717" autoAdjust="0"/>
  </p:normalViewPr>
  <p:slideViewPr>
    <p:cSldViewPr>
      <p:cViewPr varScale="1">
        <p:scale>
          <a:sx n="108" d="100"/>
          <a:sy n="108" d="100"/>
        </p:scale>
        <p:origin x="13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a:extLst>
              <a:ext uri="{FF2B5EF4-FFF2-40B4-BE49-F238E27FC236}">
                <a16:creationId xmlns:a16="http://schemas.microsoft.com/office/drawing/2014/main" id="{D852A193-1C0D-411B-9804-92D4E97096A9}"/>
              </a:ext>
            </a:extLst>
          </p:cNvPr>
          <p:cNvSpPr>
            <a:spLocks noGrp="1"/>
          </p:cNvSpPr>
          <p:nvPr>
            <p:ph type="dt" sz="half" idx="10"/>
          </p:nvPr>
        </p:nvSpPr>
        <p:spPr/>
        <p:txBody>
          <a:bodyPr/>
          <a:lstStyle>
            <a:lvl1pPr>
              <a:defRPr/>
            </a:lvl1pPr>
          </a:lstStyle>
          <a:p>
            <a:pPr>
              <a:defRPr/>
            </a:pPr>
            <a:fld id="{25307BD3-7E02-447B-8122-CA9D776C563F}" type="datetimeFigureOut">
              <a:rPr lang="sl-SI"/>
              <a:pPr>
                <a:defRPr/>
              </a:pPr>
              <a:t>3. 06. 2019</a:t>
            </a:fld>
            <a:endParaRPr lang="sl-SI"/>
          </a:p>
        </p:txBody>
      </p:sp>
      <p:sp>
        <p:nvSpPr>
          <p:cNvPr id="5" name="Ograda noge 4">
            <a:extLst>
              <a:ext uri="{FF2B5EF4-FFF2-40B4-BE49-F238E27FC236}">
                <a16:creationId xmlns:a16="http://schemas.microsoft.com/office/drawing/2014/main" id="{791B0F4A-689A-49A2-8748-9A33B7E18D14}"/>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ED0544D9-8A28-41DC-B92F-987894A3F552}"/>
              </a:ext>
            </a:extLst>
          </p:cNvPr>
          <p:cNvSpPr>
            <a:spLocks noGrp="1"/>
          </p:cNvSpPr>
          <p:nvPr>
            <p:ph type="sldNum" sz="quarter" idx="12"/>
          </p:nvPr>
        </p:nvSpPr>
        <p:spPr/>
        <p:txBody>
          <a:bodyPr/>
          <a:lstStyle>
            <a:lvl1pPr>
              <a:defRPr/>
            </a:lvl1pPr>
          </a:lstStyle>
          <a:p>
            <a:fld id="{9F032B79-9C6C-45B7-8ABC-3E9C91BB6BD4}" type="slidenum">
              <a:rPr lang="sl-SI" altLang="sl-SI"/>
              <a:pPr/>
              <a:t>‹#›</a:t>
            </a:fld>
            <a:endParaRPr lang="sl-SI" altLang="sl-SI"/>
          </a:p>
        </p:txBody>
      </p:sp>
    </p:spTree>
    <p:extLst>
      <p:ext uri="{BB962C8B-B14F-4D97-AF65-F5344CB8AC3E}">
        <p14:creationId xmlns:p14="http://schemas.microsoft.com/office/powerpoint/2010/main" val="302940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F5EDB6A4-5A96-4AAC-A7C7-01294297ACCC}"/>
              </a:ext>
            </a:extLst>
          </p:cNvPr>
          <p:cNvSpPr>
            <a:spLocks noGrp="1"/>
          </p:cNvSpPr>
          <p:nvPr>
            <p:ph type="dt" sz="half" idx="10"/>
          </p:nvPr>
        </p:nvSpPr>
        <p:spPr/>
        <p:txBody>
          <a:bodyPr/>
          <a:lstStyle>
            <a:lvl1pPr>
              <a:defRPr/>
            </a:lvl1pPr>
          </a:lstStyle>
          <a:p>
            <a:pPr>
              <a:defRPr/>
            </a:pPr>
            <a:fld id="{04BB04CF-919B-4E6E-9B58-30808B7D86F1}" type="datetimeFigureOut">
              <a:rPr lang="sl-SI"/>
              <a:pPr>
                <a:defRPr/>
              </a:pPr>
              <a:t>3. 06. 2019</a:t>
            </a:fld>
            <a:endParaRPr lang="sl-SI"/>
          </a:p>
        </p:txBody>
      </p:sp>
      <p:sp>
        <p:nvSpPr>
          <p:cNvPr id="5" name="Ograda noge 4">
            <a:extLst>
              <a:ext uri="{FF2B5EF4-FFF2-40B4-BE49-F238E27FC236}">
                <a16:creationId xmlns:a16="http://schemas.microsoft.com/office/drawing/2014/main" id="{1C25EA57-89BA-4344-A060-A5090F93374C}"/>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7CFB1785-BED1-4DD0-A39F-23044E6C8978}"/>
              </a:ext>
            </a:extLst>
          </p:cNvPr>
          <p:cNvSpPr>
            <a:spLocks noGrp="1"/>
          </p:cNvSpPr>
          <p:nvPr>
            <p:ph type="sldNum" sz="quarter" idx="12"/>
          </p:nvPr>
        </p:nvSpPr>
        <p:spPr/>
        <p:txBody>
          <a:bodyPr/>
          <a:lstStyle>
            <a:lvl1pPr>
              <a:defRPr/>
            </a:lvl1pPr>
          </a:lstStyle>
          <a:p>
            <a:fld id="{6CB6B9EF-BAC5-4A8C-8A18-EF08F3FCF243}" type="slidenum">
              <a:rPr lang="sl-SI" altLang="sl-SI"/>
              <a:pPr/>
              <a:t>‹#›</a:t>
            </a:fld>
            <a:endParaRPr lang="sl-SI" altLang="sl-SI"/>
          </a:p>
        </p:txBody>
      </p:sp>
    </p:spTree>
    <p:extLst>
      <p:ext uri="{BB962C8B-B14F-4D97-AF65-F5344CB8AC3E}">
        <p14:creationId xmlns:p14="http://schemas.microsoft.com/office/powerpoint/2010/main" val="368217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75D8C412-76C6-4650-8E41-CE90E2F4FA4E}"/>
              </a:ext>
            </a:extLst>
          </p:cNvPr>
          <p:cNvSpPr>
            <a:spLocks noGrp="1"/>
          </p:cNvSpPr>
          <p:nvPr>
            <p:ph type="dt" sz="half" idx="10"/>
          </p:nvPr>
        </p:nvSpPr>
        <p:spPr/>
        <p:txBody>
          <a:bodyPr/>
          <a:lstStyle>
            <a:lvl1pPr>
              <a:defRPr/>
            </a:lvl1pPr>
          </a:lstStyle>
          <a:p>
            <a:pPr>
              <a:defRPr/>
            </a:pPr>
            <a:fld id="{AF542591-A42F-4E5B-A5ED-36582B733203}" type="datetimeFigureOut">
              <a:rPr lang="sl-SI"/>
              <a:pPr>
                <a:defRPr/>
              </a:pPr>
              <a:t>3. 06. 2019</a:t>
            </a:fld>
            <a:endParaRPr lang="sl-SI"/>
          </a:p>
        </p:txBody>
      </p:sp>
      <p:sp>
        <p:nvSpPr>
          <p:cNvPr id="5" name="Ograda noge 4">
            <a:extLst>
              <a:ext uri="{FF2B5EF4-FFF2-40B4-BE49-F238E27FC236}">
                <a16:creationId xmlns:a16="http://schemas.microsoft.com/office/drawing/2014/main" id="{A30DED0B-C829-44E8-9E08-10135918FFBD}"/>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B28F2860-F24A-41D3-A1A8-09065782FF1B}"/>
              </a:ext>
            </a:extLst>
          </p:cNvPr>
          <p:cNvSpPr>
            <a:spLocks noGrp="1"/>
          </p:cNvSpPr>
          <p:nvPr>
            <p:ph type="sldNum" sz="quarter" idx="12"/>
          </p:nvPr>
        </p:nvSpPr>
        <p:spPr/>
        <p:txBody>
          <a:bodyPr/>
          <a:lstStyle>
            <a:lvl1pPr>
              <a:defRPr/>
            </a:lvl1pPr>
          </a:lstStyle>
          <a:p>
            <a:fld id="{49566517-2468-4538-A923-9C6884F3BC00}" type="slidenum">
              <a:rPr lang="sl-SI" altLang="sl-SI"/>
              <a:pPr/>
              <a:t>‹#›</a:t>
            </a:fld>
            <a:endParaRPr lang="sl-SI" altLang="sl-SI"/>
          </a:p>
        </p:txBody>
      </p:sp>
    </p:spTree>
    <p:extLst>
      <p:ext uri="{BB962C8B-B14F-4D97-AF65-F5344CB8AC3E}">
        <p14:creationId xmlns:p14="http://schemas.microsoft.com/office/powerpoint/2010/main" val="158300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168AE441-E678-4851-8D1C-43202FF14F9F}"/>
              </a:ext>
            </a:extLst>
          </p:cNvPr>
          <p:cNvSpPr>
            <a:spLocks noGrp="1"/>
          </p:cNvSpPr>
          <p:nvPr>
            <p:ph type="dt" sz="half" idx="10"/>
          </p:nvPr>
        </p:nvSpPr>
        <p:spPr/>
        <p:txBody>
          <a:bodyPr/>
          <a:lstStyle>
            <a:lvl1pPr>
              <a:defRPr/>
            </a:lvl1pPr>
          </a:lstStyle>
          <a:p>
            <a:pPr>
              <a:defRPr/>
            </a:pPr>
            <a:fld id="{7EE39FAA-47D9-48F7-8978-E8211ED78D1B}" type="datetimeFigureOut">
              <a:rPr lang="sl-SI"/>
              <a:pPr>
                <a:defRPr/>
              </a:pPr>
              <a:t>3. 06. 2019</a:t>
            </a:fld>
            <a:endParaRPr lang="sl-SI"/>
          </a:p>
        </p:txBody>
      </p:sp>
      <p:sp>
        <p:nvSpPr>
          <p:cNvPr id="5" name="Ograda noge 4">
            <a:extLst>
              <a:ext uri="{FF2B5EF4-FFF2-40B4-BE49-F238E27FC236}">
                <a16:creationId xmlns:a16="http://schemas.microsoft.com/office/drawing/2014/main" id="{15F36B81-F02E-44AA-BDF1-42D2199B06C0}"/>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D72EBA49-9B31-40C7-869E-F928FC7FF5E6}"/>
              </a:ext>
            </a:extLst>
          </p:cNvPr>
          <p:cNvSpPr>
            <a:spLocks noGrp="1"/>
          </p:cNvSpPr>
          <p:nvPr>
            <p:ph type="sldNum" sz="quarter" idx="12"/>
          </p:nvPr>
        </p:nvSpPr>
        <p:spPr/>
        <p:txBody>
          <a:bodyPr/>
          <a:lstStyle>
            <a:lvl1pPr>
              <a:defRPr/>
            </a:lvl1pPr>
          </a:lstStyle>
          <a:p>
            <a:fld id="{D85FD33E-A85F-41F4-8A55-3924DFE3AC57}" type="slidenum">
              <a:rPr lang="sl-SI" altLang="sl-SI"/>
              <a:pPr/>
              <a:t>‹#›</a:t>
            </a:fld>
            <a:endParaRPr lang="sl-SI" altLang="sl-SI"/>
          </a:p>
        </p:txBody>
      </p:sp>
    </p:spTree>
    <p:extLst>
      <p:ext uri="{BB962C8B-B14F-4D97-AF65-F5344CB8AC3E}">
        <p14:creationId xmlns:p14="http://schemas.microsoft.com/office/powerpoint/2010/main" val="90969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a:extLst>
              <a:ext uri="{FF2B5EF4-FFF2-40B4-BE49-F238E27FC236}">
                <a16:creationId xmlns:a16="http://schemas.microsoft.com/office/drawing/2014/main" id="{E8A1A9A3-65B6-451A-8D51-1306484D617F}"/>
              </a:ext>
            </a:extLst>
          </p:cNvPr>
          <p:cNvSpPr>
            <a:spLocks noGrp="1"/>
          </p:cNvSpPr>
          <p:nvPr>
            <p:ph type="dt" sz="half" idx="10"/>
          </p:nvPr>
        </p:nvSpPr>
        <p:spPr/>
        <p:txBody>
          <a:bodyPr/>
          <a:lstStyle>
            <a:lvl1pPr>
              <a:defRPr/>
            </a:lvl1pPr>
          </a:lstStyle>
          <a:p>
            <a:pPr>
              <a:defRPr/>
            </a:pPr>
            <a:fld id="{7AA698CD-4273-4697-AA87-F42C8891FC53}" type="datetimeFigureOut">
              <a:rPr lang="sl-SI"/>
              <a:pPr>
                <a:defRPr/>
              </a:pPr>
              <a:t>3. 06. 2019</a:t>
            </a:fld>
            <a:endParaRPr lang="sl-SI"/>
          </a:p>
        </p:txBody>
      </p:sp>
      <p:sp>
        <p:nvSpPr>
          <p:cNvPr id="5" name="Ograda noge 4">
            <a:extLst>
              <a:ext uri="{FF2B5EF4-FFF2-40B4-BE49-F238E27FC236}">
                <a16:creationId xmlns:a16="http://schemas.microsoft.com/office/drawing/2014/main" id="{051F2D26-7102-4F02-BC0C-2B3B4B973A9E}"/>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2E61AA43-483E-4ABB-9172-34CF7C112986}"/>
              </a:ext>
            </a:extLst>
          </p:cNvPr>
          <p:cNvSpPr>
            <a:spLocks noGrp="1"/>
          </p:cNvSpPr>
          <p:nvPr>
            <p:ph type="sldNum" sz="quarter" idx="12"/>
          </p:nvPr>
        </p:nvSpPr>
        <p:spPr/>
        <p:txBody>
          <a:bodyPr/>
          <a:lstStyle>
            <a:lvl1pPr>
              <a:defRPr/>
            </a:lvl1pPr>
          </a:lstStyle>
          <a:p>
            <a:fld id="{11A0FA6D-14F7-4FDF-8B86-E0A0034413DC}" type="slidenum">
              <a:rPr lang="sl-SI" altLang="sl-SI"/>
              <a:pPr/>
              <a:t>‹#›</a:t>
            </a:fld>
            <a:endParaRPr lang="sl-SI" altLang="sl-SI"/>
          </a:p>
        </p:txBody>
      </p:sp>
    </p:spTree>
    <p:extLst>
      <p:ext uri="{BB962C8B-B14F-4D97-AF65-F5344CB8AC3E}">
        <p14:creationId xmlns:p14="http://schemas.microsoft.com/office/powerpoint/2010/main" val="605961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234BDCA6-27B3-42BA-95C0-4B66E404663F}"/>
              </a:ext>
            </a:extLst>
          </p:cNvPr>
          <p:cNvSpPr>
            <a:spLocks noGrp="1"/>
          </p:cNvSpPr>
          <p:nvPr>
            <p:ph type="dt" sz="half" idx="10"/>
          </p:nvPr>
        </p:nvSpPr>
        <p:spPr/>
        <p:txBody>
          <a:bodyPr/>
          <a:lstStyle>
            <a:lvl1pPr>
              <a:defRPr/>
            </a:lvl1pPr>
          </a:lstStyle>
          <a:p>
            <a:pPr>
              <a:defRPr/>
            </a:pPr>
            <a:fld id="{20E642E4-14D5-4BA7-9BF7-0412A7F58787}" type="datetimeFigureOut">
              <a:rPr lang="sl-SI"/>
              <a:pPr>
                <a:defRPr/>
              </a:pPr>
              <a:t>3. 06. 2019</a:t>
            </a:fld>
            <a:endParaRPr lang="sl-SI"/>
          </a:p>
        </p:txBody>
      </p:sp>
      <p:sp>
        <p:nvSpPr>
          <p:cNvPr id="6" name="Ograda noge 4">
            <a:extLst>
              <a:ext uri="{FF2B5EF4-FFF2-40B4-BE49-F238E27FC236}">
                <a16:creationId xmlns:a16="http://schemas.microsoft.com/office/drawing/2014/main" id="{A72B854C-D073-4F8D-99C8-4E3EEAAEF38A}"/>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697B6781-F23A-434C-B227-6AF6D6038B1E}"/>
              </a:ext>
            </a:extLst>
          </p:cNvPr>
          <p:cNvSpPr>
            <a:spLocks noGrp="1"/>
          </p:cNvSpPr>
          <p:nvPr>
            <p:ph type="sldNum" sz="quarter" idx="12"/>
          </p:nvPr>
        </p:nvSpPr>
        <p:spPr/>
        <p:txBody>
          <a:bodyPr/>
          <a:lstStyle>
            <a:lvl1pPr>
              <a:defRPr/>
            </a:lvl1pPr>
          </a:lstStyle>
          <a:p>
            <a:fld id="{5FDE0B23-BCDE-4679-8018-20B6A3037A15}" type="slidenum">
              <a:rPr lang="sl-SI" altLang="sl-SI"/>
              <a:pPr/>
              <a:t>‹#›</a:t>
            </a:fld>
            <a:endParaRPr lang="sl-SI" altLang="sl-SI"/>
          </a:p>
        </p:txBody>
      </p:sp>
    </p:spTree>
    <p:extLst>
      <p:ext uri="{BB962C8B-B14F-4D97-AF65-F5344CB8AC3E}">
        <p14:creationId xmlns:p14="http://schemas.microsoft.com/office/powerpoint/2010/main" val="138792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E154CD23-DD1E-48E8-B933-3422350D7C6E}"/>
              </a:ext>
            </a:extLst>
          </p:cNvPr>
          <p:cNvSpPr>
            <a:spLocks noGrp="1"/>
          </p:cNvSpPr>
          <p:nvPr>
            <p:ph type="dt" sz="half" idx="10"/>
          </p:nvPr>
        </p:nvSpPr>
        <p:spPr/>
        <p:txBody>
          <a:bodyPr/>
          <a:lstStyle>
            <a:lvl1pPr>
              <a:defRPr/>
            </a:lvl1pPr>
          </a:lstStyle>
          <a:p>
            <a:pPr>
              <a:defRPr/>
            </a:pPr>
            <a:fld id="{1B25C493-004D-4ABC-B91D-5C0F2A0DDE9F}" type="datetimeFigureOut">
              <a:rPr lang="sl-SI"/>
              <a:pPr>
                <a:defRPr/>
              </a:pPr>
              <a:t>3. 06. 2019</a:t>
            </a:fld>
            <a:endParaRPr lang="sl-SI"/>
          </a:p>
        </p:txBody>
      </p:sp>
      <p:sp>
        <p:nvSpPr>
          <p:cNvPr id="8" name="Ograda noge 4">
            <a:extLst>
              <a:ext uri="{FF2B5EF4-FFF2-40B4-BE49-F238E27FC236}">
                <a16:creationId xmlns:a16="http://schemas.microsoft.com/office/drawing/2014/main" id="{55C464F8-295F-4B1C-A5D1-DA028E00D739}"/>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9F968202-AA44-4F10-BBB0-312A96A593C1}"/>
              </a:ext>
            </a:extLst>
          </p:cNvPr>
          <p:cNvSpPr>
            <a:spLocks noGrp="1"/>
          </p:cNvSpPr>
          <p:nvPr>
            <p:ph type="sldNum" sz="quarter" idx="12"/>
          </p:nvPr>
        </p:nvSpPr>
        <p:spPr/>
        <p:txBody>
          <a:bodyPr/>
          <a:lstStyle>
            <a:lvl1pPr>
              <a:defRPr/>
            </a:lvl1pPr>
          </a:lstStyle>
          <a:p>
            <a:fld id="{0786AAF0-DD8D-4B3F-97EE-935DCB2DFDDD}" type="slidenum">
              <a:rPr lang="sl-SI" altLang="sl-SI"/>
              <a:pPr/>
              <a:t>‹#›</a:t>
            </a:fld>
            <a:endParaRPr lang="sl-SI" altLang="sl-SI"/>
          </a:p>
        </p:txBody>
      </p:sp>
    </p:spTree>
    <p:extLst>
      <p:ext uri="{BB962C8B-B14F-4D97-AF65-F5344CB8AC3E}">
        <p14:creationId xmlns:p14="http://schemas.microsoft.com/office/powerpoint/2010/main" val="384889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3">
            <a:extLst>
              <a:ext uri="{FF2B5EF4-FFF2-40B4-BE49-F238E27FC236}">
                <a16:creationId xmlns:a16="http://schemas.microsoft.com/office/drawing/2014/main" id="{00C479F6-7D69-4DDB-BD60-60EAA99D37E3}"/>
              </a:ext>
            </a:extLst>
          </p:cNvPr>
          <p:cNvSpPr>
            <a:spLocks noGrp="1"/>
          </p:cNvSpPr>
          <p:nvPr>
            <p:ph type="dt" sz="half" idx="10"/>
          </p:nvPr>
        </p:nvSpPr>
        <p:spPr/>
        <p:txBody>
          <a:bodyPr/>
          <a:lstStyle>
            <a:lvl1pPr>
              <a:defRPr/>
            </a:lvl1pPr>
          </a:lstStyle>
          <a:p>
            <a:pPr>
              <a:defRPr/>
            </a:pPr>
            <a:fld id="{00D17689-F50F-42B4-B640-8F573524A9EC}" type="datetimeFigureOut">
              <a:rPr lang="sl-SI"/>
              <a:pPr>
                <a:defRPr/>
              </a:pPr>
              <a:t>3. 06. 2019</a:t>
            </a:fld>
            <a:endParaRPr lang="sl-SI"/>
          </a:p>
        </p:txBody>
      </p:sp>
      <p:sp>
        <p:nvSpPr>
          <p:cNvPr id="4" name="Ograda noge 4">
            <a:extLst>
              <a:ext uri="{FF2B5EF4-FFF2-40B4-BE49-F238E27FC236}">
                <a16:creationId xmlns:a16="http://schemas.microsoft.com/office/drawing/2014/main" id="{9BA09329-F37E-48DE-92E2-454CAA56602B}"/>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82B79E74-D973-4700-9256-027F506A1FD7}"/>
              </a:ext>
            </a:extLst>
          </p:cNvPr>
          <p:cNvSpPr>
            <a:spLocks noGrp="1"/>
          </p:cNvSpPr>
          <p:nvPr>
            <p:ph type="sldNum" sz="quarter" idx="12"/>
          </p:nvPr>
        </p:nvSpPr>
        <p:spPr/>
        <p:txBody>
          <a:bodyPr/>
          <a:lstStyle>
            <a:lvl1pPr>
              <a:defRPr/>
            </a:lvl1pPr>
          </a:lstStyle>
          <a:p>
            <a:fld id="{A8717818-84EE-4776-91BB-485A9D92C1BC}" type="slidenum">
              <a:rPr lang="sl-SI" altLang="sl-SI"/>
              <a:pPr/>
              <a:t>‹#›</a:t>
            </a:fld>
            <a:endParaRPr lang="sl-SI" altLang="sl-SI"/>
          </a:p>
        </p:txBody>
      </p:sp>
    </p:spTree>
    <p:extLst>
      <p:ext uri="{BB962C8B-B14F-4D97-AF65-F5344CB8AC3E}">
        <p14:creationId xmlns:p14="http://schemas.microsoft.com/office/powerpoint/2010/main" val="3337443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79159A9B-1D7A-40A3-B31F-D34C2679E96B}"/>
              </a:ext>
            </a:extLst>
          </p:cNvPr>
          <p:cNvSpPr>
            <a:spLocks noGrp="1"/>
          </p:cNvSpPr>
          <p:nvPr>
            <p:ph type="dt" sz="half" idx="10"/>
          </p:nvPr>
        </p:nvSpPr>
        <p:spPr/>
        <p:txBody>
          <a:bodyPr/>
          <a:lstStyle>
            <a:lvl1pPr>
              <a:defRPr/>
            </a:lvl1pPr>
          </a:lstStyle>
          <a:p>
            <a:pPr>
              <a:defRPr/>
            </a:pPr>
            <a:fld id="{41538399-63DC-4CBF-B7C0-D01D1CD05CDF}" type="datetimeFigureOut">
              <a:rPr lang="sl-SI"/>
              <a:pPr>
                <a:defRPr/>
              </a:pPr>
              <a:t>3. 06. 2019</a:t>
            </a:fld>
            <a:endParaRPr lang="sl-SI"/>
          </a:p>
        </p:txBody>
      </p:sp>
      <p:sp>
        <p:nvSpPr>
          <p:cNvPr id="3" name="Ograda noge 4">
            <a:extLst>
              <a:ext uri="{FF2B5EF4-FFF2-40B4-BE49-F238E27FC236}">
                <a16:creationId xmlns:a16="http://schemas.microsoft.com/office/drawing/2014/main" id="{7260D0B0-B6B1-4F08-9DDB-0FD3CAD1E9B2}"/>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242F5CE5-1D4D-4183-BD75-BD629815EFE3}"/>
              </a:ext>
            </a:extLst>
          </p:cNvPr>
          <p:cNvSpPr>
            <a:spLocks noGrp="1"/>
          </p:cNvSpPr>
          <p:nvPr>
            <p:ph type="sldNum" sz="quarter" idx="12"/>
          </p:nvPr>
        </p:nvSpPr>
        <p:spPr/>
        <p:txBody>
          <a:bodyPr/>
          <a:lstStyle>
            <a:lvl1pPr>
              <a:defRPr/>
            </a:lvl1pPr>
          </a:lstStyle>
          <a:p>
            <a:fld id="{F1BCD135-583C-41BA-A62C-CA3AAC95DF53}" type="slidenum">
              <a:rPr lang="sl-SI" altLang="sl-SI"/>
              <a:pPr/>
              <a:t>‹#›</a:t>
            </a:fld>
            <a:endParaRPr lang="sl-SI" altLang="sl-SI"/>
          </a:p>
        </p:txBody>
      </p:sp>
    </p:spTree>
    <p:extLst>
      <p:ext uri="{BB962C8B-B14F-4D97-AF65-F5344CB8AC3E}">
        <p14:creationId xmlns:p14="http://schemas.microsoft.com/office/powerpoint/2010/main" val="424427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5BFE52AA-B2FC-406E-9A9C-47C6879DC171}"/>
              </a:ext>
            </a:extLst>
          </p:cNvPr>
          <p:cNvSpPr>
            <a:spLocks noGrp="1"/>
          </p:cNvSpPr>
          <p:nvPr>
            <p:ph type="dt" sz="half" idx="10"/>
          </p:nvPr>
        </p:nvSpPr>
        <p:spPr/>
        <p:txBody>
          <a:bodyPr/>
          <a:lstStyle>
            <a:lvl1pPr>
              <a:defRPr/>
            </a:lvl1pPr>
          </a:lstStyle>
          <a:p>
            <a:pPr>
              <a:defRPr/>
            </a:pPr>
            <a:fld id="{5D6F142D-AAD5-46FC-AA68-21EFBEA2C353}" type="datetimeFigureOut">
              <a:rPr lang="sl-SI"/>
              <a:pPr>
                <a:defRPr/>
              </a:pPr>
              <a:t>3. 06. 2019</a:t>
            </a:fld>
            <a:endParaRPr lang="sl-SI"/>
          </a:p>
        </p:txBody>
      </p:sp>
      <p:sp>
        <p:nvSpPr>
          <p:cNvPr id="6" name="Ograda noge 4">
            <a:extLst>
              <a:ext uri="{FF2B5EF4-FFF2-40B4-BE49-F238E27FC236}">
                <a16:creationId xmlns:a16="http://schemas.microsoft.com/office/drawing/2014/main" id="{DBB7B37B-178E-4EE7-BC31-B64A3C17B0D1}"/>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B5FCD5C3-58F7-4913-8B88-CD3D775B211E}"/>
              </a:ext>
            </a:extLst>
          </p:cNvPr>
          <p:cNvSpPr>
            <a:spLocks noGrp="1"/>
          </p:cNvSpPr>
          <p:nvPr>
            <p:ph type="sldNum" sz="quarter" idx="12"/>
          </p:nvPr>
        </p:nvSpPr>
        <p:spPr/>
        <p:txBody>
          <a:bodyPr/>
          <a:lstStyle>
            <a:lvl1pPr>
              <a:defRPr/>
            </a:lvl1pPr>
          </a:lstStyle>
          <a:p>
            <a:fld id="{BE8E26BB-59F2-4ABB-9743-1CA6ECB86361}" type="slidenum">
              <a:rPr lang="sl-SI" altLang="sl-SI"/>
              <a:pPr/>
              <a:t>‹#›</a:t>
            </a:fld>
            <a:endParaRPr lang="sl-SI" altLang="sl-SI"/>
          </a:p>
        </p:txBody>
      </p:sp>
    </p:spTree>
    <p:extLst>
      <p:ext uri="{BB962C8B-B14F-4D97-AF65-F5344CB8AC3E}">
        <p14:creationId xmlns:p14="http://schemas.microsoft.com/office/powerpoint/2010/main" val="1584532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CAA27951-7D82-400E-9CA9-407C017BC6F8}"/>
              </a:ext>
            </a:extLst>
          </p:cNvPr>
          <p:cNvSpPr>
            <a:spLocks noGrp="1"/>
          </p:cNvSpPr>
          <p:nvPr>
            <p:ph type="dt" sz="half" idx="10"/>
          </p:nvPr>
        </p:nvSpPr>
        <p:spPr/>
        <p:txBody>
          <a:bodyPr/>
          <a:lstStyle>
            <a:lvl1pPr>
              <a:defRPr/>
            </a:lvl1pPr>
          </a:lstStyle>
          <a:p>
            <a:pPr>
              <a:defRPr/>
            </a:pPr>
            <a:fld id="{A8816C71-77A3-452D-8E45-D88E8FE55BB9}" type="datetimeFigureOut">
              <a:rPr lang="sl-SI"/>
              <a:pPr>
                <a:defRPr/>
              </a:pPr>
              <a:t>3. 06. 2019</a:t>
            </a:fld>
            <a:endParaRPr lang="sl-SI"/>
          </a:p>
        </p:txBody>
      </p:sp>
      <p:sp>
        <p:nvSpPr>
          <p:cNvPr id="6" name="Ograda noge 4">
            <a:extLst>
              <a:ext uri="{FF2B5EF4-FFF2-40B4-BE49-F238E27FC236}">
                <a16:creationId xmlns:a16="http://schemas.microsoft.com/office/drawing/2014/main" id="{CFCFD9B5-A85D-4F1E-92D1-CD0C9B44C0F9}"/>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3F706ED0-1420-4140-A51D-8730E66919F3}"/>
              </a:ext>
            </a:extLst>
          </p:cNvPr>
          <p:cNvSpPr>
            <a:spLocks noGrp="1"/>
          </p:cNvSpPr>
          <p:nvPr>
            <p:ph type="sldNum" sz="quarter" idx="12"/>
          </p:nvPr>
        </p:nvSpPr>
        <p:spPr/>
        <p:txBody>
          <a:bodyPr/>
          <a:lstStyle>
            <a:lvl1pPr>
              <a:defRPr/>
            </a:lvl1pPr>
          </a:lstStyle>
          <a:p>
            <a:fld id="{9D543155-5780-486E-9BDF-72543C3EF0E9}" type="slidenum">
              <a:rPr lang="sl-SI" altLang="sl-SI"/>
              <a:pPr/>
              <a:t>‹#›</a:t>
            </a:fld>
            <a:endParaRPr lang="sl-SI" altLang="sl-SI"/>
          </a:p>
        </p:txBody>
      </p:sp>
    </p:spTree>
    <p:extLst>
      <p:ext uri="{BB962C8B-B14F-4D97-AF65-F5344CB8AC3E}">
        <p14:creationId xmlns:p14="http://schemas.microsoft.com/office/powerpoint/2010/main" val="177127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27634AA8-A194-445E-AF66-48496AA7B9F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Ograda besedila 2">
            <a:extLst>
              <a:ext uri="{FF2B5EF4-FFF2-40B4-BE49-F238E27FC236}">
                <a16:creationId xmlns:a16="http://schemas.microsoft.com/office/drawing/2014/main" id="{48D1CF43-BC34-47B3-B964-413CD2172D8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9E0443FE-4242-4109-A7D0-86762EEB77C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FF7B512-29B7-47FD-ABB2-D29A233642A1}" type="datetimeFigureOut">
              <a:rPr lang="sl-SI"/>
              <a:pPr>
                <a:defRPr/>
              </a:pPr>
              <a:t>3. 06. 2019</a:t>
            </a:fld>
            <a:endParaRPr lang="sl-SI"/>
          </a:p>
        </p:txBody>
      </p:sp>
      <p:sp>
        <p:nvSpPr>
          <p:cNvPr id="5" name="Ograda noge 4">
            <a:extLst>
              <a:ext uri="{FF2B5EF4-FFF2-40B4-BE49-F238E27FC236}">
                <a16:creationId xmlns:a16="http://schemas.microsoft.com/office/drawing/2014/main" id="{87ECFBAC-09DC-4C19-B792-8B80751BCD4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Ograda številke diapozitiva 5">
            <a:extLst>
              <a:ext uri="{FF2B5EF4-FFF2-40B4-BE49-F238E27FC236}">
                <a16:creationId xmlns:a16="http://schemas.microsoft.com/office/drawing/2014/main" id="{7C21F79E-99CE-44E0-A231-28AF8BF9FC9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098A3E2-337F-4D9C-A3BE-61281EFAEB6A}"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Desktop/Primer%20&#382;ivljenjepisa.pdf" TargetMode="Externa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jbashtin.com/wp-content/uploads/2011/06/aboutusR.png">
            <a:extLst>
              <a:ext uri="{FF2B5EF4-FFF2-40B4-BE49-F238E27FC236}">
                <a16:creationId xmlns:a16="http://schemas.microsoft.com/office/drawing/2014/main" id="{C1CB65C8-0E85-4B76-B658-15D6D5017D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2708275"/>
            <a:ext cx="4608513" cy="39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http://www.commonenglishphrases.com/wp-content/uploads/2012/01/1132791152-2635-293x300.jpg">
            <a:extLst>
              <a:ext uri="{FF2B5EF4-FFF2-40B4-BE49-F238E27FC236}">
                <a16:creationId xmlns:a16="http://schemas.microsoft.com/office/drawing/2014/main" id="{00704E15-E0D6-4684-B8F2-CB8EAA292C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1443"/>
          <a:stretch>
            <a:fillRect/>
          </a:stretch>
        </p:blipFill>
        <p:spPr bwMode="auto">
          <a:xfrm>
            <a:off x="0" y="0"/>
            <a:ext cx="2771775" cy="361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http://www.cardiff.gov.uk/picviewbig.asp?Image_ID=1243&amp;language=">
            <a:extLst>
              <a:ext uri="{FF2B5EF4-FFF2-40B4-BE49-F238E27FC236}">
                <a16:creationId xmlns:a16="http://schemas.microsoft.com/office/drawing/2014/main" id="{2D5B3EEB-0A44-4D9F-B752-ECCCD0FD41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4508500"/>
            <a:ext cx="2325688"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8" descr="http://files.abovetopsecret.com/files/img/ma4f19349e.jpg">
            <a:extLst>
              <a:ext uri="{FF2B5EF4-FFF2-40B4-BE49-F238E27FC236}">
                <a16:creationId xmlns:a16="http://schemas.microsoft.com/office/drawing/2014/main" id="{01FC9DE8-CE35-40E9-A993-74CBEC08A617}"/>
              </a:ext>
            </a:extLst>
          </p:cNvPr>
          <p:cNvPicPr>
            <a:picLocks noChangeAspect="1" noChangeArrowheads="1"/>
          </p:cNvPicPr>
          <p:nvPr/>
        </p:nvPicPr>
        <p:blipFill>
          <a:blip r:embed="rId5" cstate="print"/>
          <a:srcRect/>
          <a:stretch>
            <a:fillRect/>
          </a:stretch>
        </p:blipFill>
        <p:spPr bwMode="auto">
          <a:xfrm>
            <a:off x="5543600" y="0"/>
            <a:ext cx="3600400" cy="2380054"/>
          </a:xfrm>
          <a:prstGeom prst="rect">
            <a:avLst/>
          </a:prstGeom>
          <a:ln>
            <a:noFill/>
          </a:ln>
          <a:effectLst>
            <a:softEdge rad="112500"/>
          </a:effectLst>
        </p:spPr>
      </p:pic>
      <p:sp>
        <p:nvSpPr>
          <p:cNvPr id="2" name="Naslov 1">
            <a:extLst>
              <a:ext uri="{FF2B5EF4-FFF2-40B4-BE49-F238E27FC236}">
                <a16:creationId xmlns:a16="http://schemas.microsoft.com/office/drawing/2014/main" id="{81EC2FF6-72E7-4583-966A-66868BE466E7}"/>
              </a:ext>
            </a:extLst>
          </p:cNvPr>
          <p:cNvSpPr>
            <a:spLocks noGrp="1"/>
          </p:cNvSpPr>
          <p:nvPr>
            <p:ph type="ctrTitle"/>
          </p:nvPr>
        </p:nvSpPr>
        <p:spPr>
          <a:xfrm>
            <a:off x="899592" y="1484784"/>
            <a:ext cx="7772400" cy="1470025"/>
          </a:xfrm>
        </p:spPr>
        <p:txBody>
          <a:bodyPr rtlCol="0">
            <a:prstTxWarp prst="textCurveDown">
              <a:avLst/>
            </a:prstTxWarp>
            <a:normAutofit/>
          </a:bodyPr>
          <a:lstStyle/>
          <a:p>
            <a:pPr fontAlgn="auto">
              <a:spcAft>
                <a:spcPts val="0"/>
              </a:spcAft>
              <a:defRPr/>
            </a:pPr>
            <a:r>
              <a:rPr lang="sl-SI" u="sng" dirty="0">
                <a:ln w="38100">
                  <a:solidFill>
                    <a:schemeClr val="tx1"/>
                  </a:solidFill>
                </a:ln>
                <a:gradFill>
                  <a:gsLst>
                    <a:gs pos="0">
                      <a:srgbClr val="FFF200"/>
                    </a:gs>
                    <a:gs pos="45000">
                      <a:srgbClr val="FF7A00"/>
                    </a:gs>
                    <a:gs pos="70000">
                      <a:srgbClr val="FF0300"/>
                    </a:gs>
                    <a:gs pos="100000">
                      <a:srgbClr val="4D0808"/>
                    </a:gs>
                  </a:gsLst>
                  <a:lin ang="5400000" scaled="0"/>
                </a:gradFill>
                <a:effectLst>
                  <a:outerShdw blurRad="38100" dist="38100" dir="2700000" algn="tl">
                    <a:srgbClr val="000000">
                      <a:alpha val="43137"/>
                    </a:srgbClr>
                  </a:outerShdw>
                </a:effectLst>
              </a:rPr>
              <a:t>Opisovanje osebe</a:t>
            </a:r>
          </a:p>
        </p:txBody>
      </p:sp>
      <p:sp>
        <p:nvSpPr>
          <p:cNvPr id="4" name="Subtitle 3">
            <a:extLst>
              <a:ext uri="{FF2B5EF4-FFF2-40B4-BE49-F238E27FC236}">
                <a16:creationId xmlns:a16="http://schemas.microsoft.com/office/drawing/2014/main" id="{5661AF9B-E210-4479-B0D0-DBCC52672A0A}"/>
              </a:ext>
            </a:extLst>
          </p:cNvPr>
          <p:cNvSpPr>
            <a:spLocks noGrp="1"/>
          </p:cNvSpPr>
          <p:nvPr>
            <p:ph type="subTitle" idx="1"/>
          </p:nvPr>
        </p:nvSpPr>
        <p:spPr/>
        <p:txBody>
          <a:bodyPr/>
          <a:lstStyle/>
          <a:p>
            <a:endParaRPr lang="sl-S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0033">
            <a:alpha val="78038"/>
          </a:srgbClr>
        </a:solidFill>
        <a:effectLst/>
      </p:bgPr>
    </p:bg>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3200FB95-1307-4A3D-93D5-D099189527E7}"/>
              </a:ext>
            </a:extLst>
          </p:cNvPr>
          <p:cNvSpPr>
            <a:spLocks noGrp="1"/>
          </p:cNvSpPr>
          <p:nvPr>
            <p:ph type="title"/>
          </p:nvPr>
        </p:nvSpPr>
        <p:spPr/>
        <p:txBody>
          <a:bodyPr/>
          <a:lstStyle/>
          <a:p>
            <a:r>
              <a:rPr lang="sl-SI" altLang="sl-SI" u="sng"/>
              <a:t>OZNAKA OSEBE</a:t>
            </a:r>
          </a:p>
        </p:txBody>
      </p:sp>
      <p:sp>
        <p:nvSpPr>
          <p:cNvPr id="11267" name="Ograda vsebine 2">
            <a:extLst>
              <a:ext uri="{FF2B5EF4-FFF2-40B4-BE49-F238E27FC236}">
                <a16:creationId xmlns:a16="http://schemas.microsoft.com/office/drawing/2014/main" id="{87F58E6D-4255-47CC-8506-C9796C3AC285}"/>
              </a:ext>
            </a:extLst>
          </p:cNvPr>
          <p:cNvSpPr>
            <a:spLocks noGrp="1"/>
          </p:cNvSpPr>
          <p:nvPr>
            <p:ph idx="1"/>
          </p:nvPr>
        </p:nvSpPr>
        <p:spPr>
          <a:xfrm>
            <a:off x="395288" y="1557338"/>
            <a:ext cx="4248150" cy="5111750"/>
          </a:xfrm>
        </p:spPr>
        <p:txBody>
          <a:bodyPr/>
          <a:lstStyle/>
          <a:p>
            <a:r>
              <a:rPr lang="sl-SI" altLang="sl-SI"/>
              <a:t>Sporočevalec predstavi </a:t>
            </a:r>
            <a:r>
              <a:rPr lang="sl-SI" altLang="sl-SI" b="1"/>
              <a:t>svoje</a:t>
            </a:r>
            <a:r>
              <a:rPr lang="sl-SI" altLang="sl-SI"/>
              <a:t> </a:t>
            </a:r>
            <a:r>
              <a:rPr lang="sl-SI" altLang="sl-SI" b="1"/>
              <a:t>mnenje</a:t>
            </a:r>
            <a:r>
              <a:rPr lang="sl-SI" altLang="sl-SI"/>
              <a:t> o njeni osebnosti (njene duševne, družbene ali strokovne lastnosti),</a:t>
            </a:r>
          </a:p>
          <a:p>
            <a:r>
              <a:rPr lang="sl-SI" altLang="sl-SI"/>
              <a:t>pri označevanju oseb uporabljamo tudi vrednostne izraze – </a:t>
            </a:r>
            <a:r>
              <a:rPr lang="sl-SI" altLang="sl-SI" b="1"/>
              <a:t>pridevnike</a:t>
            </a:r>
            <a:r>
              <a:rPr lang="sl-SI" altLang="sl-SI"/>
              <a:t> in prislove.</a:t>
            </a:r>
          </a:p>
          <a:p>
            <a:pPr>
              <a:buFont typeface="Arial" panose="020B0604020202020204" pitchFamily="34" charset="0"/>
              <a:buNone/>
            </a:pPr>
            <a:endParaRPr lang="sl-SI" altLang="sl-SI"/>
          </a:p>
        </p:txBody>
      </p:sp>
      <p:pic>
        <p:nvPicPr>
          <p:cNvPr id="7170" name="Picture 2" descr="http://www.photo-dictionary.com/photofiles/list/1411/1920tag.jpg">
            <a:extLst>
              <a:ext uri="{FF2B5EF4-FFF2-40B4-BE49-F238E27FC236}">
                <a16:creationId xmlns:a16="http://schemas.microsoft.com/office/drawing/2014/main" id="{1B75A747-8385-4A1C-8FBB-611B9EF89ECB}"/>
              </a:ext>
            </a:extLst>
          </p:cNvPr>
          <p:cNvPicPr>
            <a:picLocks noChangeAspect="1" noChangeArrowheads="1"/>
          </p:cNvPicPr>
          <p:nvPr/>
        </p:nvPicPr>
        <p:blipFill>
          <a:blip r:embed="rId2" cstate="print"/>
          <a:srcRect t="9804" r="10210" b="7843"/>
          <a:stretch>
            <a:fillRect/>
          </a:stretch>
        </p:blipFill>
        <p:spPr bwMode="auto">
          <a:xfrm rot="937231">
            <a:off x="4843463" y="1714897"/>
            <a:ext cx="3760028" cy="2364757"/>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0033">
            <a:alpha val="81175"/>
          </a:srgbClr>
        </a:solidFill>
        <a:effectLst/>
      </p:bgPr>
    </p:bg>
    <p:spTree>
      <p:nvGrpSpPr>
        <p:cNvPr id="1" name=""/>
        <p:cNvGrpSpPr/>
        <p:nvPr/>
      </p:nvGrpSpPr>
      <p:grpSpPr>
        <a:xfrm>
          <a:off x="0" y="0"/>
          <a:ext cx="0" cy="0"/>
          <a:chOff x="0" y="0"/>
          <a:chExt cx="0" cy="0"/>
        </a:xfrm>
      </p:grpSpPr>
      <p:sp>
        <p:nvSpPr>
          <p:cNvPr id="12290" name="Ograda vsebine 2">
            <a:extLst>
              <a:ext uri="{FF2B5EF4-FFF2-40B4-BE49-F238E27FC236}">
                <a16:creationId xmlns:a16="http://schemas.microsoft.com/office/drawing/2014/main" id="{B7AFB71C-7FAA-40B1-A560-75D848FE2FFD}"/>
              </a:ext>
            </a:extLst>
          </p:cNvPr>
          <p:cNvSpPr>
            <a:spLocks noGrp="1"/>
          </p:cNvSpPr>
          <p:nvPr>
            <p:ph idx="1"/>
          </p:nvPr>
        </p:nvSpPr>
        <p:spPr>
          <a:xfrm>
            <a:off x="395288" y="404813"/>
            <a:ext cx="8229600" cy="4525962"/>
          </a:xfrm>
        </p:spPr>
        <p:txBody>
          <a:bodyPr/>
          <a:lstStyle/>
          <a:p>
            <a:r>
              <a:rPr lang="sl-SI" altLang="sl-SI"/>
              <a:t>Paziti moramo, da pri tem nismo preveč subjektivni, morda pristranski ali krivični.</a:t>
            </a:r>
          </a:p>
          <a:p>
            <a:r>
              <a:rPr lang="sl-SI" altLang="sl-SI"/>
              <a:t>glagoli so navadno </a:t>
            </a:r>
            <a:r>
              <a:rPr lang="sl-SI" altLang="sl-SI">
                <a:solidFill>
                  <a:srgbClr val="FF0000"/>
                </a:solidFill>
              </a:rPr>
              <a:t>v</a:t>
            </a:r>
            <a:r>
              <a:rPr lang="sl-SI" altLang="sl-SI"/>
              <a:t> </a:t>
            </a:r>
            <a:r>
              <a:rPr lang="sl-SI" altLang="sl-SI">
                <a:solidFill>
                  <a:srgbClr val="FF0000"/>
                </a:solidFill>
              </a:rPr>
              <a:t>sedanjiku</a:t>
            </a:r>
            <a:r>
              <a:rPr lang="sl-SI" altLang="sl-SI"/>
              <a:t>, kar pomeni brezčasnost,</a:t>
            </a:r>
          </a:p>
          <a:p>
            <a:r>
              <a:rPr lang="sl-SI" altLang="sl-SI"/>
              <a:t>glagole v pretekliku uporabljamo le takrat, ko označujemo bitje, ki ne živi več ali ga nimamo več pred seboj.</a:t>
            </a:r>
          </a:p>
          <a:p>
            <a:endParaRPr lang="sl-SI" altLang="sl-SI"/>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0033">
            <a:alpha val="76077"/>
          </a:srgbClr>
        </a:solidFill>
        <a:effectLst/>
      </p:bgPr>
    </p:bg>
    <p:spTree>
      <p:nvGrpSpPr>
        <p:cNvPr id="1" name=""/>
        <p:cNvGrpSpPr/>
        <p:nvPr/>
      </p:nvGrpSpPr>
      <p:grpSpPr>
        <a:xfrm>
          <a:off x="0" y="0"/>
          <a:ext cx="0" cy="0"/>
          <a:chOff x="0" y="0"/>
          <a:chExt cx="0" cy="0"/>
        </a:xfrm>
      </p:grpSpPr>
      <p:sp>
        <p:nvSpPr>
          <p:cNvPr id="13314" name="Naslov 1">
            <a:extLst>
              <a:ext uri="{FF2B5EF4-FFF2-40B4-BE49-F238E27FC236}">
                <a16:creationId xmlns:a16="http://schemas.microsoft.com/office/drawing/2014/main" id="{298DFBF8-1D42-4DC8-906D-993DD7DDCECA}"/>
              </a:ext>
            </a:extLst>
          </p:cNvPr>
          <p:cNvSpPr>
            <a:spLocks noGrp="1"/>
          </p:cNvSpPr>
          <p:nvPr>
            <p:ph type="title"/>
          </p:nvPr>
        </p:nvSpPr>
        <p:spPr>
          <a:xfrm>
            <a:off x="468313" y="0"/>
            <a:ext cx="8229600" cy="1143000"/>
          </a:xfrm>
        </p:spPr>
        <p:txBody>
          <a:bodyPr/>
          <a:lstStyle/>
          <a:p>
            <a:r>
              <a:rPr lang="sl-SI" altLang="sl-SI"/>
              <a:t>Primer oznake osebe</a:t>
            </a:r>
          </a:p>
        </p:txBody>
      </p:sp>
      <p:sp>
        <p:nvSpPr>
          <p:cNvPr id="13315" name="Ograda vsebine 2">
            <a:extLst>
              <a:ext uri="{FF2B5EF4-FFF2-40B4-BE49-F238E27FC236}">
                <a16:creationId xmlns:a16="http://schemas.microsoft.com/office/drawing/2014/main" id="{976E2466-557F-48EC-846A-823F1B44BA93}"/>
              </a:ext>
            </a:extLst>
          </p:cNvPr>
          <p:cNvSpPr>
            <a:spLocks noGrp="1"/>
          </p:cNvSpPr>
          <p:nvPr>
            <p:ph idx="1"/>
          </p:nvPr>
        </p:nvSpPr>
        <p:spPr>
          <a:xfrm>
            <a:off x="468313" y="1341438"/>
            <a:ext cx="8229600" cy="3527425"/>
          </a:xfrm>
        </p:spPr>
        <p:txBody>
          <a:bodyPr/>
          <a:lstStyle/>
          <a:p>
            <a:pPr>
              <a:buFont typeface="Arial" panose="020B0604020202020204" pitchFamily="34" charset="0"/>
              <a:buNone/>
            </a:pPr>
            <a:r>
              <a:rPr lang="sl-SI" altLang="sl-SI"/>
              <a:t>                          </a:t>
            </a:r>
          </a:p>
        </p:txBody>
      </p:sp>
      <p:sp>
        <p:nvSpPr>
          <p:cNvPr id="13316" name="PoljeZBesedilom 3">
            <a:extLst>
              <a:ext uri="{FF2B5EF4-FFF2-40B4-BE49-F238E27FC236}">
                <a16:creationId xmlns:a16="http://schemas.microsoft.com/office/drawing/2014/main" id="{8C6212A2-B964-4C81-A8CE-7B7672FDFCE8}"/>
              </a:ext>
            </a:extLst>
          </p:cNvPr>
          <p:cNvSpPr txBox="1">
            <a:spLocks noChangeArrowheads="1"/>
          </p:cNvSpPr>
          <p:nvPr/>
        </p:nvSpPr>
        <p:spPr bwMode="auto">
          <a:xfrm>
            <a:off x="250825" y="1196975"/>
            <a:ext cx="799306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sz="3200"/>
              <a:t>Peter je plašen in zadržan; med vrstniki ne nastopa kot vodja, raje se drži v ozadju. Zelo spreminja razpoloženje - zdaj je prijazen, naslednji trenutek osoren, vzkipljiv. Zadnje čase se zapira v svojo sobo, težko se loti učenja, najraje je s prijatelji. Do starejših ljudi je vljuden, rad jim pomaga. Razume se s</a:t>
            </a:r>
          </a:p>
          <a:p>
            <a:r>
              <a:rPr lang="sl-SI" altLang="sl-SI" sz="3200"/>
              <a:t>starejšo sestro, mlajšima bratoma pa pogosto nagaja.</a:t>
            </a:r>
          </a:p>
        </p:txBody>
      </p:sp>
      <p:sp>
        <p:nvSpPr>
          <p:cNvPr id="5" name="Interaktivni gumb: Domača stran 4">
            <a:hlinkClick r:id="rId2" action="ppaction://hlinksldjump" highlightClick="1"/>
            <a:extLst>
              <a:ext uri="{FF2B5EF4-FFF2-40B4-BE49-F238E27FC236}">
                <a16:creationId xmlns:a16="http://schemas.microsoft.com/office/drawing/2014/main" id="{10DBBB79-BE88-4BA4-96B7-95043EECB7E8}"/>
              </a:ext>
            </a:extLst>
          </p:cNvPr>
          <p:cNvSpPr/>
          <p:nvPr/>
        </p:nvSpPr>
        <p:spPr>
          <a:xfrm>
            <a:off x="8496300" y="6308725"/>
            <a:ext cx="647700" cy="549275"/>
          </a:xfrm>
          <a:prstGeom prst="actionButtonHome">
            <a:avLst/>
          </a:prstGeom>
          <a:solidFill>
            <a:srgbClr val="990033">
              <a:alpha val="67059"/>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96E1B1F2-E332-4EE1-9969-E64A35364BC7}"/>
              </a:ext>
            </a:extLst>
          </p:cNvPr>
          <p:cNvSpPr>
            <a:spLocks noGrp="1"/>
          </p:cNvSpPr>
          <p:nvPr>
            <p:ph idx="1"/>
          </p:nvPr>
        </p:nvSpPr>
        <p:spPr/>
        <p:txBody>
          <a:bodyPr rtlCol="0">
            <a:normAutofit lnSpcReduction="10000"/>
          </a:bodyPr>
          <a:lstStyle/>
          <a:p>
            <a:pPr fontAlgn="auto">
              <a:spcAft>
                <a:spcPts val="0"/>
              </a:spcAft>
              <a:defRPr/>
            </a:pPr>
            <a:r>
              <a:rPr lang="sl-SI" dirty="0"/>
              <a:t>Moja prijateljica Sandra je zelo odgovorna, prijazna in zabavna. Med vrstniki se razume skoraj z vsemi, saj je zelo odprta oseba, vendar je na trenutke, ko nekoga ne pozna, tudi sramežljiva in tiha. Je dobra prijateljica, kateri lahko zaupaš in se z njo pogovoriš. Trenira rokomet. V šoli nima posebnih težav. Je oseba na katero se lahko zaneseš in je dobra organizatorka, ki je vedno pripravljena pomagati.</a:t>
            </a:r>
          </a:p>
          <a:p>
            <a:pPr fontAlgn="auto">
              <a:spcAft>
                <a:spcPts val="0"/>
              </a:spcAft>
              <a:defRPr/>
            </a:pPr>
            <a:endParaRPr lang="sl-SI" dirty="0"/>
          </a:p>
        </p:txBody>
      </p:sp>
      <p:sp>
        <p:nvSpPr>
          <p:cNvPr id="4" name="PoljeZBesedilom 3">
            <a:extLst>
              <a:ext uri="{FF2B5EF4-FFF2-40B4-BE49-F238E27FC236}">
                <a16:creationId xmlns:a16="http://schemas.microsoft.com/office/drawing/2014/main" id="{3BBA8AEB-38EB-45BC-93DD-D6B79FD71144}"/>
              </a:ext>
            </a:extLst>
          </p:cNvPr>
          <p:cNvSpPr txBox="1">
            <a:spLocks noChangeArrowheads="1"/>
          </p:cNvSpPr>
          <p:nvPr/>
        </p:nvSpPr>
        <p:spPr bwMode="auto">
          <a:xfrm>
            <a:off x="1476375" y="260350"/>
            <a:ext cx="59753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sz="6600">
                <a:solidFill>
                  <a:srgbClr val="660033"/>
                </a:solidFill>
              </a:rPr>
              <a:t>OZNAKA OSEBE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a:extLst>
              <a:ext uri="{FF2B5EF4-FFF2-40B4-BE49-F238E27FC236}">
                <a16:creationId xmlns:a16="http://schemas.microsoft.com/office/drawing/2014/main" id="{FFBFBD43-9D2B-446E-A2FC-D16F516D2536}"/>
              </a:ext>
            </a:extLst>
          </p:cNvPr>
          <p:cNvSpPr>
            <a:spLocks noGrp="1"/>
          </p:cNvSpPr>
          <p:nvPr>
            <p:ph type="title"/>
          </p:nvPr>
        </p:nvSpPr>
        <p:spPr/>
        <p:txBody>
          <a:bodyPr/>
          <a:lstStyle/>
          <a:p>
            <a:endParaRPr lang="sl-SI" altLang="sl-SI"/>
          </a:p>
        </p:txBody>
      </p:sp>
      <p:sp>
        <p:nvSpPr>
          <p:cNvPr id="15363" name="Ograda vsebine 2">
            <a:extLst>
              <a:ext uri="{FF2B5EF4-FFF2-40B4-BE49-F238E27FC236}">
                <a16:creationId xmlns:a16="http://schemas.microsoft.com/office/drawing/2014/main" id="{C3CC6855-1095-488F-B7B8-6EEB13614EBC}"/>
              </a:ext>
            </a:extLst>
          </p:cNvPr>
          <p:cNvSpPr>
            <a:spLocks noGrp="1"/>
          </p:cNvSpPr>
          <p:nvPr>
            <p:ph idx="1"/>
          </p:nvPr>
        </p:nvSpPr>
        <p:spPr/>
        <p:txBody>
          <a:bodyPr/>
          <a:lstStyle/>
          <a:p>
            <a:endParaRPr lang="sl-SI" altLang="sl-SI"/>
          </a:p>
        </p:txBody>
      </p:sp>
      <p:pic>
        <p:nvPicPr>
          <p:cNvPr id="15364" name="Slika 3" descr="C:\Users\user\Desktop\Zajeta slika.PNG">
            <a:extLst>
              <a:ext uri="{FF2B5EF4-FFF2-40B4-BE49-F238E27FC236}">
                <a16:creationId xmlns:a16="http://schemas.microsoft.com/office/drawing/2014/main" id="{37C97BB2-1F39-48DC-9614-A610235622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9409" r="4671"/>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ljeZBesedilom 4">
            <a:extLst>
              <a:ext uri="{FF2B5EF4-FFF2-40B4-BE49-F238E27FC236}">
                <a16:creationId xmlns:a16="http://schemas.microsoft.com/office/drawing/2014/main" id="{ACF905E2-3DBC-49C9-9C23-91D8759AF52B}"/>
              </a:ext>
            </a:extLst>
          </p:cNvPr>
          <p:cNvSpPr txBox="1">
            <a:spLocks noChangeArrowheads="1"/>
          </p:cNvSpPr>
          <p:nvPr/>
        </p:nvSpPr>
        <p:spPr bwMode="auto">
          <a:xfrm>
            <a:off x="4284663" y="1989138"/>
            <a:ext cx="42481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sz="6000">
                <a:solidFill>
                  <a:srgbClr val="FF5D5D"/>
                </a:solidFill>
              </a:rPr>
              <a:t>ŽIVLJENJEPIS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5D256820-868D-48F0-9CF1-DD66FCCD66C0}"/>
              </a:ext>
            </a:extLst>
          </p:cNvPr>
          <p:cNvSpPr>
            <a:spLocks noGrp="1"/>
          </p:cNvSpPr>
          <p:nvPr>
            <p:ph idx="1"/>
          </p:nvPr>
        </p:nvSpPr>
        <p:spPr>
          <a:xfrm>
            <a:off x="0" y="765175"/>
            <a:ext cx="8748713" cy="5661025"/>
          </a:xfrm>
        </p:spPr>
        <p:txBody>
          <a:bodyPr rtlCol="0">
            <a:normAutofit fontScale="92500" lnSpcReduction="20000"/>
          </a:bodyPr>
          <a:lstStyle/>
          <a:p>
            <a:pPr fontAlgn="auto">
              <a:spcAft>
                <a:spcPts val="0"/>
              </a:spcAft>
              <a:defRPr/>
            </a:pPr>
            <a:r>
              <a:rPr lang="sl-SI" dirty="0"/>
              <a:t>Bojan Prašnikar je znan nogometni trener. Z nogometom se ukvarja od svojega sedmega leta. Njegovo delo sestavljajo treningi in tekme. Njegov delovni dan se začne ob 6. uri. </a:t>
            </a:r>
          </a:p>
          <a:p>
            <a:pPr fontAlgn="auto">
              <a:spcAft>
                <a:spcPts val="0"/>
              </a:spcAft>
              <a:defRPr/>
            </a:pPr>
            <a:r>
              <a:rPr lang="sl-SI" dirty="0"/>
              <a:t>Po zajtrku najprej prebere časopise. V njih poišče podatke, ki bi mu koristili pri delu. Kadar ima treninge, se ob 9. uri odpravi v nogometni klub.  Ob pol desetih ima posvet s svojimi pomočniki, zdravnikom in fizioterapevtom. Nato se sestane z igralci. Trening traja 90 minut. Ob 12. Uri sledijo tuširanje, urejanje opreme in pogovor z igralci.</a:t>
            </a:r>
          </a:p>
          <a:p>
            <a:pPr fontAlgn="auto">
              <a:spcAft>
                <a:spcPts val="0"/>
              </a:spcAft>
              <a:defRPr/>
            </a:pPr>
            <a:r>
              <a:rPr lang="sl-SI" dirty="0"/>
              <a:t>Nato je čas za kosilo. Po kosilu igralci počivajo, trener pa se pripravlja na popoldanski trening, ki se začne ob štirih popoldne in traja tri ure.</a:t>
            </a:r>
          </a:p>
          <a:p>
            <a:pPr fontAlgn="auto">
              <a:spcAft>
                <a:spcPts val="0"/>
              </a:spcAft>
              <a:defRPr/>
            </a:pPr>
            <a:endParaRPr lang="sl-SI" dirty="0"/>
          </a:p>
        </p:txBody>
      </p:sp>
      <p:sp>
        <p:nvSpPr>
          <p:cNvPr id="4" name="PoljeZBesedilom 3">
            <a:extLst>
              <a:ext uri="{FF2B5EF4-FFF2-40B4-BE49-F238E27FC236}">
                <a16:creationId xmlns:a16="http://schemas.microsoft.com/office/drawing/2014/main" id="{C55D08C2-EA01-4FFE-A787-7CEF93CFB792}"/>
              </a:ext>
            </a:extLst>
          </p:cNvPr>
          <p:cNvSpPr txBox="1">
            <a:spLocks noChangeArrowheads="1"/>
          </p:cNvSpPr>
          <p:nvPr/>
        </p:nvSpPr>
        <p:spPr bwMode="auto">
          <a:xfrm>
            <a:off x="755650" y="0"/>
            <a:ext cx="67691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sz="5400">
                <a:solidFill>
                  <a:srgbClr val="9999FF"/>
                </a:solidFill>
              </a:rPr>
              <a:t>OPIS ŽIVLJENJA OSEBE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9D5A2E5E-3BBA-4D9A-92F2-D63CA808D2A0}"/>
              </a:ext>
            </a:extLst>
          </p:cNvPr>
          <p:cNvSpPr>
            <a:spLocks noGrp="1"/>
          </p:cNvSpPr>
          <p:nvPr>
            <p:ph idx="1"/>
          </p:nvPr>
        </p:nvSpPr>
        <p:spPr>
          <a:xfrm>
            <a:off x="250825" y="765175"/>
            <a:ext cx="8677275" cy="6453188"/>
          </a:xfrm>
        </p:spPr>
        <p:txBody>
          <a:bodyPr rtlCol="0">
            <a:normAutofit fontScale="62500" lnSpcReduction="20000"/>
          </a:bodyPr>
          <a:lstStyle/>
          <a:p>
            <a:pPr fontAlgn="auto">
              <a:spcAft>
                <a:spcPts val="0"/>
              </a:spcAft>
              <a:defRPr/>
            </a:pPr>
            <a:r>
              <a:rPr lang="sl-SI" dirty="0"/>
              <a:t>Simon Jenko se je rodil siromašnim staršem kot nezakonski otrok 27. oktobra 1835 v Podreči na Sorškem polju. Njegovo otroštvo, pa tudi njegov značaj in poznejše življenjske odločitve sta zaznamovala negotovost in pomanjkanje. </a:t>
            </a:r>
            <a:br>
              <a:rPr lang="sl-SI" dirty="0"/>
            </a:br>
            <a:r>
              <a:rPr lang="sl-SI" dirty="0"/>
              <a:t>Kot predšolski otrok se je veliko igral v naravi, kot osnovnošolec je peš hodil v šolo iz Podreče do Smlednika, zato se je podoba narave močno vtisnila vanj.</a:t>
            </a:r>
          </a:p>
          <a:p>
            <a:pPr fontAlgn="auto">
              <a:spcAft>
                <a:spcPts val="0"/>
              </a:spcAft>
              <a:defRPr/>
            </a:pPr>
            <a:r>
              <a:rPr lang="sl-SI" dirty="0"/>
              <a:t> Gimnazijo je obiskoval v Novem mestu, kamor ga je vzel k sebi njegov stric. Tam je živel v samostanu, iztrgan iz okolja in družbe svojih vrstnikov, zato se je moral močno okleniti učenja. </a:t>
            </a:r>
            <a:br>
              <a:rPr lang="sl-SI" dirty="0"/>
            </a:br>
            <a:r>
              <a:rPr lang="sl-SI" dirty="0"/>
              <a:t>Od leta 1853 do leta 1855 je obiskoval gimnazijo v Ljubljani, kjer se je spoprijateljil z Valentinom Mandelcem in postal vodilni pesnik skrivnega dijaškega rokopisnega lista Vaje. </a:t>
            </a:r>
          </a:p>
          <a:p>
            <a:pPr fontAlgn="auto">
              <a:spcAft>
                <a:spcPts val="0"/>
              </a:spcAft>
              <a:defRPr/>
            </a:pPr>
            <a:br>
              <a:rPr lang="sl-SI" dirty="0"/>
            </a:br>
            <a:r>
              <a:rPr lang="sl-SI" dirty="0"/>
              <a:t>Po končani gimnaziji se je vpisal na bogoslovje v Celovcu, leto kasneje pa je odšel na Dunaj študirat klasično jezikoslovje in na koncu pravo. Zaradi pomanjkanja se je ves čas preživljal kot domači učitelj, jeseni 1863 pa je zapustil Dunaj in se vrnil v Ljubljano. </a:t>
            </a:r>
          </a:p>
          <a:p>
            <a:pPr fontAlgn="auto">
              <a:spcAft>
                <a:spcPts val="0"/>
              </a:spcAft>
              <a:defRPr/>
            </a:pPr>
            <a:br>
              <a:rPr lang="sl-SI" dirty="0"/>
            </a:br>
            <a:r>
              <a:rPr lang="sl-SI" dirty="0"/>
              <a:t>Družil se je s svojimi sodobniki, pisatelji Janezom Mencingerjem, Franom Erjavcem in Josipom Stritarjem. Njegova dela so: Naš maček, Tilka (1858 ), </a:t>
            </a:r>
            <a:r>
              <a:rPr lang="sl-SI" dirty="0" err="1"/>
              <a:t>Jeprški</a:t>
            </a:r>
            <a:r>
              <a:rPr lang="sl-SI" dirty="0"/>
              <a:t> učitelj (1858 ), Spomini, Pesniška zbirka Pesmi, Cikel pesmi Obrazi. Umrl je 18. oktobra 1869 v Kranju, zaradi vnetja možganov. Njegov grob je v Prešernovem gaju v Kranju.  </a:t>
            </a:r>
          </a:p>
        </p:txBody>
      </p:sp>
      <p:sp>
        <p:nvSpPr>
          <p:cNvPr id="5" name="PoljeZBesedilom 4">
            <a:extLst>
              <a:ext uri="{FF2B5EF4-FFF2-40B4-BE49-F238E27FC236}">
                <a16:creationId xmlns:a16="http://schemas.microsoft.com/office/drawing/2014/main" id="{ED209ECE-D702-4860-BA7E-8F18DC538A6D}"/>
              </a:ext>
            </a:extLst>
          </p:cNvPr>
          <p:cNvSpPr txBox="1">
            <a:spLocks noChangeArrowheads="1"/>
          </p:cNvSpPr>
          <p:nvPr/>
        </p:nvSpPr>
        <p:spPr bwMode="auto">
          <a:xfrm>
            <a:off x="971550" y="0"/>
            <a:ext cx="73453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sz="4400">
                <a:solidFill>
                  <a:srgbClr val="FFFF00"/>
                </a:solidFill>
              </a:rPr>
              <a:t>PRIPOVED O ŽIVLJENJU OSEBE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sp>
        <p:nvSpPr>
          <p:cNvPr id="3074" name="Ograda vsebine 2">
            <a:extLst>
              <a:ext uri="{FF2B5EF4-FFF2-40B4-BE49-F238E27FC236}">
                <a16:creationId xmlns:a16="http://schemas.microsoft.com/office/drawing/2014/main" id="{F2EE36FF-6A77-42A4-93ED-D0EC79457FE7}"/>
              </a:ext>
            </a:extLst>
          </p:cNvPr>
          <p:cNvSpPr>
            <a:spLocks noGrp="1"/>
          </p:cNvSpPr>
          <p:nvPr>
            <p:ph idx="1"/>
          </p:nvPr>
        </p:nvSpPr>
        <p:spPr>
          <a:xfrm>
            <a:off x="0" y="260350"/>
            <a:ext cx="9144000" cy="3600450"/>
          </a:xfrm>
        </p:spPr>
        <p:txBody>
          <a:bodyPr/>
          <a:lstStyle/>
          <a:p>
            <a:pPr algn="ctr"/>
            <a:r>
              <a:rPr lang="sl-SI" altLang="sl-SI" sz="6600">
                <a:solidFill>
                  <a:srgbClr val="9999FF"/>
                </a:solidFill>
              </a:rPr>
              <a:t>Opis življenja osebe,</a:t>
            </a:r>
          </a:p>
          <a:p>
            <a:pPr algn="ctr"/>
            <a:r>
              <a:rPr lang="sl-SI" altLang="sl-SI" sz="6600">
                <a:solidFill>
                  <a:srgbClr val="FF5D5D"/>
                </a:solidFill>
              </a:rPr>
              <a:t>življenjepis,</a:t>
            </a:r>
          </a:p>
          <a:p>
            <a:pPr algn="ctr"/>
            <a:r>
              <a:rPr lang="sl-SI" altLang="sl-SI" sz="6600">
                <a:solidFill>
                  <a:srgbClr val="FFFF00"/>
                </a:solidFill>
              </a:rPr>
              <a:t>pripoved o življenju osebe,</a:t>
            </a:r>
          </a:p>
          <a:p>
            <a:pPr algn="ctr"/>
            <a:r>
              <a:rPr lang="sl-SI" altLang="sl-SI" sz="6600">
                <a:solidFill>
                  <a:srgbClr val="660033"/>
                </a:solidFill>
              </a:rPr>
              <a:t>oznaka osebe.</a:t>
            </a:r>
          </a:p>
        </p:txBody>
      </p:sp>
      <p:sp>
        <p:nvSpPr>
          <p:cNvPr id="5" name="Interaktivni gumb: Naprej ali naslednji 4">
            <a:hlinkClick r:id="" action="ppaction://hlinkshowjump?jump=nextslide" highlightClick="1"/>
            <a:extLst>
              <a:ext uri="{FF2B5EF4-FFF2-40B4-BE49-F238E27FC236}">
                <a16:creationId xmlns:a16="http://schemas.microsoft.com/office/drawing/2014/main" id="{AB0EAC43-C7F3-4D57-9C00-3A41C0D30AB1}"/>
              </a:ext>
            </a:extLst>
          </p:cNvPr>
          <p:cNvSpPr/>
          <p:nvPr/>
        </p:nvSpPr>
        <p:spPr>
          <a:xfrm>
            <a:off x="8532813" y="692150"/>
            <a:ext cx="431800" cy="433388"/>
          </a:xfrm>
          <a:prstGeom prst="actionButtonForwardNext">
            <a:avLst/>
          </a:prstGeom>
          <a:solidFill>
            <a:srgbClr val="9999FF"/>
          </a:solidFill>
          <a:ln>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sl-SI" dirty="0">
              <a:solidFill>
                <a:srgbClr val="FF9999"/>
              </a:solidFill>
            </a:endParaRPr>
          </a:p>
        </p:txBody>
      </p:sp>
      <p:sp>
        <p:nvSpPr>
          <p:cNvPr id="6" name="Interaktivni gumb: Naprej ali naslednji 5">
            <a:hlinkClick r:id="rId2" action="ppaction://hlinksldjump" highlightClick="1"/>
            <a:extLst>
              <a:ext uri="{FF2B5EF4-FFF2-40B4-BE49-F238E27FC236}">
                <a16:creationId xmlns:a16="http://schemas.microsoft.com/office/drawing/2014/main" id="{328C9B5D-506E-4288-8936-828DD147BFF8}"/>
              </a:ext>
            </a:extLst>
          </p:cNvPr>
          <p:cNvSpPr/>
          <p:nvPr/>
        </p:nvSpPr>
        <p:spPr>
          <a:xfrm>
            <a:off x="7235825" y="1916113"/>
            <a:ext cx="576263" cy="504825"/>
          </a:xfrm>
          <a:prstGeom prst="actionButtonForwardNex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7" name="Interaktivni gumb: Naprej ali naslednji 6">
            <a:hlinkClick r:id="rId3" action="ppaction://hlinksldjump" highlightClick="1"/>
            <a:extLst>
              <a:ext uri="{FF2B5EF4-FFF2-40B4-BE49-F238E27FC236}">
                <a16:creationId xmlns:a16="http://schemas.microsoft.com/office/drawing/2014/main" id="{9E8DE653-5640-4505-8670-8661A38B092E}"/>
              </a:ext>
            </a:extLst>
          </p:cNvPr>
          <p:cNvSpPr/>
          <p:nvPr/>
        </p:nvSpPr>
        <p:spPr>
          <a:xfrm>
            <a:off x="6372225" y="4221163"/>
            <a:ext cx="576263" cy="431800"/>
          </a:xfrm>
          <a:prstGeom prst="actionButtonForwardNex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8" name="Interaktivni gumb: Naprej ali naslednji 7">
            <a:hlinkClick r:id="rId4" action="ppaction://hlinksldjump" highlightClick="1"/>
            <a:extLst>
              <a:ext uri="{FF2B5EF4-FFF2-40B4-BE49-F238E27FC236}">
                <a16:creationId xmlns:a16="http://schemas.microsoft.com/office/drawing/2014/main" id="{FEC636D2-3F4E-46BA-BEB0-5ABD9BCA93D7}"/>
              </a:ext>
            </a:extLst>
          </p:cNvPr>
          <p:cNvSpPr/>
          <p:nvPr/>
        </p:nvSpPr>
        <p:spPr>
          <a:xfrm>
            <a:off x="7740650" y="5373688"/>
            <a:ext cx="576263" cy="431800"/>
          </a:xfrm>
          <a:prstGeom prst="actionButtonForwardNext">
            <a:avLst/>
          </a:prstGeom>
          <a:solidFill>
            <a:srgbClr val="9C102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F58547C-8113-4C72-89EB-301DE9F1C5B6}"/>
              </a:ext>
            </a:extLst>
          </p:cNvPr>
          <p:cNvSpPr>
            <a:spLocks noGrp="1"/>
          </p:cNvSpPr>
          <p:nvPr>
            <p:ph type="title"/>
          </p:nvPr>
        </p:nvSpPr>
        <p:spPr/>
        <p:txBody>
          <a:bodyPr rtlCol="0">
            <a:normAutofit/>
          </a:bodyPr>
          <a:lstStyle/>
          <a:p>
            <a:pPr fontAlgn="auto">
              <a:spcAft>
                <a:spcPts val="0"/>
              </a:spcAft>
              <a:defRPr/>
            </a:pPr>
            <a:r>
              <a:rPr lang="sl-SI" u="sng" dirty="0">
                <a:effectLst>
                  <a:outerShdw blurRad="38100" dist="38100" dir="2700000" algn="tl">
                    <a:srgbClr val="000000">
                      <a:alpha val="43137"/>
                    </a:srgbClr>
                  </a:outerShdw>
                </a:effectLst>
              </a:rPr>
              <a:t>OPIS ŽIVLJENJA OSEBE</a:t>
            </a:r>
          </a:p>
        </p:txBody>
      </p:sp>
      <p:sp>
        <p:nvSpPr>
          <p:cNvPr id="3" name="Ograda vsebine 2">
            <a:extLst>
              <a:ext uri="{FF2B5EF4-FFF2-40B4-BE49-F238E27FC236}">
                <a16:creationId xmlns:a16="http://schemas.microsoft.com/office/drawing/2014/main" id="{3FB0D326-AF36-4EC1-B388-997645A0ACFC}"/>
              </a:ext>
            </a:extLst>
          </p:cNvPr>
          <p:cNvSpPr>
            <a:spLocks noGrp="1"/>
          </p:cNvSpPr>
          <p:nvPr>
            <p:ph idx="1"/>
          </p:nvPr>
        </p:nvSpPr>
        <p:spPr>
          <a:xfrm>
            <a:off x="457200" y="1600200"/>
            <a:ext cx="8229600" cy="2476500"/>
          </a:xfrm>
        </p:spPr>
        <p:txBody>
          <a:bodyPr rtlCol="0">
            <a:normAutofit lnSpcReduction="10000"/>
          </a:bodyPr>
          <a:lstStyle/>
          <a:p>
            <a:pPr fontAlgn="auto">
              <a:spcAft>
                <a:spcPts val="0"/>
              </a:spcAft>
              <a:defRPr/>
            </a:pPr>
            <a:r>
              <a:rPr lang="sl-SI" dirty="0"/>
              <a:t>kaj vse se po navadi dogaja osebi v več vrstah dni (npr. ob delovnikih, ob koncu tedna in počitnicah itd.) </a:t>
            </a:r>
          </a:p>
          <a:p>
            <a:pPr fontAlgn="auto">
              <a:spcAft>
                <a:spcPts val="0"/>
              </a:spcAft>
              <a:defRPr/>
            </a:pPr>
            <a:r>
              <a:rPr lang="sl-SI" dirty="0"/>
              <a:t>dogodke razvrstimo pravilno. Ker se dogodki ponavljajo, uporabljamo glagole </a:t>
            </a:r>
            <a:r>
              <a:rPr lang="sl-SI" dirty="0">
                <a:solidFill>
                  <a:srgbClr val="FF0000"/>
                </a:solidFill>
              </a:rPr>
              <a:t>v sedanjiku</a:t>
            </a:r>
            <a:r>
              <a:rPr lang="sl-SI" dirty="0"/>
              <a:t>.</a:t>
            </a:r>
          </a:p>
        </p:txBody>
      </p:sp>
      <p:pic>
        <p:nvPicPr>
          <p:cNvPr id="12290" name="Picture 2" descr="http://www.un.org/Depts/OHRM/sds/lcp/UNLCP/images/schedule.jpg">
            <a:extLst>
              <a:ext uri="{FF2B5EF4-FFF2-40B4-BE49-F238E27FC236}">
                <a16:creationId xmlns:a16="http://schemas.microsoft.com/office/drawing/2014/main" id="{E07DFEC6-8825-47BC-9013-6C42FE6F2C6B}"/>
              </a:ext>
            </a:extLst>
          </p:cNvPr>
          <p:cNvPicPr>
            <a:picLocks noChangeAspect="1" noChangeArrowheads="1"/>
          </p:cNvPicPr>
          <p:nvPr/>
        </p:nvPicPr>
        <p:blipFill>
          <a:blip r:embed="rId2" cstate="print"/>
          <a:srcRect l="5429" t="6046" r="6117" b="5280"/>
          <a:stretch>
            <a:fillRect/>
          </a:stretch>
        </p:blipFill>
        <p:spPr bwMode="auto">
          <a:xfrm>
            <a:off x="5436096" y="3689648"/>
            <a:ext cx="3168352" cy="316835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4338" name="Picture 2" descr="http://www.sdmathcircle.org/uploads/images/schedule_clipart%20450x300.jpg">
            <a:extLst>
              <a:ext uri="{FF2B5EF4-FFF2-40B4-BE49-F238E27FC236}">
                <a16:creationId xmlns:a16="http://schemas.microsoft.com/office/drawing/2014/main" id="{229C02E5-E927-4BD4-AE1C-A48EE8B7A5DE}"/>
              </a:ext>
            </a:extLst>
          </p:cNvPr>
          <p:cNvPicPr>
            <a:picLocks noChangeAspect="1" noChangeArrowheads="1"/>
          </p:cNvPicPr>
          <p:nvPr/>
        </p:nvPicPr>
        <p:blipFill>
          <a:blip r:embed="rId3" cstate="print"/>
          <a:srcRect/>
          <a:stretch>
            <a:fillRect/>
          </a:stretch>
        </p:blipFill>
        <p:spPr bwMode="auto">
          <a:xfrm>
            <a:off x="251520" y="4000500"/>
            <a:ext cx="4286250" cy="2857500"/>
          </a:xfrm>
          <a:prstGeom prst="roundRect">
            <a:avLst>
              <a:gd name="adj" fmla="val 14769"/>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5122" name="Naslov 1">
            <a:extLst>
              <a:ext uri="{FF2B5EF4-FFF2-40B4-BE49-F238E27FC236}">
                <a16:creationId xmlns:a16="http://schemas.microsoft.com/office/drawing/2014/main" id="{5013A976-4EAD-4324-A779-5BEC91850046}"/>
              </a:ext>
            </a:extLst>
          </p:cNvPr>
          <p:cNvSpPr>
            <a:spLocks noGrp="1"/>
          </p:cNvSpPr>
          <p:nvPr>
            <p:ph type="title"/>
          </p:nvPr>
        </p:nvSpPr>
        <p:spPr/>
        <p:txBody>
          <a:bodyPr/>
          <a:lstStyle/>
          <a:p>
            <a:r>
              <a:rPr lang="sl-SI" altLang="sl-SI"/>
              <a:t>Primer opisa življenja osebe</a:t>
            </a:r>
          </a:p>
        </p:txBody>
      </p:sp>
      <p:sp>
        <p:nvSpPr>
          <p:cNvPr id="3" name="Ograda vsebine 2">
            <a:extLst>
              <a:ext uri="{FF2B5EF4-FFF2-40B4-BE49-F238E27FC236}">
                <a16:creationId xmlns:a16="http://schemas.microsoft.com/office/drawing/2014/main" id="{F362EE4D-BBCA-463F-B8FB-80455D59D9BE}"/>
              </a:ext>
            </a:extLst>
          </p:cNvPr>
          <p:cNvSpPr>
            <a:spLocks noGrp="1"/>
          </p:cNvSpPr>
          <p:nvPr>
            <p:ph idx="1"/>
          </p:nvPr>
        </p:nvSpPr>
        <p:spPr/>
        <p:txBody>
          <a:bodyPr rtlCol="0">
            <a:normAutofit fontScale="85000" lnSpcReduction="20000"/>
          </a:bodyPr>
          <a:lstStyle/>
          <a:p>
            <a:pPr fontAlgn="auto">
              <a:spcAft>
                <a:spcPts val="0"/>
              </a:spcAft>
              <a:defRPr/>
            </a:pPr>
            <a:r>
              <a:rPr lang="sl-SI" dirty="0"/>
              <a:t>Tjaša Šeme je začela vaditi gimnastiko že v drugem razredu. Sprva jo je vadila le za zabavo (dvakrat na teden), kasneje pa je imela treninge že </a:t>
            </a:r>
            <a:r>
              <a:rPr lang="sl-SI" u="sng" dirty="0"/>
              <a:t>po več ur </a:t>
            </a:r>
            <a:r>
              <a:rPr lang="sl-SI" dirty="0"/>
              <a:t>na dan. Ker stanuje v Grosuplju, treninge pa ima v Ljubljani, se je morala prepisati na osnovno šolo v Ljubljani. </a:t>
            </a:r>
            <a:br>
              <a:rPr lang="sl-SI" dirty="0"/>
            </a:br>
            <a:r>
              <a:rPr lang="sl-SI" dirty="0"/>
              <a:t>Zdaj </a:t>
            </a:r>
            <a:r>
              <a:rPr lang="sl-SI" u="sng" dirty="0"/>
              <a:t>obiskuje</a:t>
            </a:r>
            <a:r>
              <a:rPr lang="sl-SI" dirty="0"/>
              <a:t> že gimnazijo. Redno hodi k pouku in na treninge. </a:t>
            </a:r>
            <a:br>
              <a:rPr lang="sl-SI" dirty="0"/>
            </a:br>
            <a:r>
              <a:rPr lang="sl-SI" u="sng" dirty="0"/>
              <a:t>V prostem času</a:t>
            </a:r>
            <a:r>
              <a:rPr lang="sl-SI" dirty="0"/>
              <a:t> (ki ga ni veliko) najde čas za druge dejavnosti, kot je vožnja s kolesom ali pa odide na bližnji hrib. Rada tudi plava, rola in smuča. Med počitnicami zelo rada potuje. Najbolj so ji všeč grški otoki in poležavanje na plažah.</a:t>
            </a:r>
          </a:p>
        </p:txBody>
      </p:sp>
      <p:sp>
        <p:nvSpPr>
          <p:cNvPr id="4" name="Interaktivni gumb: Domača stran 3">
            <a:hlinkClick r:id="rId2" action="ppaction://hlinksldjump" highlightClick="1"/>
            <a:extLst>
              <a:ext uri="{FF2B5EF4-FFF2-40B4-BE49-F238E27FC236}">
                <a16:creationId xmlns:a16="http://schemas.microsoft.com/office/drawing/2014/main" id="{CD2BAC4A-8EDA-4583-8A90-39786D375CB3}"/>
              </a:ext>
            </a:extLst>
          </p:cNvPr>
          <p:cNvSpPr/>
          <p:nvPr/>
        </p:nvSpPr>
        <p:spPr>
          <a:xfrm>
            <a:off x="8243888" y="0"/>
            <a:ext cx="649287" cy="549275"/>
          </a:xfrm>
          <a:prstGeom prst="actionButtonHome">
            <a:avLst/>
          </a:prstGeom>
          <a:solidFill>
            <a:srgbClr val="99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alpha val="56078"/>
          </a:srgbClr>
        </a:solidFill>
        <a:effectLst/>
      </p:bgPr>
    </p:bg>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26178ECC-357B-4451-9C6A-1229D0C5D07B}"/>
              </a:ext>
            </a:extLst>
          </p:cNvPr>
          <p:cNvSpPr>
            <a:spLocks noGrp="1"/>
          </p:cNvSpPr>
          <p:nvPr>
            <p:ph type="title"/>
          </p:nvPr>
        </p:nvSpPr>
        <p:spPr/>
        <p:txBody>
          <a:bodyPr/>
          <a:lstStyle/>
          <a:p>
            <a:r>
              <a:rPr lang="sl-SI" altLang="sl-SI" u="sng"/>
              <a:t>ŽIVLJENJEPIS</a:t>
            </a:r>
          </a:p>
        </p:txBody>
      </p:sp>
      <p:sp>
        <p:nvSpPr>
          <p:cNvPr id="6147" name="Ograda vsebine 2">
            <a:extLst>
              <a:ext uri="{FF2B5EF4-FFF2-40B4-BE49-F238E27FC236}">
                <a16:creationId xmlns:a16="http://schemas.microsoft.com/office/drawing/2014/main" id="{2BACB853-BC32-48CA-A5B0-4A4E3E80B692}"/>
              </a:ext>
            </a:extLst>
          </p:cNvPr>
          <p:cNvSpPr>
            <a:spLocks noGrp="1"/>
          </p:cNvSpPr>
          <p:nvPr>
            <p:ph idx="1"/>
          </p:nvPr>
        </p:nvSpPr>
        <p:spPr>
          <a:xfrm>
            <a:off x="395288" y="1773238"/>
            <a:ext cx="8229600" cy="4525962"/>
          </a:xfrm>
        </p:spPr>
        <p:txBody>
          <a:bodyPr/>
          <a:lstStyle/>
          <a:p>
            <a:r>
              <a:rPr lang="sl-SI" altLang="sl-SI"/>
              <a:t>V resničnem zaporedju predstavljeni pomembnejši dogodki iz življenja osebe.</a:t>
            </a:r>
          </a:p>
          <a:p>
            <a:r>
              <a:rPr lang="sl-SI" altLang="sl-SI"/>
              <a:t> Ker so predstavljeni pretekli dogodki, so glagoli v pretekliku, ob njih pa so </a:t>
            </a:r>
            <a:r>
              <a:rPr lang="sl-SI" altLang="sl-SI" b="1"/>
              <a:t>prislovna določila časa </a:t>
            </a:r>
            <a:r>
              <a:rPr lang="sl-SI" altLang="sl-SI"/>
              <a:t>- z njimi natančneje določamo, </a:t>
            </a:r>
            <a:r>
              <a:rPr lang="sl-SI" altLang="sl-SI" b="1"/>
              <a:t>kdaj</a:t>
            </a:r>
            <a:r>
              <a:rPr lang="sl-SI" altLang="sl-SI"/>
              <a:t> se je kaj zgodilo. </a:t>
            </a:r>
          </a:p>
          <a:p>
            <a:r>
              <a:rPr lang="sl-SI" altLang="sl-SI"/>
              <a:t>Življenjepis je </a:t>
            </a:r>
            <a:r>
              <a:rPr lang="sl-SI" altLang="sl-SI">
                <a:solidFill>
                  <a:srgbClr val="FF0000"/>
                </a:solidFill>
              </a:rPr>
              <a:t>objektiven</a:t>
            </a:r>
            <a:r>
              <a:rPr lang="sl-SI" altLang="sl-SI"/>
              <a:t>.</a:t>
            </a:r>
          </a:p>
          <a:p>
            <a:pPr>
              <a:buFont typeface="Arial" panose="020B0604020202020204" pitchFamily="34" charset="0"/>
              <a:buNone/>
            </a:pPr>
            <a:endParaRPr lang="sl-SI"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alpha val="52156"/>
          </a:srgbClr>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902A833-3CEB-4545-A5F7-F81C71225145}"/>
              </a:ext>
            </a:extLst>
          </p:cNvPr>
          <p:cNvSpPr>
            <a:spLocks noGrp="1"/>
          </p:cNvSpPr>
          <p:nvPr>
            <p:ph type="title"/>
          </p:nvPr>
        </p:nvSpPr>
        <p:spPr/>
        <p:txBody>
          <a:bodyPr rtlCol="0">
            <a:normAutofit fontScale="90000"/>
          </a:bodyPr>
          <a:lstStyle/>
          <a:p>
            <a:pPr fontAlgn="auto">
              <a:spcAft>
                <a:spcPts val="0"/>
              </a:spcAft>
              <a:defRPr/>
            </a:pPr>
            <a:r>
              <a:rPr lang="sl-SI" dirty="0"/>
              <a:t>ZAPOREDJE VSEBIN</a:t>
            </a:r>
            <a:br>
              <a:rPr lang="sl-SI" dirty="0"/>
            </a:br>
            <a:endParaRPr lang="sl-SI" dirty="0"/>
          </a:p>
        </p:txBody>
      </p:sp>
      <p:sp>
        <p:nvSpPr>
          <p:cNvPr id="7171" name="Ograda vsebine 2">
            <a:extLst>
              <a:ext uri="{FF2B5EF4-FFF2-40B4-BE49-F238E27FC236}">
                <a16:creationId xmlns:a16="http://schemas.microsoft.com/office/drawing/2014/main" id="{106D8F17-1EC3-483B-9D2C-1EE509DBF4B0}"/>
              </a:ext>
            </a:extLst>
          </p:cNvPr>
          <p:cNvSpPr>
            <a:spLocks noGrp="1"/>
          </p:cNvSpPr>
          <p:nvPr>
            <p:ph idx="1"/>
          </p:nvPr>
        </p:nvSpPr>
        <p:spPr/>
        <p:txBody>
          <a:bodyPr/>
          <a:lstStyle/>
          <a:p>
            <a:r>
              <a:rPr lang="sl-SI" altLang="sl-SI"/>
              <a:t>Ime in priimek,</a:t>
            </a:r>
          </a:p>
          <a:p>
            <a:r>
              <a:rPr lang="sl-SI" altLang="sl-SI"/>
              <a:t>rojstni podatki,</a:t>
            </a:r>
          </a:p>
          <a:p>
            <a:r>
              <a:rPr lang="sl-SI" altLang="sl-SI"/>
              <a:t>šolanje,</a:t>
            </a:r>
          </a:p>
          <a:p>
            <a:r>
              <a:rPr lang="sl-SI" altLang="sl-SI"/>
              <a:t>pomembni dosežki,</a:t>
            </a:r>
          </a:p>
          <a:p>
            <a:r>
              <a:rPr lang="sl-SI" altLang="sl-SI"/>
              <a:t>prosti čas,</a:t>
            </a:r>
          </a:p>
          <a:p>
            <a:r>
              <a:rPr lang="sl-SI" altLang="sl-SI"/>
              <a:t>poklicna pot.</a:t>
            </a:r>
          </a:p>
          <a:p>
            <a:endParaRPr lang="sl-SI" altLang="sl-S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alpha val="50195"/>
          </a:srgbClr>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8BA5474-E86F-44DA-9092-FEE56B712DC0}"/>
              </a:ext>
            </a:extLst>
          </p:cNvPr>
          <p:cNvSpPr>
            <a:spLocks noGrp="1"/>
          </p:cNvSpPr>
          <p:nvPr>
            <p:ph type="title"/>
          </p:nvPr>
        </p:nvSpPr>
        <p:spPr/>
        <p:txBody>
          <a:bodyPr rtlCol="0">
            <a:normAutofit fontScale="90000"/>
            <a:scene3d>
              <a:camera prst="orthographicFront"/>
              <a:lightRig rig="soft" dir="t">
                <a:rot lat="0" lon="0" rev="10800000"/>
              </a:lightRig>
            </a:scene3d>
            <a:sp3d>
              <a:bevelT w="27940" h="12700"/>
              <a:contourClr>
                <a:srgbClr val="DDDDDD"/>
              </a:contourClr>
            </a:sp3d>
          </a:bodyPr>
          <a:lstStyle/>
          <a:p>
            <a:pPr fontAlgn="auto">
              <a:spcAft>
                <a:spcPts val="0"/>
              </a:spcAft>
              <a:defRPr/>
            </a:pPr>
            <a:br>
              <a:rPr lang="sl-SI" b="1" spc="150" dirty="0">
                <a:ln w="11430"/>
                <a:solidFill>
                  <a:srgbClr val="F8F8F8"/>
                </a:solidFill>
                <a:effectLst>
                  <a:outerShdw blurRad="25400" algn="tl" rotWithShape="0">
                    <a:srgbClr val="000000">
                      <a:alpha val="43000"/>
                    </a:srgbClr>
                  </a:outerShdw>
                </a:effectLst>
              </a:rPr>
            </a:br>
            <a:r>
              <a:rPr lang="sl-SI" b="1" spc="150" dirty="0">
                <a:ln w="11430"/>
                <a:gradFill>
                  <a:gsLst>
                    <a:gs pos="0">
                      <a:srgbClr val="FFF200"/>
                    </a:gs>
                    <a:gs pos="45000">
                      <a:srgbClr val="FF7A00"/>
                    </a:gs>
                    <a:gs pos="70000">
                      <a:srgbClr val="FF0300"/>
                    </a:gs>
                    <a:gs pos="100000">
                      <a:srgbClr val="4D0808"/>
                    </a:gs>
                  </a:gsLst>
                  <a:lin ang="5400000" scaled="0"/>
                </a:gradFill>
                <a:effectLst>
                  <a:outerShdw blurRad="25400" algn="tl" rotWithShape="0">
                    <a:srgbClr val="000000">
                      <a:alpha val="43000"/>
                    </a:srgbClr>
                  </a:outerShdw>
                </a:effectLst>
                <a:hlinkClick r:id="rId2" action="ppaction://hlinkfile"/>
              </a:rPr>
              <a:t>PRIMER ŽIVLJENJEPISA</a:t>
            </a:r>
            <a:br>
              <a:rPr lang="sl-SI" b="1" spc="150" dirty="0">
                <a:ln w="11430"/>
                <a:solidFill>
                  <a:srgbClr val="F8F8F8"/>
                </a:solidFill>
                <a:effectLst>
                  <a:outerShdw blurRad="25400" algn="tl" rotWithShape="0">
                    <a:srgbClr val="000000">
                      <a:alpha val="43000"/>
                    </a:srgbClr>
                  </a:outerShdw>
                </a:effectLst>
              </a:rPr>
            </a:br>
            <a:endParaRPr lang="sl-SI" b="1" spc="150" dirty="0">
              <a:ln w="11430"/>
              <a:solidFill>
                <a:srgbClr val="F8F8F8"/>
              </a:solidFill>
              <a:effectLst>
                <a:outerShdw blurRad="25400" algn="tl" rotWithShape="0">
                  <a:srgbClr val="000000">
                    <a:alpha val="43000"/>
                  </a:srgbClr>
                </a:outerShdw>
              </a:effectLst>
            </a:endParaRPr>
          </a:p>
        </p:txBody>
      </p:sp>
      <p:pic>
        <p:nvPicPr>
          <p:cNvPr id="10242" name="Picture 2" descr="http://www.bubblews.com/assets/images/news/2093665031_1363529236.jpg">
            <a:extLst>
              <a:ext uri="{FF2B5EF4-FFF2-40B4-BE49-F238E27FC236}">
                <a16:creationId xmlns:a16="http://schemas.microsoft.com/office/drawing/2014/main" id="{C39BB3E3-BAA5-45EA-A7B2-C46B3F8B7673}"/>
              </a:ext>
            </a:extLst>
          </p:cNvPr>
          <p:cNvPicPr>
            <a:picLocks noChangeAspect="1" noChangeArrowheads="1"/>
          </p:cNvPicPr>
          <p:nvPr/>
        </p:nvPicPr>
        <p:blipFill>
          <a:blip r:embed="rId3" cstate="print"/>
          <a:srcRect/>
          <a:stretch>
            <a:fillRect/>
          </a:stretch>
        </p:blipFill>
        <p:spPr bwMode="auto">
          <a:xfrm>
            <a:off x="0" y="1628800"/>
            <a:ext cx="4562124" cy="4680520"/>
          </a:xfrm>
          <a:prstGeom prst="rect">
            <a:avLst/>
          </a:prstGeom>
          <a:noFill/>
          <a:effectLst>
            <a:outerShdw blurRad="76200" dir="18900000" sy="23000" kx="-1200000" algn="bl" rotWithShape="0">
              <a:prstClr val="black">
                <a:alpha val="20000"/>
              </a:prstClr>
            </a:outerShdw>
            <a:softEdge rad="127000"/>
          </a:effectLst>
        </p:spPr>
      </p:pic>
      <p:pic>
        <p:nvPicPr>
          <p:cNvPr id="10244" name="Picture 4" descr="http://www.infostar.rs/img/files/website/Primer-CV-br_1.jpg">
            <a:extLst>
              <a:ext uri="{FF2B5EF4-FFF2-40B4-BE49-F238E27FC236}">
                <a16:creationId xmlns:a16="http://schemas.microsoft.com/office/drawing/2014/main" id="{0ED70D9D-291A-4472-8F4B-C4CA165D01BD}"/>
              </a:ext>
            </a:extLst>
          </p:cNvPr>
          <p:cNvPicPr>
            <a:picLocks noChangeAspect="1" noChangeArrowheads="1"/>
          </p:cNvPicPr>
          <p:nvPr/>
        </p:nvPicPr>
        <p:blipFill>
          <a:blip r:embed="rId4" cstate="print"/>
          <a:srcRect l="6097" t="2949" r="4892" b="4641"/>
          <a:stretch>
            <a:fillRect/>
          </a:stretch>
        </p:blipFill>
        <p:spPr bwMode="auto">
          <a:xfrm>
            <a:off x="4788024" y="1268760"/>
            <a:ext cx="4139952" cy="5330897"/>
          </a:xfrm>
          <a:prstGeom prst="rect">
            <a:avLst/>
          </a:prstGeom>
          <a:noFill/>
          <a:effectLst>
            <a:outerShdw blurRad="76200" dir="18900000" sy="23000" kx="-1200000" algn="bl" rotWithShape="0">
              <a:prstClr val="black">
                <a:alpha val="20000"/>
              </a:prstClr>
            </a:outerShdw>
            <a:softEdge rad="63500"/>
          </a:effectLst>
        </p:spPr>
      </p:pic>
      <p:sp>
        <p:nvSpPr>
          <p:cNvPr id="5" name="Interaktivni gumb: Domača stran 4">
            <a:hlinkClick r:id="rId5" action="ppaction://hlinksldjump" highlightClick="1"/>
            <a:extLst>
              <a:ext uri="{FF2B5EF4-FFF2-40B4-BE49-F238E27FC236}">
                <a16:creationId xmlns:a16="http://schemas.microsoft.com/office/drawing/2014/main" id="{4B16B748-5630-4720-A02E-87865222614E}"/>
              </a:ext>
            </a:extLst>
          </p:cNvPr>
          <p:cNvSpPr/>
          <p:nvPr/>
        </p:nvSpPr>
        <p:spPr>
          <a:xfrm>
            <a:off x="8496300" y="0"/>
            <a:ext cx="647700" cy="549275"/>
          </a:xfrm>
          <a:prstGeom prst="actionButtonHome">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alpha val="45882"/>
          </a:srgbClr>
        </a:solidFill>
        <a:effectLst/>
      </p:bgPr>
    </p:bg>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79F70662-8FF5-4C26-9798-E1823E34D534}"/>
              </a:ext>
            </a:extLst>
          </p:cNvPr>
          <p:cNvSpPr>
            <a:spLocks noGrp="1"/>
          </p:cNvSpPr>
          <p:nvPr>
            <p:ph type="title"/>
          </p:nvPr>
        </p:nvSpPr>
        <p:spPr>
          <a:xfrm>
            <a:off x="457200" y="188913"/>
            <a:ext cx="8435975" cy="1228725"/>
          </a:xfrm>
        </p:spPr>
        <p:txBody>
          <a:bodyPr/>
          <a:lstStyle/>
          <a:p>
            <a:r>
              <a:rPr lang="sl-SI" altLang="sl-SI" u="sng"/>
              <a:t>PRIPOVED O ŽIVLJENJU OSEBE</a:t>
            </a:r>
          </a:p>
        </p:txBody>
      </p:sp>
      <p:sp>
        <p:nvSpPr>
          <p:cNvPr id="9219" name="Ograda vsebine 2">
            <a:extLst>
              <a:ext uri="{FF2B5EF4-FFF2-40B4-BE49-F238E27FC236}">
                <a16:creationId xmlns:a16="http://schemas.microsoft.com/office/drawing/2014/main" id="{CCF78F07-9C12-41F8-8ABA-115A1F063A4B}"/>
              </a:ext>
            </a:extLst>
          </p:cNvPr>
          <p:cNvSpPr>
            <a:spLocks noGrp="1"/>
          </p:cNvSpPr>
          <p:nvPr>
            <p:ph idx="1"/>
          </p:nvPr>
        </p:nvSpPr>
        <p:spPr>
          <a:xfrm>
            <a:off x="468313" y="1484313"/>
            <a:ext cx="8229600" cy="4525962"/>
          </a:xfrm>
        </p:spPr>
        <p:txBody>
          <a:bodyPr/>
          <a:lstStyle/>
          <a:p>
            <a:r>
              <a:rPr lang="sl-SI" altLang="sl-SI"/>
              <a:t>Pripoveduje o dogodkih iz življenja izbrane osebe,</a:t>
            </a:r>
          </a:p>
          <a:p>
            <a:r>
              <a:rPr lang="sl-SI" altLang="sl-SI"/>
              <a:t>navaja tudi </a:t>
            </a:r>
            <a:r>
              <a:rPr lang="sl-SI" altLang="sl-SI" b="1"/>
              <a:t>mnenja</a:t>
            </a:r>
            <a:r>
              <a:rPr lang="sl-SI" altLang="sl-SI"/>
              <a:t> te osebe ali drugih oseb.</a:t>
            </a:r>
          </a:p>
        </p:txBody>
      </p:sp>
      <p:pic>
        <p:nvPicPr>
          <p:cNvPr id="2" name="Picture 2" descr="http://wownot.com/wp-content/uploads/2012/10/opinion-poll.jpeg">
            <a:extLst>
              <a:ext uri="{FF2B5EF4-FFF2-40B4-BE49-F238E27FC236}">
                <a16:creationId xmlns:a16="http://schemas.microsoft.com/office/drawing/2014/main" id="{DFF3D3FB-41E1-4D8F-AB26-3EE380FE4D84}"/>
              </a:ext>
            </a:extLst>
          </p:cNvPr>
          <p:cNvPicPr>
            <a:picLocks noChangeAspect="1" noChangeArrowheads="1"/>
          </p:cNvPicPr>
          <p:nvPr/>
        </p:nvPicPr>
        <p:blipFill>
          <a:blip r:embed="rId2" cstate="print"/>
          <a:srcRect/>
          <a:stretch>
            <a:fillRect/>
          </a:stretch>
        </p:blipFill>
        <p:spPr bwMode="auto">
          <a:xfrm>
            <a:off x="0" y="3212976"/>
            <a:ext cx="2808311" cy="343949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220" name="Picture 4" descr="http://taakjhaak.com/wp-content/uploads/2013/01/opinions-of-people.jpeg">
            <a:extLst>
              <a:ext uri="{FF2B5EF4-FFF2-40B4-BE49-F238E27FC236}">
                <a16:creationId xmlns:a16="http://schemas.microsoft.com/office/drawing/2014/main" id="{CE65D9E8-A672-4F5E-9978-475246799612}"/>
              </a:ext>
            </a:extLst>
          </p:cNvPr>
          <p:cNvPicPr>
            <a:picLocks noChangeAspect="1" noChangeArrowheads="1"/>
          </p:cNvPicPr>
          <p:nvPr/>
        </p:nvPicPr>
        <p:blipFill>
          <a:blip r:embed="rId3" cstate="print"/>
          <a:srcRect/>
          <a:stretch>
            <a:fillRect/>
          </a:stretch>
        </p:blipFill>
        <p:spPr bwMode="auto">
          <a:xfrm>
            <a:off x="3275856" y="3140968"/>
            <a:ext cx="5256584" cy="3491216"/>
          </a:xfrm>
          <a:prstGeom prst="roundRect">
            <a:avLst>
              <a:gd name="adj" fmla="val 8594"/>
            </a:avLst>
          </a:prstGeom>
          <a:solidFill>
            <a:srgbClr val="FFFFFF">
              <a:shade val="85000"/>
            </a:srgbClr>
          </a:solidFill>
          <a:ln>
            <a:noFill/>
          </a:ln>
          <a:effectLst>
            <a:outerShdw blurRad="76200" dir="13500000" sy="23000" kx="1200000" algn="br" rotWithShape="0">
              <a:prstClr val="black">
                <a:alpha val="20000"/>
              </a:prstClr>
            </a:outerShdw>
            <a:reflection blurRad="12700" stA="38000" endPos="28000" dist="5000" dir="5400000"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00">
            <a:alpha val="45097"/>
          </a:srgbClr>
        </a:solidFill>
        <a:effectLst/>
      </p:bgPr>
    </p:bg>
    <p:spTree>
      <p:nvGrpSpPr>
        <p:cNvPr id="1" name=""/>
        <p:cNvGrpSpPr/>
        <p:nvPr/>
      </p:nvGrpSpPr>
      <p:grpSpPr>
        <a:xfrm>
          <a:off x="0" y="0"/>
          <a:ext cx="0" cy="0"/>
          <a:chOff x="0" y="0"/>
          <a:chExt cx="0" cy="0"/>
        </a:xfrm>
      </p:grpSpPr>
      <p:pic>
        <p:nvPicPr>
          <p:cNvPr id="10242" name="Picture 2" descr="http://seniorji.info/slike/dodatno/1693_7164_bozic46.jpg">
            <a:extLst>
              <a:ext uri="{FF2B5EF4-FFF2-40B4-BE49-F238E27FC236}">
                <a16:creationId xmlns:a16="http://schemas.microsoft.com/office/drawing/2014/main" id="{DEDF4B21-68E3-472B-828E-7CEF6B3089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6575" y="0"/>
            <a:ext cx="22574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grada vsebine 2">
            <a:extLst>
              <a:ext uri="{FF2B5EF4-FFF2-40B4-BE49-F238E27FC236}">
                <a16:creationId xmlns:a16="http://schemas.microsoft.com/office/drawing/2014/main" id="{30C951C3-B920-4772-AD0D-0B54C451FE59}"/>
              </a:ext>
            </a:extLst>
          </p:cNvPr>
          <p:cNvSpPr>
            <a:spLocks noGrp="1"/>
          </p:cNvSpPr>
          <p:nvPr>
            <p:ph idx="1"/>
          </p:nvPr>
        </p:nvSpPr>
        <p:spPr>
          <a:xfrm>
            <a:off x="395288" y="2332038"/>
            <a:ext cx="8229600" cy="4525962"/>
          </a:xfrm>
        </p:spPr>
        <p:txBody>
          <a:bodyPr rtlCol="0">
            <a:normAutofit fontScale="77500" lnSpcReduction="20000"/>
          </a:bodyPr>
          <a:lstStyle/>
          <a:p>
            <a:pPr fontAlgn="auto">
              <a:spcAft>
                <a:spcPts val="0"/>
              </a:spcAft>
              <a:defRPr/>
            </a:pPr>
            <a:r>
              <a:rPr lang="sl-SI" dirty="0"/>
              <a:t>Marjanca Jemec Božič se je rodila 16. septembra 1928 v Mariboru. Tam je preživela zgodnja otroška leta, nato pa se je družina preselila v Ljubljano. Osnovno šolo in gimnazijo je med vojno obiskovala v Ljubljani. Bila je dobra učenka, čeprav se ji, </a:t>
            </a:r>
            <a:r>
              <a:rPr lang="sl-SI" u="sng" dirty="0"/>
              <a:t>kot sama pravi</a:t>
            </a:r>
            <a:r>
              <a:rPr lang="sl-SI" dirty="0"/>
              <a:t>, včasih ni ljubilo iti v šolo. Izbrala si je poklic ilustratorke, kar je še danes.</a:t>
            </a:r>
          </a:p>
          <a:p>
            <a:pPr fontAlgn="auto">
              <a:spcAft>
                <a:spcPts val="0"/>
              </a:spcAft>
              <a:defRPr/>
            </a:pPr>
            <a:r>
              <a:rPr lang="sl-SI" dirty="0"/>
              <a:t>Prva knjiga, ki jo je ilustrirala, je bila Franca izpod klanca.</a:t>
            </a:r>
          </a:p>
          <a:p>
            <a:pPr fontAlgn="auto">
              <a:spcAft>
                <a:spcPts val="0"/>
              </a:spcAft>
              <a:defRPr/>
            </a:pPr>
            <a:r>
              <a:rPr lang="sl-SI" dirty="0"/>
              <a:t>Veliko knjig z njenimi ilustracijami je izšlo v tujih jezikih: Piko Dinozaver, </a:t>
            </a:r>
            <a:r>
              <a:rPr lang="sl-SI" dirty="0" err="1"/>
              <a:t>Nana</a:t>
            </a:r>
            <a:r>
              <a:rPr lang="sl-SI" dirty="0"/>
              <a:t>, mala opica…</a:t>
            </a:r>
          </a:p>
          <a:p>
            <a:pPr fontAlgn="auto">
              <a:spcAft>
                <a:spcPts val="0"/>
              </a:spcAft>
              <a:defRPr/>
            </a:pPr>
            <a:r>
              <a:rPr lang="sl-SI" dirty="0"/>
              <a:t>Prejela je vrsto nagrad in priznanj. Leta 1971 je prejela </a:t>
            </a:r>
            <a:r>
              <a:rPr lang="sl-SI" dirty="0" err="1"/>
              <a:t>Prix</a:t>
            </a:r>
            <a:r>
              <a:rPr lang="sl-SI" dirty="0"/>
              <a:t> </a:t>
            </a:r>
            <a:r>
              <a:rPr lang="sl-SI" dirty="0" err="1"/>
              <a:t>Japon</a:t>
            </a:r>
            <a:r>
              <a:rPr lang="sl-SI" dirty="0"/>
              <a:t> za televizijsko ilustracijo Čarobna noč v prodajalni inštrumentov ...</a:t>
            </a:r>
          </a:p>
        </p:txBody>
      </p:sp>
      <p:pic>
        <p:nvPicPr>
          <p:cNvPr id="10244" name="Picture 2" descr="http://seniorji.info/slike/dodatno/1693_7164_bozic46.jpg">
            <a:extLst>
              <a:ext uri="{FF2B5EF4-FFF2-40B4-BE49-F238E27FC236}">
                <a16:creationId xmlns:a16="http://schemas.microsoft.com/office/drawing/2014/main" id="{AC97B04A-F729-4C04-8D04-F59276B7DD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2574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Naslov 1">
            <a:extLst>
              <a:ext uri="{FF2B5EF4-FFF2-40B4-BE49-F238E27FC236}">
                <a16:creationId xmlns:a16="http://schemas.microsoft.com/office/drawing/2014/main" id="{C4C5D506-4924-4B50-9EDB-C99F4B96E84E}"/>
              </a:ext>
            </a:extLst>
          </p:cNvPr>
          <p:cNvSpPr>
            <a:spLocks noGrp="1"/>
          </p:cNvSpPr>
          <p:nvPr>
            <p:ph type="title"/>
          </p:nvPr>
        </p:nvSpPr>
        <p:spPr>
          <a:xfrm>
            <a:off x="0" y="1628775"/>
            <a:ext cx="8229600" cy="792163"/>
          </a:xfrm>
        </p:spPr>
        <p:txBody>
          <a:bodyPr/>
          <a:lstStyle/>
          <a:p>
            <a:r>
              <a:rPr lang="sl-SI" altLang="sl-SI"/>
              <a:t>Primer pripovedi o življenju osebe</a:t>
            </a:r>
          </a:p>
        </p:txBody>
      </p:sp>
      <p:sp>
        <p:nvSpPr>
          <p:cNvPr id="6" name="Interaktivni gumb: Domača stran 5">
            <a:hlinkClick r:id="rId4" action="ppaction://hlinksldjump" highlightClick="1"/>
            <a:extLst>
              <a:ext uri="{FF2B5EF4-FFF2-40B4-BE49-F238E27FC236}">
                <a16:creationId xmlns:a16="http://schemas.microsoft.com/office/drawing/2014/main" id="{A31B76AA-491B-4734-8C7D-4D506FD62DBE}"/>
              </a:ext>
            </a:extLst>
          </p:cNvPr>
          <p:cNvSpPr/>
          <p:nvPr/>
        </p:nvSpPr>
        <p:spPr>
          <a:xfrm>
            <a:off x="8496300" y="6308725"/>
            <a:ext cx="647700" cy="549275"/>
          </a:xfrm>
          <a:prstGeom prst="actionButtonHom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749</Words>
  <Application>Microsoft Office PowerPoint</Application>
  <PresentationFormat>On-screen Show (4:3)</PresentationFormat>
  <Paragraphs>52</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Officeova tema</vt:lpstr>
      <vt:lpstr>Opisovanje osebe</vt:lpstr>
      <vt:lpstr>PowerPoint Presentation</vt:lpstr>
      <vt:lpstr>OPIS ŽIVLJENJA OSEBE</vt:lpstr>
      <vt:lpstr>Primer opisa življenja osebe</vt:lpstr>
      <vt:lpstr>ŽIVLJENJEPIS</vt:lpstr>
      <vt:lpstr>ZAPOREDJE VSEBIN </vt:lpstr>
      <vt:lpstr> PRIMER ŽIVLJENJEPISA </vt:lpstr>
      <vt:lpstr>PRIPOVED O ŽIVLJENJU OSEBE</vt:lpstr>
      <vt:lpstr>Primer pripovedi o življenju osebe</vt:lpstr>
      <vt:lpstr>OZNAKA OSEBE</vt:lpstr>
      <vt:lpstr>PowerPoint Presentation</vt:lpstr>
      <vt:lpstr>Primer oznake osebe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2019-06-03T09:09:38Z</dcterms:created>
  <dcterms:modified xsi:type="dcterms:W3CDTF">2019-06-03T09:09:38Z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