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38" autoAdjust="0"/>
  </p:normalViewPr>
  <p:slideViewPr>
    <p:cSldViewPr>
      <p:cViewPr varScale="1">
        <p:scale>
          <a:sx n="102" d="100"/>
          <a:sy n="102" d="100"/>
        </p:scale>
        <p:origin x="126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F2F98E89-85AA-49C2-A6F1-E6A59370092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jeni pravokotnik 10">
            <a:extLst>
              <a:ext uri="{FF2B5EF4-FFF2-40B4-BE49-F238E27FC236}">
                <a16:creationId xmlns:a16="http://schemas.microsoft.com/office/drawing/2014/main" id="{8A484465-F5CE-45A1-9FF0-B7DBFAE58542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1">
            <a:extLst>
              <a:ext uri="{FF2B5EF4-FFF2-40B4-BE49-F238E27FC236}">
                <a16:creationId xmlns:a16="http://schemas.microsoft.com/office/drawing/2014/main" id="{5BC3407E-5D13-439E-8CE3-781E812917AF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2">
            <a:extLst>
              <a:ext uri="{FF2B5EF4-FFF2-40B4-BE49-F238E27FC236}">
                <a16:creationId xmlns:a16="http://schemas.microsoft.com/office/drawing/2014/main" id="{E7223B07-1720-4CBE-964E-7408228DA101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otnik 14">
            <a:extLst>
              <a:ext uri="{FF2B5EF4-FFF2-40B4-BE49-F238E27FC236}">
                <a16:creationId xmlns:a16="http://schemas.microsoft.com/office/drawing/2014/main" id="{20CC5239-07A2-4F6E-9A74-4A5EC3BEABC7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datuma 27">
            <a:extLst>
              <a:ext uri="{FF2B5EF4-FFF2-40B4-BE49-F238E27FC236}">
                <a16:creationId xmlns:a16="http://schemas.microsoft.com/office/drawing/2014/main" id="{0430E20F-9300-49A0-937D-B8E15D8B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7DA0-0D5F-4D2D-8985-C288A6066B8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2" name="Ograda noge 16">
            <a:extLst>
              <a:ext uri="{FF2B5EF4-FFF2-40B4-BE49-F238E27FC236}">
                <a16:creationId xmlns:a16="http://schemas.microsoft.com/office/drawing/2014/main" id="{661BC756-9B15-43C6-9794-55FEBF33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28">
            <a:extLst>
              <a:ext uri="{FF2B5EF4-FFF2-40B4-BE49-F238E27FC236}">
                <a16:creationId xmlns:a16="http://schemas.microsoft.com/office/drawing/2014/main" id="{1DF82656-EDD0-499C-A098-F1D63757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E00A5-D940-4B58-AF6F-272E3E8931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9111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5102CC29-E32A-4CAB-BFA0-2CA4E71E6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11C15-CB95-4EE3-B8D4-56A9BA7668F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75F62FB3-DCD2-4534-B0E0-06974311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64654FC9-3955-45F1-B1C1-534121B8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D1979-8CBD-4576-A4B2-2810855278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6807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C07BD287-D039-49F1-A53C-81ACD652E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272CF-ADF6-42A0-BE61-0280D0FCDF4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31C19959-79AA-4142-84CF-D3CB1839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2A79880B-A8AC-4950-8781-14506F30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97CF7-B9F5-416A-B2BB-15B0EFAC10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619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4F95D46-D99A-4D16-857B-AE00768A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B36BB-2A41-498A-B75E-7726AA18072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E5AEBB26-ACE2-44CD-AE6D-36CFB5B0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1E505587-1CF2-4AAD-9A30-96E807DA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AEBA5-00AB-4A94-9466-AFEB48D0C1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31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3F4071EB-C93B-4894-B647-0B6134A27FE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jeni pravokotnik 10">
            <a:extLst>
              <a:ext uri="{FF2B5EF4-FFF2-40B4-BE49-F238E27FC236}">
                <a16:creationId xmlns:a16="http://schemas.microsoft.com/office/drawing/2014/main" id="{19C5C95D-64E7-45D3-AFC9-28D16ADA347D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1">
            <a:extLst>
              <a:ext uri="{FF2B5EF4-FFF2-40B4-BE49-F238E27FC236}">
                <a16:creationId xmlns:a16="http://schemas.microsoft.com/office/drawing/2014/main" id="{85FCAFD9-4BD1-49CC-91DA-835EFD33184F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2">
            <a:extLst>
              <a:ext uri="{FF2B5EF4-FFF2-40B4-BE49-F238E27FC236}">
                <a16:creationId xmlns:a16="http://schemas.microsoft.com/office/drawing/2014/main" id="{874D8428-3A52-432B-AD21-FB153E196B0B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14">
            <a:extLst>
              <a:ext uri="{FF2B5EF4-FFF2-40B4-BE49-F238E27FC236}">
                <a16:creationId xmlns:a16="http://schemas.microsoft.com/office/drawing/2014/main" id="{9126A602-28E0-4700-B6AD-D0A78DE98FCA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datuma 3">
            <a:extLst>
              <a:ext uri="{FF2B5EF4-FFF2-40B4-BE49-F238E27FC236}">
                <a16:creationId xmlns:a16="http://schemas.microsoft.com/office/drawing/2014/main" id="{C0224DB5-D7E7-41AE-BBD7-A9A2CAEC7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AA3CB-D1ED-4D6F-B32A-837EBB95B92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4">
            <a:extLst>
              <a:ext uri="{FF2B5EF4-FFF2-40B4-BE49-F238E27FC236}">
                <a16:creationId xmlns:a16="http://schemas.microsoft.com/office/drawing/2014/main" id="{25A6320B-0341-4E19-8ADA-E2AE7CF9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5">
            <a:extLst>
              <a:ext uri="{FF2B5EF4-FFF2-40B4-BE49-F238E27FC236}">
                <a16:creationId xmlns:a16="http://schemas.microsoft.com/office/drawing/2014/main" id="{8395AAAF-87C1-48A0-BA34-F332883B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B18C4CC4-7CE2-49C2-8939-BFCEC85489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5717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741515E9-4AFB-40B5-9F3D-FF470D1C5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64F9F-D708-4FEE-8E25-E906BD3B32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A9A96C83-FF41-4AB7-A20E-6AE1706E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6A5D6979-CB8A-4D7B-8DB9-A8789293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54147-F4EA-449D-A475-CCDBB7F82B7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6738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1" name="Ograda vsebin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2BCCC09D-A064-4706-9EFF-74AEE5B24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EFA86-753B-4DFE-9C95-0C6C849C374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7AA23402-0930-4778-8F51-D3757785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8533B169-7308-4D79-BE2C-B72C9FC4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7B89-162D-4DF8-BADE-D156E8C979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6674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359A83F9-CDE9-4ED2-AE82-EA5F7BCC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AF7FC-7AFA-41ED-BBCC-B01883E1ED0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AE865CEB-9512-4949-BB31-E30B9F979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ED1D8BF6-61D5-48D2-83E7-1579C46BB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E9CC0-367C-490E-8D19-AEAE5C968A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635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9A52593A-03C6-4E07-B082-89882D7C8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87CEF-57EC-4AA3-8525-B02C91BB4BA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923F5E0F-53CD-41C9-BB4A-D5D11948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31272832-5A79-4CC1-8B0C-4196C4B7E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CDF88-E09E-4303-A51F-150C891388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779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9">
            <a:extLst>
              <a:ext uri="{FF2B5EF4-FFF2-40B4-BE49-F238E27FC236}">
                <a16:creationId xmlns:a16="http://schemas.microsoft.com/office/drawing/2014/main" id="{3A06FF01-1CA9-46DF-9C69-52D7B459C94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jeni pravokotnik 10">
            <a:extLst>
              <a:ext uri="{FF2B5EF4-FFF2-40B4-BE49-F238E27FC236}">
                <a16:creationId xmlns:a16="http://schemas.microsoft.com/office/drawing/2014/main" id="{D30303F8-66BE-422E-9C29-F8A92C93A7C0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1" name="Ograda vsebin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71D902DA-1ADC-4D7E-AB9A-65B7DC9EE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90C20-9C49-4604-9682-EBB2F3397D5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42966928-8A1A-43DE-AA00-98517D33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AAAAD544-D875-4987-B7AB-EFF1C4EDD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5D1F1-D70E-4D1A-B828-C865AB4015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5638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9">
            <a:extLst>
              <a:ext uri="{FF2B5EF4-FFF2-40B4-BE49-F238E27FC236}">
                <a16:creationId xmlns:a16="http://schemas.microsoft.com/office/drawing/2014/main" id="{7173A2D7-2CF4-4404-90D9-2F3E37E476F8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E27E35FA-2CF2-4146-B0A1-8DAD36434179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7D3DC506-698A-4A32-BEAD-12505B79C0EC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8" name="Ograda datuma 4">
            <a:extLst>
              <a:ext uri="{FF2B5EF4-FFF2-40B4-BE49-F238E27FC236}">
                <a16:creationId xmlns:a16="http://schemas.microsoft.com/office/drawing/2014/main" id="{BE16B03E-0A3C-4856-B725-DA93A8CC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89693-C248-4D50-81E7-A8A93739D93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CAE720B5-E487-4E64-A29C-26024ED29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9EEE8EFD-9D5C-4904-A979-139E46A7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629575EC-93DC-485E-8585-476DE9CC69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8263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>
            <a:extLst>
              <a:ext uri="{FF2B5EF4-FFF2-40B4-BE49-F238E27FC236}">
                <a16:creationId xmlns:a16="http://schemas.microsoft.com/office/drawing/2014/main" id="{F6A167A0-2C64-4AF2-A219-71D706B1487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jeni pravokotnik 7">
            <a:extLst>
              <a:ext uri="{FF2B5EF4-FFF2-40B4-BE49-F238E27FC236}">
                <a16:creationId xmlns:a16="http://schemas.microsoft.com/office/drawing/2014/main" id="{1F60D727-77BE-41E8-B30D-AF840D3BFE46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Ograda naslova 21">
            <a:extLst>
              <a:ext uri="{FF2B5EF4-FFF2-40B4-BE49-F238E27FC236}">
                <a16:creationId xmlns:a16="http://schemas.microsoft.com/office/drawing/2014/main" id="{8C329BD5-F4CB-4F04-AB77-8138BFBB00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12">
            <a:extLst>
              <a:ext uri="{FF2B5EF4-FFF2-40B4-BE49-F238E27FC236}">
                <a16:creationId xmlns:a16="http://schemas.microsoft.com/office/drawing/2014/main" id="{66B11D02-D92E-4CBF-952B-F855E10966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000A43F3-7E9B-4909-81D1-DDED6EA33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D7E13EB-0592-43E5-906D-34F904D8A89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ED6BAE92-7B9E-41F4-A1C3-66B7EA8E7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7A9B9DB8-B816-44D4-B84C-F8A62500A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1AB0CD94-4D7E-402A-8DEE-171B1A56284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23" r:id="rId2"/>
    <p:sldLayoutId id="2147483831" r:id="rId3"/>
    <p:sldLayoutId id="2147483824" r:id="rId4"/>
    <p:sldLayoutId id="2147483825" r:id="rId5"/>
    <p:sldLayoutId id="2147483826" r:id="rId6"/>
    <p:sldLayoutId id="2147483827" r:id="rId7"/>
    <p:sldLayoutId id="2147483832" r:id="rId8"/>
    <p:sldLayoutId id="2147483833" r:id="rId9"/>
    <p:sldLayoutId id="2147483828" r:id="rId10"/>
    <p:sldLayoutId id="21474838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slov 2">
            <a:extLst>
              <a:ext uri="{FF2B5EF4-FFF2-40B4-BE49-F238E27FC236}">
                <a16:creationId xmlns:a16="http://schemas.microsoft.com/office/drawing/2014/main" id="{C3C6ACB3-D60C-4BEE-BBFE-83630F14D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38" y="4214813"/>
            <a:ext cx="6400800" cy="1600200"/>
          </a:xfrm>
        </p:spPr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6147" name="Naslov 1">
            <a:extLst>
              <a:ext uri="{FF2B5EF4-FFF2-40B4-BE49-F238E27FC236}">
                <a16:creationId xmlns:a16="http://schemas.microsoft.com/office/drawing/2014/main" id="{0FC8B17D-B877-42CA-9EEF-78D40C174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sl-SI" altLang="sl-SI" sz="5400"/>
              <a:t>VELIKA IN  MALA ZAČETNICA</a:t>
            </a:r>
          </a:p>
        </p:txBody>
      </p:sp>
      <p:pic>
        <p:nvPicPr>
          <p:cNvPr id="6148" name="Picture 2">
            <a:extLst>
              <a:ext uri="{FF2B5EF4-FFF2-40B4-BE49-F238E27FC236}">
                <a16:creationId xmlns:a16="http://schemas.microsoft.com/office/drawing/2014/main" id="{1AD053E6-0B73-43A9-9C73-1F8DD46DE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357563"/>
            <a:ext cx="26098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1B5A44FC-C079-46C9-8ACF-534922CCB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SAME VELIKE ČRKE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B16E12DD-2B1F-45A5-9673-91BB6E7A3C2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Pri poudarjanju besedil ali posameznih besed (KADITI PREPOVEDANO, PADLIM V SVETOVNI VOJNI...)</a:t>
            </a:r>
          </a:p>
          <a:p>
            <a:pPr eaLnBrk="1" hangingPunct="1"/>
            <a:r>
              <a:rPr lang="sl-SI" altLang="sl-SI"/>
              <a:t>V naslovih besedil, preglednic (SLOVENSKO NARODNO VPRAŠANJE, DESETI BRAT…)</a:t>
            </a:r>
          </a:p>
          <a:p>
            <a:pPr eaLnBrk="1" hangingPunct="1"/>
            <a:r>
              <a:rPr lang="sl-SI" altLang="sl-SI"/>
              <a:t>Kratice, kemijski in drugi simboli (NUK, SNG, H, N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0155DA32-17E9-4CF6-9CDE-97370DFFB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MALA ZAČETNICA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867CF05D-A782-474D-B452-E94F32AA6AA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Za končnimi ločili znotraj povedi</a:t>
            </a:r>
          </a:p>
          <a:p>
            <a:pPr eaLnBrk="1" hangingPunct="1"/>
            <a:r>
              <a:rPr lang="sl-SI" altLang="sl-SI"/>
              <a:t>Pri določilih in poimenovanjih bitij</a:t>
            </a:r>
          </a:p>
          <a:p>
            <a:pPr eaLnBrk="1" hangingPunct="1"/>
            <a:r>
              <a:rPr lang="sl-SI" altLang="sl-SI"/>
              <a:t>Pri zemljepisnih občnih imenih</a:t>
            </a:r>
          </a:p>
          <a:p>
            <a:pPr eaLnBrk="1" hangingPunct="1"/>
            <a:r>
              <a:rPr lang="sl-SI" altLang="sl-SI"/>
              <a:t>Stvarna občna imena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4550E801-88A7-4D54-B55F-360B5F19A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Za končnimi ločili znotraj povedi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38DC314F-D76D-4369-8960-C2E04B36BB6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Za !,?, ki v stavku delujeta namesto vejice (O Vrba! srečna draga vas)</a:t>
            </a:r>
          </a:p>
          <a:p>
            <a:pPr eaLnBrk="1" hangingPunct="1"/>
            <a:r>
              <a:rPr lang="sl-SI" altLang="sl-SI"/>
              <a:t>Stavek premega govora (“Ali ste dolgo čakali?” je rekla s tihim glasom)</a:t>
            </a:r>
          </a:p>
          <a:p>
            <a:pPr eaLnBrk="1" hangingPunct="1"/>
            <a:r>
              <a:rPr lang="sl-SI" altLang="sl-SI"/>
              <a:t>Za tremi pikami ali pomišljajem, kadar ne končujemo povedi (Jaz nimam skrivnosti… jaz ne!)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EB99F7AF-71D4-407C-8113-81715ED67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Pri določilih in poimenovanjih bitij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CDDA32A2-6AB9-4C34-B64A-4CC4DF36674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Poimenovanje za ljudi po vrsti naselja, splošnih zemljepisnih okoliščin (vaščan, meščan, hribovec, otočan …)</a:t>
            </a:r>
          </a:p>
          <a:p>
            <a:pPr eaLnBrk="1" hangingPunct="1"/>
            <a:r>
              <a:rPr lang="sl-SI" altLang="sl-SI"/>
              <a:t>Določila pred osebnim imenom ( gospod, gospa, gospodična, profesor …)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56EB5EFF-39ED-4C61-BD68-54771674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Pri zemljepisnih občnih imenih</a:t>
            </a: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935C7CAC-CAB6-4F11-B6DC-65143FFDE11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mesto, trg, vas, selo</a:t>
            </a:r>
          </a:p>
          <a:p>
            <a:pPr eaLnBrk="1" hangingPunct="1"/>
            <a:r>
              <a:rPr lang="sl-SI" altLang="sl-SI"/>
              <a:t>Zvezna republika, slovensko primorje, Jadransko morje</a:t>
            </a:r>
          </a:p>
          <a:p>
            <a:pPr eaLnBrk="1" hangingPunct="1"/>
            <a:r>
              <a:rPr lang="sl-SI" altLang="sl-SI"/>
              <a:t>luna, mesec, sonce (kadar ne mislimo na nebesna telesa)</a:t>
            </a:r>
          </a:p>
          <a:p>
            <a:pPr eaLnBrk="1" hangingPunct="1"/>
            <a:endParaRPr lang="sl-SI" altLang="sl-SI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7A321DD-112F-4CF4-A9B5-C1A934FD7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071810"/>
            <a:ext cx="3224061" cy="2613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>
            <a:extLst>
              <a:ext uri="{FF2B5EF4-FFF2-40B4-BE49-F238E27FC236}">
                <a16:creationId xmlns:a16="http://schemas.microsoft.com/office/drawing/2014/main" id="{B481FAD6-C5E3-4707-BCB6-9CA8677F0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Stvarna občna imena</a:t>
            </a:r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312137B8-35D9-4B27-A367-252199369E9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Vrstna poimenovanja (društev, organizacij vojaških enot…)</a:t>
            </a:r>
          </a:p>
          <a:p>
            <a:pPr eaLnBrk="1" hangingPunct="1"/>
            <a:r>
              <a:rPr lang="sl-SI" altLang="sl-SI"/>
              <a:t>Politični organi (odbor, komisija, svet …)</a:t>
            </a:r>
          </a:p>
          <a:p>
            <a:pPr eaLnBrk="1" hangingPunct="1"/>
            <a:r>
              <a:rPr lang="sl-SI" altLang="sl-SI"/>
              <a:t>Industrijski izdelki (Jem milko. Jem čokolado Milka)</a:t>
            </a:r>
          </a:p>
          <a:p>
            <a:pPr eaLnBrk="1" hangingPunct="1"/>
            <a:r>
              <a:rPr lang="sl-SI" altLang="sl-SI"/>
              <a:t>Poimenovanje vrste objektov (sodna palača, mestna hiša…)</a:t>
            </a:r>
          </a:p>
          <a:p>
            <a:pPr eaLnBrk="1" hangingPunct="1"/>
            <a:r>
              <a:rPr lang="sl-SI" altLang="sl-SI"/>
              <a:t>Imena praznikov (božič, dan slovenske državnosti, novo leto, Prešernov dan)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C8559ABE-C0E4-4378-9066-6A1C9C7F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VELIKA ZAČETNICA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DB890149-7F2E-414B-8A2E-533E6C1E58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Kot prva beseda v povedi</a:t>
            </a:r>
          </a:p>
          <a:p>
            <a:pPr eaLnBrk="1" hangingPunct="1"/>
            <a:r>
              <a:rPr lang="sl-SI" altLang="sl-SI"/>
              <a:t>Lastna imena</a:t>
            </a:r>
          </a:p>
          <a:p>
            <a:pPr eaLnBrk="1" hangingPunct="1"/>
            <a:r>
              <a:rPr lang="sl-SI" altLang="sl-SI"/>
              <a:t>Izraz za posebna razmerja in spoštovanja</a:t>
            </a:r>
          </a:p>
          <a:p>
            <a:pPr eaLnBrk="1" hangingPunct="1"/>
            <a:r>
              <a:rPr lang="sl-SI" altLang="sl-SI"/>
              <a:t>Svojilni pridevniki iz lastnih imena</a:t>
            </a:r>
          </a:p>
          <a:p>
            <a:pPr eaLnBrk="1" hangingPunct="1"/>
            <a:r>
              <a:rPr lang="sl-SI" altLang="sl-SI"/>
              <a:t>Same velike črke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79199DFD-9675-4235-815E-1204D6653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LASTNA IMENA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DBE43479-6600-4CB6-B379-4408417C672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sl-SI" altLang="sl-SI"/>
          </a:p>
          <a:p>
            <a:pPr eaLnBrk="1" hangingPunct="1"/>
            <a:endParaRPr lang="sl-SI" altLang="sl-SI"/>
          </a:p>
        </p:txBody>
      </p:sp>
      <p:cxnSp>
        <p:nvCxnSpPr>
          <p:cNvPr id="5" name="Raven puščični konektor 4">
            <a:extLst>
              <a:ext uri="{FF2B5EF4-FFF2-40B4-BE49-F238E27FC236}">
                <a16:creationId xmlns:a16="http://schemas.microsoft.com/office/drawing/2014/main" id="{2F97B03F-AD9B-4E46-9E8C-256A33576A29}"/>
              </a:ext>
            </a:extLst>
          </p:cNvPr>
          <p:cNvCxnSpPr/>
          <p:nvPr/>
        </p:nvCxnSpPr>
        <p:spPr>
          <a:xfrm rot="10800000" flipV="1">
            <a:off x="1643063" y="1428750"/>
            <a:ext cx="1857375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konektor 6">
            <a:extLst>
              <a:ext uri="{FF2B5EF4-FFF2-40B4-BE49-F238E27FC236}">
                <a16:creationId xmlns:a16="http://schemas.microsoft.com/office/drawing/2014/main" id="{FEC28DAE-E687-446C-A190-6C9CFA7A7653}"/>
              </a:ext>
            </a:extLst>
          </p:cNvPr>
          <p:cNvCxnSpPr/>
          <p:nvPr/>
        </p:nvCxnSpPr>
        <p:spPr>
          <a:xfrm rot="5400000">
            <a:off x="3643312" y="2357438"/>
            <a:ext cx="1928813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konektor 8">
            <a:extLst>
              <a:ext uri="{FF2B5EF4-FFF2-40B4-BE49-F238E27FC236}">
                <a16:creationId xmlns:a16="http://schemas.microsoft.com/office/drawing/2014/main" id="{D5E5D2BF-48AC-4297-8E3D-7453297FA6D3}"/>
              </a:ext>
            </a:extLst>
          </p:cNvPr>
          <p:cNvCxnSpPr/>
          <p:nvPr/>
        </p:nvCxnSpPr>
        <p:spPr>
          <a:xfrm rot="16200000" flipH="1">
            <a:off x="5643563" y="1643063"/>
            <a:ext cx="1785937" cy="1214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PoljeZBesedilom 9">
            <a:extLst>
              <a:ext uri="{FF2B5EF4-FFF2-40B4-BE49-F238E27FC236}">
                <a16:creationId xmlns:a16="http://schemas.microsoft.com/office/drawing/2014/main" id="{236553FE-D47B-4C77-8CD5-32F9ACD82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2857500"/>
            <a:ext cx="1785937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l-SI" altLang="sl-SI" sz="3200">
                <a:latin typeface="Perpetua" panose="02020502060401020303" pitchFamily="18" charset="0"/>
              </a:rPr>
              <a:t>Imena bitij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sl-SI" altLang="sl-SI">
                <a:latin typeface="Perpetua" panose="02020502060401020303" pitchFamily="18" charset="0"/>
              </a:rPr>
              <a:t>Enobesedna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sl-SI" altLang="sl-SI">
                <a:latin typeface="Perpetua" panose="02020502060401020303" pitchFamily="18" charset="0"/>
              </a:rPr>
              <a:t>Večbesedna</a:t>
            </a:r>
          </a:p>
        </p:txBody>
      </p:sp>
      <p:sp>
        <p:nvSpPr>
          <p:cNvPr id="8200" name="PoljeZBesedilom 10">
            <a:extLst>
              <a:ext uri="{FF2B5EF4-FFF2-40B4-BE49-F238E27FC236}">
                <a16:creationId xmlns:a16="http://schemas.microsoft.com/office/drawing/2014/main" id="{1D727724-A1E3-40BA-BDC7-20441C3EF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3429000"/>
            <a:ext cx="215265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l-SI" altLang="sl-SI" sz="3200">
                <a:latin typeface="Perpetua" panose="02020502060401020303" pitchFamily="18" charset="0"/>
              </a:rPr>
              <a:t>Zemljepisna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sl-SI" altLang="sl-SI">
                <a:latin typeface="Perpetua" panose="02020502060401020303" pitchFamily="18" charset="0"/>
              </a:rPr>
              <a:t>Enobesedna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sl-SI" altLang="sl-SI">
                <a:latin typeface="Perpetua" panose="02020502060401020303" pitchFamily="18" charset="0"/>
              </a:rPr>
              <a:t>Večbesedna</a:t>
            </a:r>
          </a:p>
        </p:txBody>
      </p:sp>
      <p:sp>
        <p:nvSpPr>
          <p:cNvPr id="8201" name="PoljeZBesedilom 12">
            <a:extLst>
              <a:ext uri="{FF2B5EF4-FFF2-40B4-BE49-F238E27FC236}">
                <a16:creationId xmlns:a16="http://schemas.microsoft.com/office/drawing/2014/main" id="{D3E84F83-791A-44B4-9588-3490ECFF8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357563"/>
            <a:ext cx="17145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l-SI" altLang="sl-SI" sz="3200">
                <a:latin typeface="Perpetua" panose="02020502060401020303" pitchFamily="18" charset="0"/>
              </a:rPr>
              <a:t>Stvarna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sl-SI" altLang="sl-SI">
                <a:latin typeface="Perpetua" panose="02020502060401020303" pitchFamily="18" charset="0"/>
              </a:rPr>
              <a:t>Enobesedna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sl-SI" altLang="sl-SI">
                <a:latin typeface="Perpetua" panose="02020502060401020303" pitchFamily="18" charset="0"/>
              </a:rPr>
              <a:t>Večbesedna</a:t>
            </a:r>
          </a:p>
          <a:p>
            <a:pPr eaLnBrk="1" hangingPunct="1"/>
            <a:endParaRPr lang="sl-SI" altLang="sl-SI">
              <a:latin typeface="Perpetua" panose="02020502060401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9" grpId="0"/>
      <p:bldP spid="8200" grpId="0"/>
      <p:bldP spid="82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D0965A8B-6C5A-4FD2-BFDE-92E9E5E4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Imena bitij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C610AA87-AE9A-4C5A-BAC1-E86F605A607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Imena posameznih ljudi (Miha, Ana, Mateja,…)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Imena posameznih živali (Capi, Bučko, Lumpi…)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Veroslovna ter bajeslovna imena  (Sfinga, Lucifer…)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Imena prebivalcev posameznih naselij (Velenjčan, Savinjčan,…)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Imena pripadnikov posameznih ljudstev (Slovani, Germani, Obri, …)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330B6D14-BA9B-4657-8820-C52DD6FF2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Zemljepisna imena - naselbinska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228352C7-643A-4638-B2CC-8FE1788F60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So imena krajev, mest, vasi zaselkov</a:t>
            </a:r>
          </a:p>
          <a:p>
            <a:pPr eaLnBrk="1" hangingPunct="1"/>
            <a:r>
              <a:rPr lang="sl-SI" altLang="sl-SI"/>
              <a:t>NEPRVE besede v naselbinskih imenih pišemo z veliko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začetnico, razen predlogov ali samostalnikov mesto, trg,vas,selo </a:t>
            </a:r>
            <a:r>
              <a:rPr lang="sl-SI" altLang="sl-SI" b="1"/>
              <a:t>(</a:t>
            </a:r>
            <a:r>
              <a:rPr lang="sl-SI" altLang="sl-SI" i="1"/>
              <a:t>Stari trg pri Ložu, Škofja Loka, Gornji Grad, Novo mesto, Črni Vrh nad Idrijo ali Črni Vrh (Idrija))</a:t>
            </a:r>
            <a:endParaRPr lang="sl-SI" altLang="sl-SI" b="1"/>
          </a:p>
          <a:p>
            <a:pPr eaLnBrk="1" hangingPunct="1"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E574517A-2A9B-4B89-8F93-F24BB8085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797425"/>
            <a:ext cx="1931988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6AA4901D-E824-418C-9F4B-471D290E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Zemljepisna imena - nenaselbinska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9ABE9C7-A75F-470C-B330-C941D349867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 imena ulic (Prešernova)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imena držav, enot zveznih držav, pokrajin (Avstralija, Teksas, Kočevski rog)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imena vodnih tokov, jezer, rek, slapov, morij, oceanov (Perujski, Bajkalsko, Nil, Viktorijini slapovi, Atlantski ocean, Severno ledeno morje)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 imena vzpetin, dolin, nižin, gozdov, jam (Ljubljanski grad, Kongo, Padska nižina, Kočevski gozd)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 imena otokov, otočij, polotokov (Pirenejski polotok, Sicilija, Kanarsko otočje)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imena nebesnih teles, ozvezdij (Severnica, Orion)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imena poslopij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DC15B516-3881-4281-B6D8-461026803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Stvarna imena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40D1F563-EAAF-4EFE-AB62-274DEEEE14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Imena, naslovi stvaritev (knjig, časopisov, filmov…)</a:t>
            </a:r>
          </a:p>
          <a:p>
            <a:pPr eaLnBrk="1" hangingPunct="1"/>
            <a:r>
              <a:rPr lang="sl-SI" altLang="sl-SI"/>
              <a:t>Imena organizacij in družbenih teles (družbenih in političnih organizacij, skladov, društev…)</a:t>
            </a:r>
          </a:p>
          <a:p>
            <a:pPr eaLnBrk="1" hangingPunct="1"/>
            <a:r>
              <a:rPr lang="sl-SI" altLang="sl-SI"/>
              <a:t>Imena delovnih skupnosti (delovnih organizacij, podjetij, zavodov…)</a:t>
            </a:r>
          </a:p>
          <a:p>
            <a:pPr eaLnBrk="1" hangingPunct="1"/>
            <a:r>
              <a:rPr lang="sl-SI" altLang="sl-SI"/>
              <a:t>Imena oddelkov, ustanov in nesamostojnih enot delovnih organizacij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7B08A9-2D66-40D3-AC09-A0CDE4DEC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dirty="0"/>
              <a:t>IZRAZ ZA POSEBNA RAZMERJA IN SPOŠTOVANJA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E818AED2-6D30-43D8-BC67-C05080D424A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Beseda kot simbol ali poudarek (Človek, Umetnik…)</a:t>
            </a:r>
          </a:p>
          <a:p>
            <a:pPr eaLnBrk="1" hangingPunct="1"/>
            <a:r>
              <a:rPr lang="sl-SI" altLang="sl-SI"/>
              <a:t>Z veliko ali z malo začetnico lahko pišemo </a:t>
            </a:r>
            <a:r>
              <a:rPr lang="pl-PL" altLang="sl-SI"/>
              <a:t>osebne in svojilne zaimke za ogovorjeno </a:t>
            </a:r>
            <a:r>
              <a:rPr lang="sl-SI" altLang="sl-SI"/>
              <a:t>osebo (npr. Ti/ti, Vi/vi, Tvoj/tvoj, Vaš/vaš)</a:t>
            </a:r>
          </a:p>
          <a:p>
            <a:pPr eaLnBrk="1" hangingPunct="1"/>
            <a:r>
              <a:rPr lang="sl-SI" altLang="sl-SI"/>
              <a:t>Če nagovarjamo več oseb ali skupino, po navadi uporabljamo malo začetnico.</a:t>
            </a:r>
            <a:endParaRPr lang="sl-SI" altLang="sl-SI" b="1"/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C81A63F9-0A02-4E61-A8EC-412C320C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SVOJILNI PRIDEVNIKI IZ LASTNIH IMEN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CC3AB7ED-B2B3-4FD4-B114-52DB47E97A0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Z veliko, če imajo priponsko obrazlo - ov, - ev, - in (Vodnikov, Župančičev, Plemijev…)</a:t>
            </a:r>
          </a:p>
          <a:p>
            <a:pPr eaLnBrk="1" hangingPunct="1"/>
            <a:r>
              <a:rPr lang="sl-SI" altLang="sl-SI"/>
              <a:t>Duhovna last (Pitagorov izrek, Ohmov zakon …) </a:t>
            </a:r>
          </a:p>
          <a:p>
            <a:pPr eaLnBrk="1" hangingPunct="1"/>
            <a:r>
              <a:rPr lang="sl-SI" altLang="sl-SI"/>
              <a:t>Zveze s prenesenim pomenom (Ahilova peta, Kolumbovo jajce, Sizifovo delo…)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8AB1FD37-5CC0-4427-9B61-74268C01E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581525"/>
            <a:ext cx="15621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slovni izid">
  <a:themeElements>
    <a:clrScheme name="Poslovni izi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oslovni izi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slovni izi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661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Franklin Gothic Book</vt:lpstr>
      <vt:lpstr>Perpetua</vt:lpstr>
      <vt:lpstr>Wingdings 2</vt:lpstr>
      <vt:lpstr>Poslovni izid</vt:lpstr>
      <vt:lpstr>VELIKA IN  MALA ZAČETNICA</vt:lpstr>
      <vt:lpstr>VELIKA ZAČETNICA</vt:lpstr>
      <vt:lpstr>LASTNA IMENA</vt:lpstr>
      <vt:lpstr>Imena bitij</vt:lpstr>
      <vt:lpstr>Zemljepisna imena - naselbinska</vt:lpstr>
      <vt:lpstr>Zemljepisna imena - nenaselbinska</vt:lpstr>
      <vt:lpstr>Stvarna imena</vt:lpstr>
      <vt:lpstr>IZRAZ ZA POSEBNA RAZMERJA IN SPOŠTOVANJA</vt:lpstr>
      <vt:lpstr>SVOJILNI PRIDEVNIKI IZ LASTNIH IMEN</vt:lpstr>
      <vt:lpstr>SAME VELIKE ČRKE</vt:lpstr>
      <vt:lpstr>MALA ZAČETNICA</vt:lpstr>
      <vt:lpstr>Za končnimi ločili znotraj povedi</vt:lpstr>
      <vt:lpstr>Pri določilih in poimenovanjih bitij</vt:lpstr>
      <vt:lpstr>Pri zemljepisnih občnih imenih</vt:lpstr>
      <vt:lpstr>Stvarna občna imena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2019-06-03T09:09:41Z</dcterms:created>
  <dcterms:modified xsi:type="dcterms:W3CDTF">2019-06-03T09:09:42Z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