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77" r:id="rId4"/>
    <p:sldId id="258" r:id="rId5"/>
    <p:sldId id="260" r:id="rId6"/>
    <p:sldId id="278" r:id="rId7"/>
    <p:sldId id="259" r:id="rId8"/>
    <p:sldId id="261" r:id="rId9"/>
    <p:sldId id="279" r:id="rId10"/>
    <p:sldId id="262" r:id="rId11"/>
    <p:sldId id="272" r:id="rId12"/>
    <p:sldId id="263" r:id="rId13"/>
    <p:sldId id="280" r:id="rId14"/>
    <p:sldId id="264" r:id="rId15"/>
    <p:sldId id="266" r:id="rId16"/>
    <p:sldId id="265" r:id="rId17"/>
    <p:sldId id="281" r:id="rId18"/>
    <p:sldId id="271" r:id="rId19"/>
    <p:sldId id="267" r:id="rId20"/>
    <p:sldId id="268" r:id="rId21"/>
    <p:sldId id="282" r:id="rId22"/>
    <p:sldId id="269" r:id="rId23"/>
    <p:sldId id="270" r:id="rId24"/>
    <p:sldId id="273" r:id="rId25"/>
    <p:sldId id="283" r:id="rId26"/>
    <p:sldId id="274" r:id="rId27"/>
    <p:sldId id="275" r:id="rId28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BA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7" autoAdjust="0"/>
    <p:restoredTop sz="94660"/>
  </p:normalViewPr>
  <p:slideViewPr>
    <p:cSldViewPr>
      <p:cViewPr varScale="1">
        <p:scale>
          <a:sx n="93" d="100"/>
          <a:sy n="93" d="100"/>
        </p:scale>
        <p:origin x="-8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4E91-BDE6-44D7-B330-3A01F8730A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86CEC5-36EA-43EC-89E9-ED9630CD4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F5BF2D-668F-4AA8-93DC-586E05285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7DD41F-402D-40DE-AEA4-C10AD5023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EE9B08-C6F1-4F37-94C9-5C926F68E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88A2E-4ED1-4D70-9473-29B54211E22A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477646828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3C8A9-031D-4265-8238-1BCF72E1E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D8F5B3-7701-4735-8555-69332FA39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967DF-C2F1-47D5-8826-A3E9AE78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FE3C6-AEB6-4A39-B533-93686F80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B8A2D3-A838-4076-997C-09839011A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83076-41D7-4EAB-B4CF-745ED7FBF485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05116967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3C3E54-1D3D-4E75-8910-FBF60C83D1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287BF8-6F10-448A-A8FF-3CBAB00B87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BFD523-198E-4B05-9DBD-278818CB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53E890-1F41-4B55-BB35-E0A501DAE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0F526C-16A5-41AC-8A46-7C79731C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7E69A-ED70-4464-B208-EFFB8BF44067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905204704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74D1-48E3-4958-A386-E786E742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73308-7EDB-4821-A944-0BEADBCDCF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C1DBC-5439-42D9-8DBD-347E72865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5D5A0-EC2E-4406-9947-AE52A9A0A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E8D35-EFF7-4968-986E-2956E0BF9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6AA883-8A22-4C17-9E82-52AC06E5EE03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134542159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53F6D-9A97-48F7-BD30-E959B8FF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334DF-5509-45C7-ACAA-8E2C246E9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077F0-B0B9-489F-944E-9FD68DF6F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1A367-794F-4E75-AA1F-FA8063C8B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BD195-2111-476D-8F8B-096AE7DB7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50CE3-020F-4EAB-B410-138861344CA6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36497236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46BD3-2116-48F4-9855-738D8187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E7063-F33A-471A-9DAD-6E29D708B2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54ACBB-65C3-4494-B255-F1BE490ED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B7143C-52AF-4872-9278-CFCFD41B3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0FBB31-22EF-430A-AB41-EB8C68B2D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029E7-81FB-43DE-A54A-5D171671C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7FEDD8-7CD7-4786-B364-CB8FA527CDF8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7268789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555B-B978-4463-9E21-0DE6A4B2C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83CDD5-41AF-4EEC-B54A-17BFFD98B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3CFD8-D09D-4FF2-B173-CE153F4AB1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743FDD-8585-4055-BDA6-5622AC1B99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DA7853-5D25-41D2-9DD1-53A3F954C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6F02B6-5F61-4226-ABFA-7DBEA8453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EFC94D-94A5-44D4-8DAC-DDF46AF5C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CC8CA1-6F2C-4E98-9C34-1E9791AA5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C6FA2-5A8E-4C7A-BC90-D5F445A0DF0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0267231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D2A93-C9EA-4851-9D6D-03E143ADF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3CEC0-01B5-4564-B1C5-2A269C751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BD9EBF-D32D-415B-AA9D-7174F6D30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29DEE8-DDE8-4083-90F5-0A66F7D1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D8FEC-78AB-4DFF-8DA5-C2293E3FB4BE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283978738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C5AB87-CBD0-48F8-AA4A-63CA90953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CAD106-894F-4547-B9D9-716CF9524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B01602-04D3-44AE-926B-A4B790295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52791-071C-49AF-A18B-2F21F311CA42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75109587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31D16-CE6A-40BC-8CC4-5DDD08F68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12857-E1E0-48E0-8B13-4286618E5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E9DED-BC30-4DC9-AEBD-7A9D312825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3E929-3FAE-4C85-8541-907D3DE1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545D0-65DC-4C16-9AF5-084DA497B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852A7-6A48-4824-A8AD-DAC730B5A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589A4-C77D-4F28-B930-41E6CA25C5D0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98541402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35FED6-F00A-4843-8029-88723D70E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83AE10-40A8-428E-8FF8-1A6A2F9C9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B66DD-B981-44F2-8E83-32B324ECD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3B42D-DCB8-4CDB-8E06-963F32EE8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99139D-25F7-45A5-9592-B79F7E37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B6673-C09D-4C74-A081-2743B4347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35F208-752C-46F7-8574-BC0834D767DB}" type="slidenum">
              <a:rPr lang="en-GB" altLang="sl-SI"/>
              <a:pPr/>
              <a:t>‹#›</a:t>
            </a:fld>
            <a:endParaRPr lang="en-GB" altLang="sl-SI"/>
          </a:p>
        </p:txBody>
      </p:sp>
    </p:spTree>
    <p:extLst>
      <p:ext uri="{BB962C8B-B14F-4D97-AF65-F5344CB8AC3E}">
        <p14:creationId xmlns:p14="http://schemas.microsoft.com/office/powerpoint/2010/main" val="382428932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05E900D-508C-49AF-A15A-4534A2A667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85F6B1-21C4-4D53-99C2-7D0B90C4FD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sl-SI"/>
              <a:t>Kliknite, če želite urediti sloge besedila matrice</a:t>
            </a:r>
          </a:p>
          <a:p>
            <a:pPr lvl="1"/>
            <a:r>
              <a:rPr lang="en-GB" altLang="sl-SI"/>
              <a:t>Druga raven</a:t>
            </a:r>
          </a:p>
          <a:p>
            <a:pPr lvl="2"/>
            <a:r>
              <a:rPr lang="en-GB" altLang="sl-SI"/>
              <a:t>Tretja raven</a:t>
            </a:r>
          </a:p>
          <a:p>
            <a:pPr lvl="3"/>
            <a:r>
              <a:rPr lang="en-GB" altLang="sl-SI"/>
              <a:t>Četrta raven</a:t>
            </a:r>
          </a:p>
          <a:p>
            <a:pPr lvl="4"/>
            <a:r>
              <a:rPr lang="en-GB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5871069-A180-4624-8133-B51CDE6B2AD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DA69A34-EC1A-4130-B47A-7F122DD7C44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45F44F6-84CB-4CC6-A238-37766292C15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861E92-96CD-498A-855F-0D7F08D6B6CB}" type="slidenum">
              <a:rPr lang="en-GB" altLang="sl-SI"/>
              <a:pPr/>
              <a:t>‹#›</a:t>
            </a:fld>
            <a:endParaRPr lang="en-GB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can0014">
            <a:extLst>
              <a:ext uri="{FF2B5EF4-FFF2-40B4-BE49-F238E27FC236}">
                <a16:creationId xmlns:a16="http://schemas.microsoft.com/office/drawing/2014/main" id="{FEE75B7A-EBB8-4813-A842-C2C0B9A3F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171450"/>
            <a:ext cx="9720263" cy="706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>
            <a:extLst>
              <a:ext uri="{FF2B5EF4-FFF2-40B4-BE49-F238E27FC236}">
                <a16:creationId xmlns:a16="http://schemas.microsoft.com/office/drawing/2014/main" id="{26FD97CD-74FD-4F75-8199-858443C89F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651500" y="6618288"/>
            <a:ext cx="3776663" cy="4794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sl-SI" sz="2800" b="1">
                <a:latin typeface="Perpetua Titling MT" panose="02020502060505020804" pitchFamily="18" charset="0"/>
              </a:rPr>
              <a:t>.</a:t>
            </a:r>
            <a:endParaRPr lang="en-GB" altLang="sl-SI" sz="2800" b="1">
              <a:latin typeface="Perpetua Titling MT" panose="02020502060505020804" pitchFamily="18" charset="0"/>
            </a:endParaRP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1591C504-6BCC-4CE0-BDE4-5A17F0A55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1700213"/>
            <a:ext cx="6769100" cy="3168650"/>
          </a:xfrm>
          <a:prstGeom prst="rect">
            <a:avLst/>
          </a:prstGeom>
          <a:solidFill>
            <a:srgbClr val="D5BA93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50" name="Rectangle 2">
            <a:extLst>
              <a:ext uri="{FF2B5EF4-FFF2-40B4-BE49-F238E27FC236}">
                <a16:creationId xmlns:a16="http://schemas.microsoft.com/office/drawing/2014/main" id="{0C30CCE0-4062-4524-9C19-A41353A69D0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27088" y="2492375"/>
            <a:ext cx="7772400" cy="1470025"/>
          </a:xfrm>
        </p:spPr>
        <p:txBody>
          <a:bodyPr anchor="ctr"/>
          <a:lstStyle/>
          <a:p>
            <a:r>
              <a:rPr lang="sl-SI" altLang="sl-SI" sz="4800" b="1">
                <a:effectLst>
                  <a:outerShdw blurRad="38100" dist="38100" dir="2700000" algn="tl">
                    <a:srgbClr val="FFFFFF"/>
                  </a:outerShdw>
                </a:effectLst>
                <a:latin typeface="Perpetua Titling MT" panose="02020502060505020804" pitchFamily="18" charset="0"/>
              </a:rPr>
              <a:t>ZGODOVINA SLOVENSKEGA</a:t>
            </a:r>
            <a:br>
              <a:rPr lang="sl-SI" altLang="sl-SI" sz="4800" b="1">
                <a:effectLst>
                  <a:outerShdw blurRad="38100" dist="38100" dir="2700000" algn="tl">
                    <a:srgbClr val="FFFFFF"/>
                  </a:outerShdw>
                </a:effectLst>
                <a:latin typeface="Perpetua Titling MT" panose="02020502060505020804" pitchFamily="18" charset="0"/>
              </a:rPr>
            </a:br>
            <a:r>
              <a:rPr lang="sl-SI" altLang="sl-SI" sz="4800" b="1">
                <a:effectLst>
                  <a:outerShdw blurRad="38100" dist="38100" dir="2700000" algn="tl">
                    <a:srgbClr val="FFFFFF"/>
                  </a:outerShdw>
                </a:effectLst>
                <a:latin typeface="Perpetua Titling MT" panose="02020502060505020804" pitchFamily="18" charset="0"/>
              </a:rPr>
              <a:t>(KNJIŽNEGA) JEZIKA </a:t>
            </a:r>
            <a:br>
              <a:rPr lang="sl-SI" altLang="sl-SI" sz="4800" b="1">
                <a:effectLst>
                  <a:outerShdw blurRad="38100" dist="38100" dir="2700000" algn="tl">
                    <a:srgbClr val="FFFFFF"/>
                  </a:outerShdw>
                </a:effectLst>
                <a:latin typeface="Perpetua Titling MT" panose="02020502060505020804" pitchFamily="18" charset="0"/>
              </a:rPr>
            </a:br>
            <a:r>
              <a:rPr lang="sl-SI" altLang="sl-SI" sz="4800" b="1">
                <a:effectLst>
                  <a:outerShdw blurRad="38100" dist="38100" dir="2700000" algn="tl">
                    <a:srgbClr val="FFFFFF"/>
                  </a:outerShdw>
                </a:effectLst>
                <a:latin typeface="Perpetua Titling MT" panose="02020502060505020804" pitchFamily="18" charset="0"/>
              </a:rPr>
              <a:t>IN JEZIKOSLOVJA</a:t>
            </a:r>
            <a:endParaRPr lang="en-GB" altLang="sl-SI" sz="4800" b="1">
              <a:effectLst>
                <a:outerShdw blurRad="38100" dist="38100" dir="2700000" algn="tl">
                  <a:srgbClr val="FFFFFF"/>
                </a:outerShdw>
              </a:effectLst>
              <a:latin typeface="Perpetua Titling MT" panose="020205020605050208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7">
            <a:extLst>
              <a:ext uri="{FF2B5EF4-FFF2-40B4-BE49-F238E27FC236}">
                <a16:creationId xmlns:a16="http://schemas.microsoft.com/office/drawing/2014/main" id="{139AAF13-5652-4AC6-985C-E8891ACAC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765175"/>
            <a:ext cx="2592387" cy="5400675"/>
          </a:xfrm>
          <a:prstGeom prst="rect">
            <a:avLst/>
          </a:prstGeom>
          <a:solidFill>
            <a:srgbClr val="D5BA93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EFA1C566-0934-4118-8180-41F72AE63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6003925"/>
            <a:ext cx="19653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l-SI" altLang="sl-SI" sz="1400" b="1">
                <a:solidFill>
                  <a:schemeClr val="tx2"/>
                </a:solidFill>
                <a:latin typeface="Perpetua Titling MT" panose="02020502060505020804" pitchFamily="18" charset="0"/>
              </a:rPr>
              <a:t> </a:t>
            </a:r>
            <a:br>
              <a:rPr lang="sl-SI" altLang="sl-SI" sz="1400" b="1">
                <a:solidFill>
                  <a:schemeClr val="tx2"/>
                </a:solidFill>
                <a:latin typeface="Perpetua Titling MT" panose="02020502060505020804" pitchFamily="18" charset="0"/>
              </a:rPr>
            </a:br>
            <a:r>
              <a:rPr lang="sl-SI" altLang="sl-SI" sz="1400" b="1">
                <a:solidFill>
                  <a:schemeClr val="tx2"/>
                </a:solidFill>
                <a:latin typeface="Perpetua Titling MT" panose="02020502060505020804" pitchFamily="18" charset="0"/>
              </a:rPr>
              <a:t> </a:t>
            </a:r>
            <a:r>
              <a:rPr lang="sl-SI" altLang="sl-SI" b="1">
                <a:solidFill>
                  <a:schemeClr val="tx2"/>
                </a:solidFill>
                <a:latin typeface="Perpetua Titling MT" panose="02020502060505020804" pitchFamily="18" charset="0"/>
              </a:rPr>
              <a:t>17. stoletje, </a:t>
            </a:r>
            <a:br>
              <a:rPr lang="sl-SI" altLang="sl-SI" b="1">
                <a:solidFill>
                  <a:schemeClr val="tx2"/>
                </a:solidFill>
                <a:latin typeface="Perpetua Titling MT" panose="02020502060505020804" pitchFamily="18" charset="0"/>
              </a:rPr>
            </a:br>
            <a:r>
              <a:rPr lang="sl-SI" altLang="sl-SI" b="1">
                <a:solidFill>
                  <a:schemeClr val="tx2"/>
                </a:solidFill>
                <a:latin typeface="Perpetua Titling MT" panose="02020502060505020804" pitchFamily="18" charset="0"/>
              </a:rPr>
              <a:t>½ 18. stoletja</a:t>
            </a:r>
            <a:endParaRPr lang="en-GB" altLang="sl-SI" b="1">
              <a:solidFill>
                <a:schemeClr val="tx2"/>
              </a:solidFill>
              <a:latin typeface="Perpetua Titling MT" panose="02020502060505020804" pitchFamily="18" charset="0"/>
            </a:endParaRPr>
          </a:p>
        </p:txBody>
      </p:sp>
      <p:graphicFrame>
        <p:nvGraphicFramePr>
          <p:cNvPr id="9303" name="Group 87">
            <a:extLst>
              <a:ext uri="{FF2B5EF4-FFF2-40B4-BE49-F238E27FC236}">
                <a16:creationId xmlns:a16="http://schemas.microsoft.com/office/drawing/2014/main" id="{FC28484C-4AA2-42DE-B8BF-CDA047586838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476250"/>
          <a:ext cx="7777162" cy="5680075"/>
        </p:xfrm>
        <a:graphic>
          <a:graphicData uri="http://schemas.openxmlformats.org/drawingml/2006/table">
            <a:tbl>
              <a:tblPr/>
              <a:tblGrid>
                <a:gridCol w="2592387">
                  <a:extLst>
                    <a:ext uri="{9D8B030D-6E8A-4147-A177-3AD203B41FA5}">
                      <a16:colId xmlns:a16="http://schemas.microsoft.com/office/drawing/2014/main" val="925717785"/>
                    </a:ext>
                  </a:extLst>
                </a:gridCol>
                <a:gridCol w="2592388">
                  <a:extLst>
                    <a:ext uri="{9D8B030D-6E8A-4147-A177-3AD203B41FA5}">
                      <a16:colId xmlns:a16="http://schemas.microsoft.com/office/drawing/2014/main" val="24961030"/>
                    </a:ext>
                  </a:extLst>
                </a:gridCol>
                <a:gridCol w="2592387">
                  <a:extLst>
                    <a:ext uri="{9D8B030D-6E8A-4147-A177-3AD203B41FA5}">
                      <a16:colId xmlns:a16="http://schemas.microsoft.com/office/drawing/2014/main" val="1513081254"/>
                    </a:ext>
                  </a:extLst>
                </a:gridCol>
              </a:tblGrid>
              <a:tr h="269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AVTOR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DELO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POMEN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5741065"/>
                  </a:ext>
                </a:extLst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TOMAŽ HREN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EVANGELIJA INU LISTUVI (1612)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ZBIRKA EVANGELIJEV IN APOSTOLSKIH PISEM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POVZETO PO DALMATINU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JEZIK OČIŠČEN NEKATERIH PREVZETIH (NEMŠKIH) BESED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4196131"/>
                  </a:ext>
                </a:extLst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JANEZ LUDVIK SCHÖNLEBEN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PONATISI DELA EVANGELIJA INU LISTUVI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JEZIKOVNA NAČELA V LATINSKEM PREDGOVORU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ZAHTEVA PO ENOTNOSTI V PISANJU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GOVORU DOPUŠČANJE RAZLIČNOSTI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5256265"/>
                  </a:ext>
                </a:extLst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GREGORIO ALASIA DA SOMMARIPA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VOCABULARIO ITALIANO, E SCIAVO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(ITALIJANSKO-SLOVENSKI SLOVAR) 1607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JEZIK IN PRAVOPIS STA POD VPLIVOM ITALIJANSKEGA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AVTOR JE ITALIJANSKI MENIH IZ DEVINSKEGA SAMOSTANA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 VSEBINI SO POLEG BESED TUDI POGOVORI IN MOLITVE V OBEH JEZIKIH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437453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>
            <a:extLst>
              <a:ext uri="{FF2B5EF4-FFF2-40B4-BE49-F238E27FC236}">
                <a16:creationId xmlns:a16="http://schemas.microsoft.com/office/drawing/2014/main" id="{2259DC0B-D88B-4734-8E19-3EC273DFAF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692150"/>
            <a:ext cx="2447925" cy="5113338"/>
          </a:xfrm>
          <a:prstGeom prst="rect">
            <a:avLst/>
          </a:prstGeom>
          <a:solidFill>
            <a:srgbClr val="D5BA93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9A2938D4-AA92-4BB1-973E-D1AB35006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6003925"/>
            <a:ext cx="19653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l-SI" altLang="sl-SI" sz="1400" b="1">
                <a:solidFill>
                  <a:schemeClr val="tx2"/>
                </a:solidFill>
                <a:latin typeface="Perpetua Titling MT" panose="02020502060505020804" pitchFamily="18" charset="0"/>
              </a:rPr>
              <a:t> </a:t>
            </a:r>
            <a:br>
              <a:rPr lang="sl-SI" altLang="sl-SI" sz="1400" b="1">
                <a:solidFill>
                  <a:schemeClr val="tx2"/>
                </a:solidFill>
                <a:latin typeface="Perpetua Titling MT" panose="02020502060505020804" pitchFamily="18" charset="0"/>
              </a:rPr>
            </a:br>
            <a:r>
              <a:rPr lang="sl-SI" altLang="sl-SI" sz="1400" b="1">
                <a:solidFill>
                  <a:schemeClr val="tx2"/>
                </a:solidFill>
                <a:latin typeface="Perpetua Titling MT" panose="02020502060505020804" pitchFamily="18" charset="0"/>
              </a:rPr>
              <a:t> </a:t>
            </a:r>
            <a:r>
              <a:rPr lang="sl-SI" altLang="sl-SI" b="1">
                <a:solidFill>
                  <a:schemeClr val="tx2"/>
                </a:solidFill>
                <a:latin typeface="Perpetua Titling MT" panose="02020502060505020804" pitchFamily="18" charset="0"/>
              </a:rPr>
              <a:t>17. stoletje, </a:t>
            </a:r>
            <a:br>
              <a:rPr lang="sl-SI" altLang="sl-SI" b="1">
                <a:solidFill>
                  <a:schemeClr val="tx2"/>
                </a:solidFill>
                <a:latin typeface="Perpetua Titling MT" panose="02020502060505020804" pitchFamily="18" charset="0"/>
              </a:rPr>
            </a:br>
            <a:r>
              <a:rPr lang="sl-SI" altLang="sl-SI" b="1">
                <a:solidFill>
                  <a:schemeClr val="tx2"/>
                </a:solidFill>
                <a:latin typeface="Perpetua Titling MT" panose="02020502060505020804" pitchFamily="18" charset="0"/>
              </a:rPr>
              <a:t>½ 18. stoletja</a:t>
            </a:r>
            <a:endParaRPr lang="en-GB" altLang="sl-SI" b="1">
              <a:solidFill>
                <a:schemeClr val="tx2"/>
              </a:solidFill>
              <a:latin typeface="Perpetua Titling MT" panose="02020502060505020804" pitchFamily="18" charset="0"/>
            </a:endParaRPr>
          </a:p>
        </p:txBody>
      </p:sp>
      <p:graphicFrame>
        <p:nvGraphicFramePr>
          <p:cNvPr id="20513" name="Group 33">
            <a:extLst>
              <a:ext uri="{FF2B5EF4-FFF2-40B4-BE49-F238E27FC236}">
                <a16:creationId xmlns:a16="http://schemas.microsoft.com/office/drawing/2014/main" id="{49E97C6C-D72C-4D5F-9471-847ADFB388D9}"/>
              </a:ext>
            </a:extLst>
          </p:cNvPr>
          <p:cNvGraphicFramePr>
            <a:graphicFrameLocks noGrp="1"/>
          </p:cNvGraphicFramePr>
          <p:nvPr/>
        </p:nvGraphicFramePr>
        <p:xfrm>
          <a:off x="900113" y="692150"/>
          <a:ext cx="7416800" cy="5132388"/>
        </p:xfrm>
        <a:graphic>
          <a:graphicData uri="http://schemas.openxmlformats.org/drawingml/2006/table">
            <a:tbl>
              <a:tblPr/>
              <a:tblGrid>
                <a:gridCol w="2471737">
                  <a:extLst>
                    <a:ext uri="{9D8B030D-6E8A-4147-A177-3AD203B41FA5}">
                      <a16:colId xmlns:a16="http://schemas.microsoft.com/office/drawing/2014/main" val="383514476"/>
                    </a:ext>
                  </a:extLst>
                </a:gridCol>
                <a:gridCol w="2473325">
                  <a:extLst>
                    <a:ext uri="{9D8B030D-6E8A-4147-A177-3AD203B41FA5}">
                      <a16:colId xmlns:a16="http://schemas.microsoft.com/office/drawing/2014/main" val="2775117640"/>
                    </a:ext>
                  </a:extLst>
                </a:gridCol>
                <a:gridCol w="2471738">
                  <a:extLst>
                    <a:ext uri="{9D8B030D-6E8A-4147-A177-3AD203B41FA5}">
                      <a16:colId xmlns:a16="http://schemas.microsoft.com/office/drawing/2014/main" val="3427014679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FERENC TEMLIN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MALI KATEKIZMUS 1715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ZAPIS PREKMURSKEGA JEZIKA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VPLIV MADŽARSKEGA JEZIKA IN PISAVE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4218071"/>
                  </a:ext>
                </a:extLst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JANEZ SVETOKRIŠKI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(TOBIJA LIONELLI)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SACRUM PROMPTUARIUM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(SVETI PRIROČNIK) 1691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ZBIRKA BAROČNIH PRIDIG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VIPAVSKE JEZIKOVNE ZNAČILNOSTI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BAROČNI SLOG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5465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MATIJA KASTELEC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NEBEŠKI CILJ 1684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ZBIRKA PRIDIG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NOTRANJSKE JEZIKOVNE ZNAČILNOSTI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58193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OČE ROGERIJ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ZMAGOSLAVNA NEBESA 1731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ZBIRKA PRIDIG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BAROČNI SLOG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248297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 MIHA PAGLOVEC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ZVESTI TOVARŠ 1742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ZBIRKA PRIDIG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GORENJSKE JEZIKOVNE ZNAČILNOSTI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964772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Untitled-1">
            <a:extLst>
              <a:ext uri="{FF2B5EF4-FFF2-40B4-BE49-F238E27FC236}">
                <a16:creationId xmlns:a16="http://schemas.microsoft.com/office/drawing/2014/main" id="{52D1F608-24D0-4314-BA90-C58EEAC2B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8000" contras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3" y="-315913"/>
            <a:ext cx="11325226" cy="7473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3559E9A5-EAB7-4426-98BC-843B9B8E4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781300"/>
            <a:ext cx="5976937" cy="935038"/>
          </a:xfrm>
          <a:prstGeom prst="rect">
            <a:avLst/>
          </a:prstGeom>
          <a:solidFill>
            <a:srgbClr val="D5BA93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02A7B767-C9C9-49AF-9357-711608744E4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</p:spPr>
        <p:txBody>
          <a:bodyPr anchor="ctr"/>
          <a:lstStyle/>
          <a:p>
            <a:r>
              <a:rPr lang="sl-SI" altLang="sl-SI" sz="5400" b="1">
                <a:latin typeface="Perpetua Titling MT" panose="02020502060505020804" pitchFamily="18" charset="0"/>
              </a:rPr>
              <a:t>2/2 18. STOLETJA</a:t>
            </a:r>
            <a:endParaRPr lang="en-GB" altLang="sl-SI" sz="5400" b="1">
              <a:latin typeface="Perpetua Titling MT" panose="020205020605050208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Oval 2">
            <a:extLst>
              <a:ext uri="{FF2B5EF4-FFF2-40B4-BE49-F238E27FC236}">
                <a16:creationId xmlns:a16="http://schemas.microsoft.com/office/drawing/2014/main" id="{15CA2D9A-8E8E-4D80-953B-3D19931C6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492375"/>
            <a:ext cx="3457575" cy="1728788"/>
          </a:xfrm>
          <a:prstGeom prst="ellipse">
            <a:avLst/>
          </a:prstGeom>
          <a:solidFill>
            <a:srgbClr val="D5BA93">
              <a:alpha val="86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8F68C6B5-E6E6-463B-AB50-2954FC6DF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63683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 b="1">
                <a:latin typeface="Perpetua Titling MT" panose="02020502060505020804" pitchFamily="18" charset="0"/>
              </a:rPr>
              <a:t>ZNAČILNOSTI </a:t>
            </a:r>
            <a:br>
              <a:rPr lang="sl-SI" altLang="sl-SI" sz="2400" b="1">
                <a:latin typeface="Perpetua Titling MT" panose="02020502060505020804" pitchFamily="18" charset="0"/>
              </a:rPr>
            </a:br>
            <a:r>
              <a:rPr lang="sl-SI" altLang="sl-SI" sz="2400" b="1">
                <a:latin typeface="Perpetua Titling MT" panose="02020502060505020804" pitchFamily="18" charset="0"/>
              </a:rPr>
              <a:t>OBDOBJA</a:t>
            </a:r>
            <a:br>
              <a:rPr lang="sl-SI" altLang="sl-SI" sz="2400" b="1">
                <a:latin typeface="Perpetua Titling MT" panose="02020502060505020804" pitchFamily="18" charset="0"/>
              </a:rPr>
            </a:br>
            <a:br>
              <a:rPr lang="sl-SI" altLang="sl-SI" sz="1300">
                <a:latin typeface="Perpetua Titling MT" panose="02020502060505020804" pitchFamily="18" charset="0"/>
              </a:rPr>
            </a:br>
            <a:r>
              <a:rPr lang="sl-SI" altLang="sl-SI" sz="1700">
                <a:latin typeface="Perpetua Titling MT" panose="02020502060505020804" pitchFamily="18" charset="0"/>
              </a:rPr>
              <a:t>2/2 18. stoletja</a:t>
            </a:r>
            <a:endParaRPr lang="en-GB" altLang="sl-SI" sz="1700">
              <a:latin typeface="Perpetua Titling MT" panose="02020502060505020804" pitchFamily="18" charset="0"/>
            </a:endParaRPr>
          </a:p>
        </p:txBody>
      </p:sp>
      <p:sp>
        <p:nvSpPr>
          <p:cNvPr id="32772" name="Line 4">
            <a:extLst>
              <a:ext uri="{FF2B5EF4-FFF2-40B4-BE49-F238E27FC236}">
                <a16:creationId xmlns:a16="http://schemas.microsoft.com/office/drawing/2014/main" id="{B54862AA-5517-4837-B99B-4506D23A49EB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35150" y="2708275"/>
            <a:ext cx="12239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2773" name="Line 5">
            <a:extLst>
              <a:ext uri="{FF2B5EF4-FFF2-40B4-BE49-F238E27FC236}">
                <a16:creationId xmlns:a16="http://schemas.microsoft.com/office/drawing/2014/main" id="{D0C86EEC-B3E3-4629-B09F-9EF1863A9F1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6325" y="2565400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2774" name="Line 6">
            <a:extLst>
              <a:ext uri="{FF2B5EF4-FFF2-40B4-BE49-F238E27FC236}">
                <a16:creationId xmlns:a16="http://schemas.microsoft.com/office/drawing/2014/main" id="{DF7CD87B-B0F1-45C9-BAAA-52C6A7FF90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1050" y="4076700"/>
            <a:ext cx="1512888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2775" name="Line 7">
            <a:extLst>
              <a:ext uri="{FF2B5EF4-FFF2-40B4-BE49-F238E27FC236}">
                <a16:creationId xmlns:a16="http://schemas.microsoft.com/office/drawing/2014/main" id="{E0927D55-44D6-44C4-AD90-BDFF7CA448A5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933825"/>
            <a:ext cx="79375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2776" name="Rectangle 8">
            <a:extLst>
              <a:ext uri="{FF2B5EF4-FFF2-40B4-BE49-F238E27FC236}">
                <a16:creationId xmlns:a16="http://schemas.microsoft.com/office/drawing/2014/main" id="{BFA14702-E9AB-4388-A34B-52A7B9A7D9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557338"/>
            <a:ext cx="3035300" cy="1209675"/>
          </a:xfrm>
        </p:spPr>
        <p:txBody>
          <a:bodyPr/>
          <a:lstStyle/>
          <a:p>
            <a:r>
              <a:rPr lang="sl-SI" altLang="sl-SI" sz="2400">
                <a:latin typeface="Adobe Fangsong Std R" panose="02020400000000000000" pitchFamily="18" charset="-128"/>
              </a:rPr>
              <a:t>ponatis</a:t>
            </a:r>
            <a:br>
              <a:rPr lang="sl-SI" altLang="sl-SI" sz="2400">
                <a:latin typeface="Adobe Fangsong Std R" panose="02020400000000000000" pitchFamily="18" charset="-128"/>
              </a:rPr>
            </a:br>
            <a:r>
              <a:rPr lang="sl-SI" altLang="sl-SI" sz="2400">
                <a:latin typeface="Adobe Fangsong Std R" panose="02020400000000000000" pitchFamily="18" charset="-128"/>
              </a:rPr>
              <a:t>Evangelia inu listuvi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2777" name="Rectangle 9">
            <a:extLst>
              <a:ext uri="{FF2B5EF4-FFF2-40B4-BE49-F238E27FC236}">
                <a16:creationId xmlns:a16="http://schemas.microsoft.com/office/drawing/2014/main" id="{475442BE-DBAA-46FF-8FBD-E0F2EF2AC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1700213"/>
            <a:ext cx="36830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strokovna </a:t>
            </a:r>
            <a:br>
              <a:rPr lang="sl-SI" altLang="sl-SI" sz="2400">
                <a:latin typeface="Adobe Fangsong Std R" panose="02020400000000000000" pitchFamily="18" charset="-128"/>
              </a:rPr>
            </a:br>
            <a:r>
              <a:rPr lang="sl-SI" altLang="sl-SI" sz="2400">
                <a:latin typeface="Adobe Fangsong Std R" panose="02020400000000000000" pitchFamily="18" charset="-128"/>
              </a:rPr>
              <a:t>dela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2778" name="Rectangle 10">
            <a:extLst>
              <a:ext uri="{FF2B5EF4-FFF2-40B4-BE49-F238E27FC236}">
                <a16:creationId xmlns:a16="http://schemas.microsoft.com/office/drawing/2014/main" id="{ED50305B-A52D-4638-B52E-13693AEF6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81525"/>
            <a:ext cx="3035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katoliški prevod Svetega pisma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2779" name="Rectangle 11">
            <a:extLst>
              <a:ext uri="{FF2B5EF4-FFF2-40B4-BE49-F238E27FC236}">
                <a16:creationId xmlns:a16="http://schemas.microsoft.com/office/drawing/2014/main" id="{9FD48313-3169-4DF6-800B-C62BA9400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6788" y="4221163"/>
            <a:ext cx="3097212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publicistična dela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2780" name="Rectangle 12">
            <a:extLst>
              <a:ext uri="{FF2B5EF4-FFF2-40B4-BE49-F238E27FC236}">
                <a16:creationId xmlns:a16="http://schemas.microsoft.com/office/drawing/2014/main" id="{490A6CD1-0A92-4C1C-A063-874B4528BA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8038" y="5373688"/>
            <a:ext cx="3035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posvetno pesništvo in dramatika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2781" name="Line 13">
            <a:extLst>
              <a:ext uri="{FF2B5EF4-FFF2-40B4-BE49-F238E27FC236}">
                <a16:creationId xmlns:a16="http://schemas.microsoft.com/office/drawing/2014/main" id="{F5944A8A-31A4-47A5-868D-06D9F22C6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221163"/>
            <a:ext cx="2159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2782" name="Line 14">
            <a:extLst>
              <a:ext uri="{FF2B5EF4-FFF2-40B4-BE49-F238E27FC236}">
                <a16:creationId xmlns:a16="http://schemas.microsoft.com/office/drawing/2014/main" id="{0528F23B-3E95-4199-B5AF-DF255125BBF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08400" y="1341438"/>
            <a:ext cx="576263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2783" name="Line 15">
            <a:extLst>
              <a:ext uri="{FF2B5EF4-FFF2-40B4-BE49-F238E27FC236}">
                <a16:creationId xmlns:a16="http://schemas.microsoft.com/office/drawing/2014/main" id="{A58CF6F7-3916-4FA3-927E-B94DDDF87E2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1557338"/>
            <a:ext cx="649288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2784" name="Rectangle 16">
            <a:extLst>
              <a:ext uri="{FF2B5EF4-FFF2-40B4-BE49-F238E27FC236}">
                <a16:creationId xmlns:a16="http://schemas.microsoft.com/office/drawing/2014/main" id="{E37EEE42-C5A4-4410-949E-AE5660E8C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5513" y="549275"/>
            <a:ext cx="3035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slovnice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2785" name="Rectangle 17">
            <a:extLst>
              <a:ext uri="{FF2B5EF4-FFF2-40B4-BE49-F238E27FC236}">
                <a16:creationId xmlns:a16="http://schemas.microsoft.com/office/drawing/2014/main" id="{751680E9-634A-4E5E-858A-40BB29D0A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620713"/>
            <a:ext cx="3035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slovarji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/>
      <p:bldP spid="32777" grpId="0"/>
      <p:bldP spid="32778" grpId="0"/>
      <p:bldP spid="32779" grpId="0"/>
      <p:bldP spid="32780" grpId="0"/>
      <p:bldP spid="32784" grpId="0"/>
      <p:bldP spid="327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>
            <a:extLst>
              <a:ext uri="{FF2B5EF4-FFF2-40B4-BE49-F238E27FC236}">
                <a16:creationId xmlns:a16="http://schemas.microsoft.com/office/drawing/2014/main" id="{C31C86DD-6E5D-45AA-9841-E891C92EF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2950" y="6381750"/>
            <a:ext cx="21732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l-SI" altLang="sl-SI" sz="1400" b="1">
                <a:solidFill>
                  <a:schemeClr val="tx2"/>
                </a:solidFill>
                <a:latin typeface="Perpetua Titling MT" panose="02020502060505020804" pitchFamily="18" charset="0"/>
              </a:rPr>
              <a:t> </a:t>
            </a:r>
            <a:br>
              <a:rPr lang="sl-SI" altLang="sl-SI" sz="1400" b="1">
                <a:solidFill>
                  <a:schemeClr val="tx2"/>
                </a:solidFill>
                <a:latin typeface="Perpetua Titling MT" panose="02020502060505020804" pitchFamily="18" charset="0"/>
              </a:rPr>
            </a:br>
            <a:r>
              <a:rPr lang="sl-SI" altLang="sl-SI" sz="1400" b="1">
                <a:solidFill>
                  <a:schemeClr val="tx2"/>
                </a:solidFill>
                <a:latin typeface="Perpetua Titling MT" panose="02020502060505020804" pitchFamily="18" charset="0"/>
              </a:rPr>
              <a:t> </a:t>
            </a:r>
            <a:r>
              <a:rPr lang="sl-SI" altLang="sl-SI" b="1">
                <a:solidFill>
                  <a:schemeClr val="tx2"/>
                </a:solidFill>
                <a:latin typeface="Perpetua Titling MT" panose="02020502060505020804" pitchFamily="18" charset="0"/>
              </a:rPr>
              <a:t>2/2 18. STOLETJA</a:t>
            </a:r>
            <a:endParaRPr lang="en-GB" altLang="sl-SI" b="1">
              <a:solidFill>
                <a:schemeClr val="tx2"/>
              </a:solidFill>
              <a:latin typeface="Perpetua Titling MT" panose="02020502060505020804" pitchFamily="18" charset="0"/>
            </a:endParaRPr>
          </a:p>
        </p:txBody>
      </p:sp>
      <p:sp>
        <p:nvSpPr>
          <p:cNvPr id="11271" name="Rectangle 7">
            <a:extLst>
              <a:ext uri="{FF2B5EF4-FFF2-40B4-BE49-F238E27FC236}">
                <a16:creationId xmlns:a16="http://schemas.microsoft.com/office/drawing/2014/main" id="{78248802-538A-40DA-A632-8833880D4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15888"/>
            <a:ext cx="1800225" cy="6481762"/>
          </a:xfrm>
          <a:prstGeom prst="rect">
            <a:avLst/>
          </a:prstGeom>
          <a:solidFill>
            <a:srgbClr val="D5BA93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graphicFrame>
        <p:nvGraphicFramePr>
          <p:cNvPr id="11396" name="Group 132">
            <a:extLst>
              <a:ext uri="{FF2B5EF4-FFF2-40B4-BE49-F238E27FC236}">
                <a16:creationId xmlns:a16="http://schemas.microsoft.com/office/drawing/2014/main" id="{2823F5AC-63FC-4E11-95EB-23360BE699A4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15888"/>
          <a:ext cx="8713788" cy="6499225"/>
        </p:xfrm>
        <a:graphic>
          <a:graphicData uri="http://schemas.openxmlformats.org/drawingml/2006/table">
            <a:tbl>
              <a:tblPr/>
              <a:tblGrid>
                <a:gridCol w="1800225">
                  <a:extLst>
                    <a:ext uri="{9D8B030D-6E8A-4147-A177-3AD203B41FA5}">
                      <a16:colId xmlns:a16="http://schemas.microsoft.com/office/drawing/2014/main" val="3466566178"/>
                    </a:ext>
                  </a:extLst>
                </a:gridCol>
                <a:gridCol w="2881313">
                  <a:extLst>
                    <a:ext uri="{9D8B030D-6E8A-4147-A177-3AD203B41FA5}">
                      <a16:colId xmlns:a16="http://schemas.microsoft.com/office/drawing/2014/main" val="1836189066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3080402634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AVTOR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DELO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POMEN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8320162"/>
                  </a:ext>
                </a:extLst>
              </a:tr>
              <a:tr h="1157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JURIJ JAPELJ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KATOLIŠKI PREVOD SVETEGA PISMA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1784-1802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PREVOD PO LATINSKEM PREVODU (VULGATA)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PREVAJALCI UPOŠTEVAJO DALMATINOV PREVOD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OHRANJENO JE PROTESTANTSKO PISNO IN JEZIKOVNO IZROČILO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BESEDJE JE BOGATEJŠE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POJAVLJAJO SE GORENJSKE BESEDNE OBLIKE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9524459"/>
                  </a:ext>
                </a:extLst>
              </a:tr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ŠTEFAN KÜZMIČ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NOUVI ZAKON ALI TESTAMENTOM 1771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PREVOD NOVE ZAVEZE V PREKMURSKI KNJIŽNI JEZIK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710546"/>
                  </a:ext>
                </a:extLst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MARKO POHLIN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KRAJNSKA GRAMATIKA 1758, 1783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 MALU BESEDIŠE TREH JEZIKOV 1781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NEMŠKO PISANA SLOVNICA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OSREDNJI KNJIŽNI JEZIK, LJUBLJANSKO OBARVAN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SLOVENSKO-NEMŠKO-LATINSKI SLOVAR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4659106"/>
                  </a:ext>
                </a:extLst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OŽBALT GUTSMAN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WINDISCHE SPRACHLEHRE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(SLOVENSKA SLOVNICA) 1777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DEUTSCH-WINDISCHES WÖRTERBUCH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(NEMŠKO-SLOVENSKI SLOVAR) 1789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NEMŠKO PISANA SLOVNICA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KOROŠKA RAZLIČICA KNJIŽNEGA JEZIKA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NEMŠKO-SLOVENSKI SLOVAR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3516088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JURIJ ZELENKO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SLOVENSKA GRAMMATIKA ODER WENDISCHE SPRACHLEHRE 1791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ŠTAJERSKA RAZLIČICA KNJIŽNEGA JEZIKA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DVOJEZIČNO PISANA SLOVNICA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92963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0754F4D-2E24-4123-AE8A-72CDADB9E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425" y="6278563"/>
            <a:ext cx="21732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l-SI" altLang="sl-SI" sz="1400" b="1">
                <a:solidFill>
                  <a:schemeClr val="tx2"/>
                </a:solidFill>
                <a:latin typeface="Perpetua Titling MT" panose="02020502060505020804" pitchFamily="18" charset="0"/>
              </a:rPr>
              <a:t> </a:t>
            </a:r>
            <a:br>
              <a:rPr lang="sl-SI" altLang="sl-SI" sz="1400" b="1">
                <a:solidFill>
                  <a:schemeClr val="tx2"/>
                </a:solidFill>
                <a:latin typeface="Perpetua Titling MT" panose="02020502060505020804" pitchFamily="18" charset="0"/>
              </a:rPr>
            </a:br>
            <a:r>
              <a:rPr lang="sl-SI" altLang="sl-SI" sz="1400" b="1">
                <a:solidFill>
                  <a:schemeClr val="tx2"/>
                </a:solidFill>
                <a:latin typeface="Perpetua Titling MT" panose="02020502060505020804" pitchFamily="18" charset="0"/>
              </a:rPr>
              <a:t> </a:t>
            </a:r>
            <a:r>
              <a:rPr lang="sl-SI" altLang="sl-SI" b="1">
                <a:solidFill>
                  <a:schemeClr val="tx2"/>
                </a:solidFill>
                <a:latin typeface="Perpetua Titling MT" panose="02020502060505020804" pitchFamily="18" charset="0"/>
              </a:rPr>
              <a:t>2/2 18. STOLETJA</a:t>
            </a:r>
            <a:endParaRPr lang="en-GB" altLang="sl-SI" b="1">
              <a:solidFill>
                <a:schemeClr val="tx2"/>
              </a:solidFill>
              <a:latin typeface="Perpetua Titling MT" panose="02020502060505020804" pitchFamily="18" charset="0"/>
            </a:endParaRPr>
          </a:p>
        </p:txBody>
      </p:sp>
      <p:graphicFrame>
        <p:nvGraphicFramePr>
          <p:cNvPr id="13371" name="Group 59">
            <a:extLst>
              <a:ext uri="{FF2B5EF4-FFF2-40B4-BE49-F238E27FC236}">
                <a16:creationId xmlns:a16="http://schemas.microsoft.com/office/drawing/2014/main" id="{689098B1-7F71-4B13-8AA6-C823156457CB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695450"/>
          <a:ext cx="8640762" cy="3036888"/>
        </p:xfrm>
        <a:graphic>
          <a:graphicData uri="http://schemas.openxmlformats.org/drawingml/2006/table">
            <a:tbl>
              <a:tblPr/>
              <a:tblGrid>
                <a:gridCol w="2160587">
                  <a:extLst>
                    <a:ext uri="{9D8B030D-6E8A-4147-A177-3AD203B41FA5}">
                      <a16:colId xmlns:a16="http://schemas.microsoft.com/office/drawing/2014/main" val="2104117857"/>
                    </a:ext>
                  </a:extLst>
                </a:gridCol>
                <a:gridCol w="2160588">
                  <a:extLst>
                    <a:ext uri="{9D8B030D-6E8A-4147-A177-3AD203B41FA5}">
                      <a16:colId xmlns:a16="http://schemas.microsoft.com/office/drawing/2014/main" val="3305055029"/>
                    </a:ext>
                  </a:extLst>
                </a:gridCol>
                <a:gridCol w="2160587">
                  <a:extLst>
                    <a:ext uri="{9D8B030D-6E8A-4147-A177-3AD203B41FA5}">
                      <a16:colId xmlns:a16="http://schemas.microsoft.com/office/drawing/2014/main" val="1118011548"/>
                    </a:ext>
                  </a:extLst>
                </a:gridCol>
                <a:gridCol w="2159000">
                  <a:extLst>
                    <a:ext uri="{9D8B030D-6E8A-4147-A177-3AD203B41FA5}">
                      <a16:colId xmlns:a16="http://schemas.microsoft.com/office/drawing/2014/main" val="2781151534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STROKOVNA DELA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PUBLICISTIČNA DELA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POSVETNO PESNIŠTVO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POSVETNA DRAMATIKA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1696731"/>
                  </a:ext>
                </a:extLst>
              </a:tr>
              <a:tr h="2520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VALENTIN VODNIK: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KUHARSKE BUKVE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1799,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BABIŠTVO ALI PORODNIČARSKI VUK ZA BABICE 1818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PREVAJANJE PATENTOV – CESARSKIH UREDB (UPRAVNO-PRAVNO IZRAZJE)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VALENTIN VODNIK: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VELIKA PRATIKA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1795-97,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MALA PRATIKA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1798-1806,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LUBLANSKE NOVICE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1797-1800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PISANICE OD LEPEH UMETNOST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(JANEZ DAMASCEN DEV)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1779, 1780, 1781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VALENTIN VODNIK: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PESME ZA POKUŠINO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1806,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PESMI ZA BRAMBOVCE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1809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ANTON TOMAŽ LINHART: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ŽUPANOVA MICKA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1790,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VESELI DAN ALI MATIČEK SE ŽENI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1790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944387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>
            <a:extLst>
              <a:ext uri="{FF2B5EF4-FFF2-40B4-BE49-F238E27FC236}">
                <a16:creationId xmlns:a16="http://schemas.microsoft.com/office/drawing/2014/main" id="{860D25BB-1635-4428-992A-25054E4E7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59199">
            <a:off x="2268538" y="0"/>
            <a:ext cx="4465637" cy="645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1" name="Rectangle 3">
            <a:extLst>
              <a:ext uri="{FF2B5EF4-FFF2-40B4-BE49-F238E27FC236}">
                <a16:creationId xmlns:a16="http://schemas.microsoft.com/office/drawing/2014/main" id="{2E747D96-0822-4D9B-9D26-5A287CFC5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781300"/>
            <a:ext cx="5976937" cy="935038"/>
          </a:xfrm>
          <a:prstGeom prst="rect">
            <a:avLst/>
          </a:prstGeom>
          <a:solidFill>
            <a:srgbClr val="D5BA93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24685EE2-FA26-485C-9842-82120921625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</p:spPr>
        <p:txBody>
          <a:bodyPr anchor="ctr"/>
          <a:lstStyle/>
          <a:p>
            <a:r>
              <a:rPr lang="sl-SI" altLang="sl-SI" sz="5400" b="1">
                <a:latin typeface="Perpetua Titling MT" panose="02020502060505020804" pitchFamily="18" charset="0"/>
              </a:rPr>
              <a:t>½ 19. STOLETJA</a:t>
            </a:r>
            <a:endParaRPr lang="en-GB" altLang="sl-SI" sz="5400" b="1">
              <a:latin typeface="Perpetua Titling MT" panose="020205020605050208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Oval 2">
            <a:extLst>
              <a:ext uri="{FF2B5EF4-FFF2-40B4-BE49-F238E27FC236}">
                <a16:creationId xmlns:a16="http://schemas.microsoft.com/office/drawing/2014/main" id="{8429DCC0-8250-431F-9A9E-678402463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492375"/>
            <a:ext cx="3457575" cy="1728788"/>
          </a:xfrm>
          <a:prstGeom prst="ellipse">
            <a:avLst/>
          </a:prstGeom>
          <a:solidFill>
            <a:srgbClr val="D5BA93">
              <a:alpha val="86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EDD9B78-B123-4224-961A-275F62192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63683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 b="1">
                <a:latin typeface="Perpetua Titling MT" panose="02020502060505020804" pitchFamily="18" charset="0"/>
              </a:rPr>
              <a:t>ZNAČILNOSTI </a:t>
            </a:r>
            <a:br>
              <a:rPr lang="sl-SI" altLang="sl-SI" sz="2400" b="1">
                <a:latin typeface="Perpetua Titling MT" panose="02020502060505020804" pitchFamily="18" charset="0"/>
              </a:rPr>
            </a:br>
            <a:r>
              <a:rPr lang="sl-SI" altLang="sl-SI" sz="2400" b="1">
                <a:latin typeface="Perpetua Titling MT" panose="02020502060505020804" pitchFamily="18" charset="0"/>
              </a:rPr>
              <a:t>OBDOBJA</a:t>
            </a:r>
            <a:br>
              <a:rPr lang="sl-SI" altLang="sl-SI" sz="2400" b="1">
                <a:latin typeface="Perpetua Titling MT" panose="02020502060505020804" pitchFamily="18" charset="0"/>
              </a:rPr>
            </a:br>
            <a:br>
              <a:rPr lang="sl-SI" altLang="sl-SI" sz="1000">
                <a:latin typeface="Perpetua Titling MT" panose="02020502060505020804" pitchFamily="18" charset="0"/>
              </a:rPr>
            </a:br>
            <a:r>
              <a:rPr lang="sl-SI" altLang="sl-SI" sz="1700">
                <a:latin typeface="Perpetua Titling MT" panose="02020502060505020804" pitchFamily="18" charset="0"/>
              </a:rPr>
              <a:t>½ 19. stoletja</a:t>
            </a:r>
            <a:endParaRPr lang="en-GB" altLang="sl-SI" sz="1700">
              <a:latin typeface="Perpetua Titling MT" panose="02020502060505020804" pitchFamily="18" charset="0"/>
            </a:endParaRPr>
          </a:p>
        </p:txBody>
      </p:sp>
      <p:sp>
        <p:nvSpPr>
          <p:cNvPr id="33796" name="Line 4">
            <a:extLst>
              <a:ext uri="{FF2B5EF4-FFF2-40B4-BE49-F238E27FC236}">
                <a16:creationId xmlns:a16="http://schemas.microsoft.com/office/drawing/2014/main" id="{0D315F01-EDEB-4E00-BA58-57815593949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79613" y="1628775"/>
            <a:ext cx="129698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3797" name="Line 5">
            <a:extLst>
              <a:ext uri="{FF2B5EF4-FFF2-40B4-BE49-F238E27FC236}">
                <a16:creationId xmlns:a16="http://schemas.microsoft.com/office/drawing/2014/main" id="{C251F1CB-2F46-467A-9421-49BB4F4E0CD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1844675"/>
            <a:ext cx="13684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3798" name="Line 6">
            <a:extLst>
              <a:ext uri="{FF2B5EF4-FFF2-40B4-BE49-F238E27FC236}">
                <a16:creationId xmlns:a16="http://schemas.microsoft.com/office/drawing/2014/main" id="{D9B69610-5EC4-49B5-9B15-66281ECCA9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35150" y="4005263"/>
            <a:ext cx="15843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3799" name="Line 7">
            <a:extLst>
              <a:ext uri="{FF2B5EF4-FFF2-40B4-BE49-F238E27FC236}">
                <a16:creationId xmlns:a16="http://schemas.microsoft.com/office/drawing/2014/main" id="{C96EC948-65B4-4900-BCBC-B93E7DD88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933825"/>
            <a:ext cx="79375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3800" name="Rectangle 8">
            <a:extLst>
              <a:ext uri="{FF2B5EF4-FFF2-40B4-BE49-F238E27FC236}">
                <a16:creationId xmlns:a16="http://schemas.microsoft.com/office/drawing/2014/main" id="{3495A178-A392-4486-B86F-96593246D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3035300" cy="1209675"/>
          </a:xfrm>
        </p:spPr>
        <p:txBody>
          <a:bodyPr/>
          <a:lstStyle/>
          <a:p>
            <a:r>
              <a:rPr lang="sl-SI" altLang="sl-SI" sz="2400">
                <a:latin typeface="Adobe Fangsong Std R" panose="02020400000000000000" pitchFamily="18" charset="-128"/>
              </a:rPr>
              <a:t>slovnice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3801" name="Rectangle 9">
            <a:extLst>
              <a:ext uri="{FF2B5EF4-FFF2-40B4-BE49-F238E27FC236}">
                <a16:creationId xmlns:a16="http://schemas.microsoft.com/office/drawing/2014/main" id="{0F053354-26E7-4394-AD34-DF41341D7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33375"/>
            <a:ext cx="36830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1. slovnica v </a:t>
            </a:r>
            <a:br>
              <a:rPr lang="sl-SI" altLang="sl-SI" sz="2400">
                <a:latin typeface="Adobe Fangsong Std R" panose="02020400000000000000" pitchFamily="18" charset="-128"/>
              </a:rPr>
            </a:br>
            <a:r>
              <a:rPr lang="sl-SI" altLang="sl-SI" sz="2400">
                <a:latin typeface="Adobe Fangsong Std R" panose="02020400000000000000" pitchFamily="18" charset="-128"/>
              </a:rPr>
              <a:t>slovenskem jeziku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3802" name="Rectangle 10">
            <a:extLst>
              <a:ext uri="{FF2B5EF4-FFF2-40B4-BE49-F238E27FC236}">
                <a16:creationId xmlns:a16="http://schemas.microsoft.com/office/drawing/2014/main" id="{3533E0CC-902A-42A7-90A2-3A84FC46E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37063"/>
            <a:ext cx="3035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črkarska pravda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3803" name="Rectangle 11">
            <a:extLst>
              <a:ext uri="{FF2B5EF4-FFF2-40B4-BE49-F238E27FC236}">
                <a16:creationId xmlns:a16="http://schemas.microsoft.com/office/drawing/2014/main" id="{6BF2CA39-8141-4F9A-ABBE-81E07DCD8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437063"/>
            <a:ext cx="3097213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Kmetijske in rokodelske novice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3804" name="Rectangle 12">
            <a:extLst>
              <a:ext uri="{FF2B5EF4-FFF2-40B4-BE49-F238E27FC236}">
                <a16:creationId xmlns:a16="http://schemas.microsoft.com/office/drawing/2014/main" id="{76CAF7CC-14DA-4498-9C33-562913C2C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516563"/>
            <a:ext cx="3035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zavrnitev ilirizma,</a:t>
            </a:r>
            <a:br>
              <a:rPr lang="sl-SI" altLang="sl-SI" sz="2400">
                <a:latin typeface="Adobe Fangsong Std R" panose="02020400000000000000" pitchFamily="18" charset="-128"/>
              </a:rPr>
            </a:br>
            <a:r>
              <a:rPr lang="sl-SI" altLang="sl-SI" sz="2400">
                <a:latin typeface="Adobe Fangsong Std R" panose="02020400000000000000" pitchFamily="18" charset="-128"/>
              </a:rPr>
              <a:t>poenotenje knjižnega jezika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3805" name="Line 13">
            <a:extLst>
              <a:ext uri="{FF2B5EF4-FFF2-40B4-BE49-F238E27FC236}">
                <a16:creationId xmlns:a16="http://schemas.microsoft.com/office/drawing/2014/main" id="{A61F28BC-70C6-4EA1-86A3-D93B31DA16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7538" y="4221163"/>
            <a:ext cx="144462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3806" name="Line 14">
            <a:extLst>
              <a:ext uri="{FF2B5EF4-FFF2-40B4-BE49-F238E27FC236}">
                <a16:creationId xmlns:a16="http://schemas.microsoft.com/office/drawing/2014/main" id="{0B242C4E-B29A-4D3E-8FAE-373601E19D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1484313"/>
            <a:ext cx="730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3807" name="Rectangle 15">
            <a:extLst>
              <a:ext uri="{FF2B5EF4-FFF2-40B4-BE49-F238E27FC236}">
                <a16:creationId xmlns:a16="http://schemas.microsoft.com/office/drawing/2014/main" id="{21B0BC93-5B44-42EA-B35E-D6D72594D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908050"/>
            <a:ext cx="3035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Poezije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1" grpId="0"/>
      <p:bldP spid="33802" grpId="0"/>
      <p:bldP spid="33803" grpId="0"/>
      <p:bldP spid="33804" grpId="0"/>
      <p:bldP spid="338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5">
            <a:extLst>
              <a:ext uri="{FF2B5EF4-FFF2-40B4-BE49-F238E27FC236}">
                <a16:creationId xmlns:a16="http://schemas.microsoft.com/office/drawing/2014/main" id="{54E202AA-4A79-4080-A97A-074221B59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49275"/>
            <a:ext cx="1728787" cy="6048375"/>
          </a:xfrm>
          <a:prstGeom prst="rect">
            <a:avLst/>
          </a:prstGeom>
          <a:solidFill>
            <a:srgbClr val="D5BA93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9458" name="Rectangle 2">
            <a:extLst>
              <a:ext uri="{FF2B5EF4-FFF2-40B4-BE49-F238E27FC236}">
                <a16:creationId xmlns:a16="http://schemas.microsoft.com/office/drawing/2014/main" id="{BF60A012-081E-4FE6-87B8-E4B69C599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4863" y="6489700"/>
            <a:ext cx="1965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l-SI" altLang="sl-SI" b="1">
                <a:solidFill>
                  <a:schemeClr val="tx2"/>
                </a:solidFill>
                <a:latin typeface="Perpetua Titling MT" panose="02020502060505020804" pitchFamily="18" charset="0"/>
              </a:rPr>
              <a:t>½ 19. STOLETJA</a:t>
            </a:r>
            <a:endParaRPr lang="en-GB" altLang="sl-SI" b="1">
              <a:solidFill>
                <a:schemeClr val="tx2"/>
              </a:solidFill>
              <a:latin typeface="Perpetua Titling MT" panose="02020502060505020804" pitchFamily="18" charset="0"/>
            </a:endParaRPr>
          </a:p>
        </p:txBody>
      </p:sp>
      <p:graphicFrame>
        <p:nvGraphicFramePr>
          <p:cNvPr id="19563" name="Group 107">
            <a:extLst>
              <a:ext uri="{FF2B5EF4-FFF2-40B4-BE49-F238E27FC236}">
                <a16:creationId xmlns:a16="http://schemas.microsoft.com/office/drawing/2014/main" id="{829103F3-26D0-4BE8-A038-29B4109D2AAB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60350"/>
          <a:ext cx="8424862" cy="6318250"/>
        </p:xfrm>
        <a:graphic>
          <a:graphicData uri="http://schemas.openxmlformats.org/drawingml/2006/table">
            <a:tbl>
              <a:tblPr/>
              <a:tblGrid>
                <a:gridCol w="1743075">
                  <a:extLst>
                    <a:ext uri="{9D8B030D-6E8A-4147-A177-3AD203B41FA5}">
                      <a16:colId xmlns:a16="http://schemas.microsoft.com/office/drawing/2014/main" val="210381911"/>
                    </a:ext>
                  </a:extLst>
                </a:gridCol>
                <a:gridCol w="2978150">
                  <a:extLst>
                    <a:ext uri="{9D8B030D-6E8A-4147-A177-3AD203B41FA5}">
                      <a16:colId xmlns:a16="http://schemas.microsoft.com/office/drawing/2014/main" val="898698483"/>
                    </a:ext>
                  </a:extLst>
                </a:gridCol>
                <a:gridCol w="3703637">
                  <a:extLst>
                    <a:ext uri="{9D8B030D-6E8A-4147-A177-3AD203B41FA5}">
                      <a16:colId xmlns:a16="http://schemas.microsoft.com/office/drawing/2014/main" val="3874909274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AVTOR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DELO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POMEN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4957300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VALENTIN VODNIK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PISMENOST ALI GRAMATIKA ZA PERVE ŠOLE 1811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PRIPRAVA NEM.-SLOV.-LAT. SLOVARJA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SLOVNICA V SLOVENSKEM JEZIKU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841415"/>
                  </a:ext>
                </a:extLst>
              </a:tr>
              <a:tr h="18875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JERNEJ KOPITAR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SLOVNICA SLOVANSKEGA JEZIKA NA KRANJSKEM, KOROŠKEM IN ŠTAJARSKEM 1808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ZNANSTVENA SLOVNICA SLOV. JEZIKA V NEMŠČINI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RAVNATELJ DUNAJSKE DVORNE KNJIŽNICE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CENZOR ZA SLOVANSKE IN NOVOGRŠKE KNJIGE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ZAHTEVA PO ENOTNEM KNJIŽNEM JEZIKU ZA VSE SLOVENCE (PODLAGA NAJ BI BILO PISNO IZROČILO PROTESTANTOV INRAZSVETLJENCEV)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POZIV K REFORMI PISAVE PO NAČELU “ENA ČRKA ZA EN GLAS”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9285987"/>
                  </a:ext>
                </a:extLst>
              </a:tr>
              <a:tr h="1738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 METELKO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SLOVNICA SLOVENSKEGA JEZIKA 1825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PISANA V NEMŠČINI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PREDLOG ZA NOVO PISAVO PO NAČELU “ENA ČRKA ZA EN GLAS” (MEŠANJE CIRILSKIH ČRK Z LATINSKIMI)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PISAVA METELČICA, ZARADI KRITIKE MATIJE ČOPA 1833 V ŠOLI PREPOVEDANA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ČRKARSKA PRAVDA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860209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7">
            <a:extLst>
              <a:ext uri="{FF2B5EF4-FFF2-40B4-BE49-F238E27FC236}">
                <a16:creationId xmlns:a16="http://schemas.microsoft.com/office/drawing/2014/main" id="{2722A6DA-4ED6-4A88-8E4E-BE6B2C9988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" y="188913"/>
            <a:ext cx="1800225" cy="6408737"/>
          </a:xfrm>
          <a:prstGeom prst="rect">
            <a:avLst/>
          </a:prstGeom>
          <a:solidFill>
            <a:srgbClr val="D5BA93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17BA4181-422A-42A1-9E47-1E36AB29E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6524625"/>
            <a:ext cx="1965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l-SI" altLang="sl-SI" b="1">
                <a:solidFill>
                  <a:schemeClr val="tx2"/>
                </a:solidFill>
                <a:latin typeface="Perpetua Titling MT" panose="02020502060505020804" pitchFamily="18" charset="0"/>
              </a:rPr>
              <a:t>½ 19. STOLETJA</a:t>
            </a:r>
            <a:endParaRPr lang="en-GB" altLang="sl-SI" b="1">
              <a:solidFill>
                <a:schemeClr val="tx2"/>
              </a:solidFill>
              <a:latin typeface="Perpetua Titling MT" panose="02020502060505020804" pitchFamily="18" charset="0"/>
            </a:endParaRPr>
          </a:p>
        </p:txBody>
      </p:sp>
      <p:graphicFrame>
        <p:nvGraphicFramePr>
          <p:cNvPr id="14449" name="Group 113">
            <a:extLst>
              <a:ext uri="{FF2B5EF4-FFF2-40B4-BE49-F238E27FC236}">
                <a16:creationId xmlns:a16="http://schemas.microsoft.com/office/drawing/2014/main" id="{A81B1479-87D5-4426-96EB-46F76877281A}"/>
              </a:ext>
            </a:extLst>
          </p:cNvPr>
          <p:cNvGraphicFramePr>
            <a:graphicFrameLocks noGrp="1"/>
          </p:cNvGraphicFramePr>
          <p:nvPr/>
        </p:nvGraphicFramePr>
        <p:xfrm>
          <a:off x="107950" y="188913"/>
          <a:ext cx="8785225" cy="6403975"/>
        </p:xfrm>
        <a:graphic>
          <a:graphicData uri="http://schemas.openxmlformats.org/drawingml/2006/table">
            <a:tbl>
              <a:tblPr/>
              <a:tblGrid>
                <a:gridCol w="1819275">
                  <a:extLst>
                    <a:ext uri="{9D8B030D-6E8A-4147-A177-3AD203B41FA5}">
                      <a16:colId xmlns:a16="http://schemas.microsoft.com/office/drawing/2014/main" val="1701662938"/>
                    </a:ext>
                  </a:extLst>
                </a:gridCol>
                <a:gridCol w="3559175">
                  <a:extLst>
                    <a:ext uri="{9D8B030D-6E8A-4147-A177-3AD203B41FA5}">
                      <a16:colId xmlns:a16="http://schemas.microsoft.com/office/drawing/2014/main" val="2695716330"/>
                    </a:ext>
                  </a:extLst>
                </a:gridCol>
                <a:gridCol w="3406775">
                  <a:extLst>
                    <a:ext uri="{9D8B030D-6E8A-4147-A177-3AD203B41FA5}">
                      <a16:colId xmlns:a16="http://schemas.microsoft.com/office/drawing/2014/main" val="2417136940"/>
                    </a:ext>
                  </a:extLst>
                </a:gridCol>
              </a:tblGrid>
              <a:tr h="7477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PETER DAJNKO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SLOVNICA SLOVENSKEGA JEZIKA 1824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PISANA V NEMŠČINI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PISAVA DAJNČICA, 1838 V ŠOLI PREPOVEDANA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2540065"/>
                  </a:ext>
                </a:extLst>
              </a:tr>
              <a:tr h="160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ANTON MURKO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THEORETISCH-PRAKTISCHE SPRACHLEHRE (TEORETIČNO-PRAKTIČNA SLOVENSKA SLOVNICA 1832 DEUTSCH-SLOWENISCHES UND SLOWENISCH-DEUTSCHES HANDWÖRTERBUCH (SLOV.NEM. IN NEM.-SLOV. SLOVAR 1833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SPET UTRJENA BOHORIČICA DO 1843,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NOVA IZDAJA SLOVNICE ŽE V GAJICI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4197311"/>
                  </a:ext>
                </a:extLst>
              </a:tr>
              <a:tr h="1622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JANEZ BLEIWEIS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UREDNIK KMETIJSKIH IN ROKODELSKIH NOVIC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1845 SE JE DOKONČNO UVELJAVILA GAJICA, KI SO JO ŽE UPORABLJALI ČEHI, S POSREDOVANJEM LJUDEVITA GAJA SO JO SPREJELI HRVATI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OD1843 SO V TEJ PUBLIKACIJI ČLANKI V GAJICI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86374143"/>
                  </a:ext>
                </a:extLst>
              </a:tr>
              <a:tr h="2057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 PREŠEREN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POEZIJE 1847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JEZIKOVNA IN LITERARNA NAČELA NASPROTUJEJO NASVETOM JERNEJA KOPITARJA, KI JE ZAGOVARJAL PESNIŠKI JEZIK, TEMELJEČ NA POSNEMANJU LJUDSKE PESMI I NNA ČISTI KMEČKI GOVORICI, IZOBRAŽENCI PA NAJ BI UPORABLJALI NEMŠČINO ALI KAK DRUG JEZIK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ZGLED JE UMETNA EVROPSKA POEZIJA (PO ČOPOVEM NASVETU)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880156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>
            <a:extLst>
              <a:ext uri="{FF2B5EF4-FFF2-40B4-BE49-F238E27FC236}">
                <a16:creationId xmlns:a16="http://schemas.microsoft.com/office/drawing/2014/main" id="{60E80431-1149-48B0-B2F4-2B42D016F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46882">
            <a:off x="1476375" y="-242888"/>
            <a:ext cx="5962650" cy="7515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6">
            <a:extLst>
              <a:ext uri="{FF2B5EF4-FFF2-40B4-BE49-F238E27FC236}">
                <a16:creationId xmlns:a16="http://schemas.microsoft.com/office/drawing/2014/main" id="{AFEE7A73-870F-4867-AB7C-C4DFF622D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88" y="2349500"/>
            <a:ext cx="6769100" cy="1873250"/>
          </a:xfrm>
          <a:prstGeom prst="rect">
            <a:avLst/>
          </a:prstGeom>
          <a:solidFill>
            <a:srgbClr val="D5BA93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D5B1828F-D14C-4874-8E5A-403BDB9A5F9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7238" y="2562225"/>
            <a:ext cx="7772400" cy="1470025"/>
          </a:xfrm>
        </p:spPr>
        <p:txBody>
          <a:bodyPr anchor="ctr"/>
          <a:lstStyle/>
          <a:p>
            <a:r>
              <a:rPr lang="sl-SI" altLang="sl-SI" sz="5400" b="1">
                <a:latin typeface="Perpetua Titling MT" panose="02020502060505020804" pitchFamily="18" charset="0"/>
              </a:rPr>
              <a:t>OD NASELITVE DO </a:t>
            </a:r>
            <a:br>
              <a:rPr lang="sl-SI" altLang="sl-SI" sz="5400" b="1">
                <a:latin typeface="Perpetua Titling MT" panose="02020502060505020804" pitchFamily="18" charset="0"/>
              </a:rPr>
            </a:br>
            <a:r>
              <a:rPr lang="sl-SI" altLang="sl-SI" sz="5400" b="1">
                <a:latin typeface="Perpetua Titling MT" panose="02020502060505020804" pitchFamily="18" charset="0"/>
              </a:rPr>
              <a:t>16. STOLETJA</a:t>
            </a:r>
            <a:endParaRPr lang="en-GB" altLang="sl-SI" sz="5400" b="1">
              <a:latin typeface="Perpetua Titling MT" panose="020205020605050208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>
            <a:extLst>
              <a:ext uri="{FF2B5EF4-FFF2-40B4-BE49-F238E27FC236}">
                <a16:creationId xmlns:a16="http://schemas.microsoft.com/office/drawing/2014/main" id="{69536B8C-0E1D-43BE-A041-B31318CA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7071">
            <a:off x="2411413" y="0"/>
            <a:ext cx="4838700" cy="787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3">
            <a:extLst>
              <a:ext uri="{FF2B5EF4-FFF2-40B4-BE49-F238E27FC236}">
                <a16:creationId xmlns:a16="http://schemas.microsoft.com/office/drawing/2014/main" id="{25307959-672B-49F5-9955-4497C5FCE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781300"/>
            <a:ext cx="5976937" cy="935038"/>
          </a:xfrm>
          <a:prstGeom prst="rect">
            <a:avLst/>
          </a:prstGeom>
          <a:solidFill>
            <a:srgbClr val="D5BA93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4F92913D-2247-41CE-8F4E-2D1E2B147D1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</p:spPr>
        <p:txBody>
          <a:bodyPr anchor="ctr"/>
          <a:lstStyle/>
          <a:p>
            <a:r>
              <a:rPr lang="sl-SI" altLang="sl-SI" sz="5400" b="1">
                <a:latin typeface="Perpetua Titling MT" panose="02020502060505020804" pitchFamily="18" charset="0"/>
              </a:rPr>
              <a:t>2/2 19. STOLETJA</a:t>
            </a:r>
            <a:endParaRPr lang="en-GB" altLang="sl-SI" sz="5400" b="1">
              <a:latin typeface="Perpetua Titling MT" panose="020205020605050208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Oval 2">
            <a:extLst>
              <a:ext uri="{FF2B5EF4-FFF2-40B4-BE49-F238E27FC236}">
                <a16:creationId xmlns:a16="http://schemas.microsoft.com/office/drawing/2014/main" id="{CC3A58C8-72DB-4550-93F2-E08F4EC5C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492375"/>
            <a:ext cx="3457575" cy="1728788"/>
          </a:xfrm>
          <a:prstGeom prst="ellipse">
            <a:avLst/>
          </a:prstGeom>
          <a:solidFill>
            <a:srgbClr val="D5BA93">
              <a:alpha val="86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A42648D-9649-4E7A-9B27-40D8204AE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63683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 b="1">
                <a:latin typeface="Perpetua Titling MT" panose="02020502060505020804" pitchFamily="18" charset="0"/>
              </a:rPr>
              <a:t>ZNAČILNOSTI </a:t>
            </a:r>
            <a:br>
              <a:rPr lang="sl-SI" altLang="sl-SI" sz="2400" b="1">
                <a:latin typeface="Perpetua Titling MT" panose="02020502060505020804" pitchFamily="18" charset="0"/>
              </a:rPr>
            </a:br>
            <a:r>
              <a:rPr lang="sl-SI" altLang="sl-SI" sz="2400" b="1">
                <a:latin typeface="Perpetua Titling MT" panose="02020502060505020804" pitchFamily="18" charset="0"/>
              </a:rPr>
              <a:t>OBDOBJA</a:t>
            </a:r>
            <a:br>
              <a:rPr lang="sl-SI" altLang="sl-SI" sz="2400" b="1">
                <a:latin typeface="Perpetua Titling MT" panose="02020502060505020804" pitchFamily="18" charset="0"/>
              </a:rPr>
            </a:br>
            <a:br>
              <a:rPr lang="sl-SI" altLang="sl-SI" sz="1000">
                <a:latin typeface="Perpetua Titling MT" panose="02020502060505020804" pitchFamily="18" charset="0"/>
              </a:rPr>
            </a:br>
            <a:r>
              <a:rPr lang="sl-SI" altLang="sl-SI" sz="1700">
                <a:latin typeface="Perpetua Titling MT" panose="02020502060505020804" pitchFamily="18" charset="0"/>
              </a:rPr>
              <a:t>2/2 19. stoletja</a:t>
            </a:r>
            <a:endParaRPr lang="en-GB" altLang="sl-SI" sz="1700">
              <a:latin typeface="Perpetua Titling MT" panose="02020502060505020804" pitchFamily="18" charset="0"/>
            </a:endParaRPr>
          </a:p>
        </p:txBody>
      </p:sp>
      <p:sp>
        <p:nvSpPr>
          <p:cNvPr id="34820" name="Line 4">
            <a:extLst>
              <a:ext uri="{FF2B5EF4-FFF2-40B4-BE49-F238E27FC236}">
                <a16:creationId xmlns:a16="http://schemas.microsoft.com/office/drawing/2014/main" id="{C12D8DCE-7BA7-4799-8953-8731773403C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979613" y="1628775"/>
            <a:ext cx="1296987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4821" name="Line 5">
            <a:extLst>
              <a:ext uri="{FF2B5EF4-FFF2-40B4-BE49-F238E27FC236}">
                <a16:creationId xmlns:a16="http://schemas.microsoft.com/office/drawing/2014/main" id="{CD182746-5923-4BF4-BAD3-D1EC91F992E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1844675"/>
            <a:ext cx="1368425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4822" name="Line 6">
            <a:extLst>
              <a:ext uri="{FF2B5EF4-FFF2-40B4-BE49-F238E27FC236}">
                <a16:creationId xmlns:a16="http://schemas.microsoft.com/office/drawing/2014/main" id="{B1F7FA79-D71B-42B5-8A78-BF28E2FFA8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35150" y="4005263"/>
            <a:ext cx="15843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4823" name="Line 7">
            <a:extLst>
              <a:ext uri="{FF2B5EF4-FFF2-40B4-BE49-F238E27FC236}">
                <a16:creationId xmlns:a16="http://schemas.microsoft.com/office/drawing/2014/main" id="{C2C2D7BC-237A-4A1D-BA6B-3C1E77B25D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933825"/>
            <a:ext cx="79375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4824" name="Rectangle 8">
            <a:extLst>
              <a:ext uri="{FF2B5EF4-FFF2-40B4-BE49-F238E27FC236}">
                <a16:creationId xmlns:a16="http://schemas.microsoft.com/office/drawing/2014/main" id="{64E2A2B1-98A1-4D52-8F6F-2D4BC59F64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3035300" cy="1209675"/>
          </a:xfrm>
        </p:spPr>
        <p:txBody>
          <a:bodyPr/>
          <a:lstStyle/>
          <a:p>
            <a:r>
              <a:rPr lang="sl-SI" altLang="sl-SI" sz="2400">
                <a:latin typeface="Adobe Fangsong Std R" panose="02020400000000000000" pitchFamily="18" charset="-128"/>
              </a:rPr>
              <a:t>slovnice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4825" name="Rectangle 9">
            <a:extLst>
              <a:ext uri="{FF2B5EF4-FFF2-40B4-BE49-F238E27FC236}">
                <a16:creationId xmlns:a16="http://schemas.microsoft.com/office/drawing/2014/main" id="{FEB7E058-91B1-42A6-AF07-9788667B20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1775" y="333375"/>
            <a:ext cx="36830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Napake slovenskega</a:t>
            </a:r>
            <a:br>
              <a:rPr lang="sl-SI" altLang="sl-SI" sz="2400">
                <a:latin typeface="Adobe Fangsong Std R" panose="02020400000000000000" pitchFamily="18" charset="-128"/>
              </a:rPr>
            </a:br>
            <a:r>
              <a:rPr lang="sl-SI" altLang="sl-SI" sz="2400">
                <a:latin typeface="Adobe Fangsong Std R" panose="02020400000000000000" pitchFamily="18" charset="-128"/>
              </a:rPr>
              <a:t>pisanja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4826" name="Rectangle 10">
            <a:extLst>
              <a:ext uri="{FF2B5EF4-FFF2-40B4-BE49-F238E27FC236}">
                <a16:creationId xmlns:a16="http://schemas.microsoft.com/office/drawing/2014/main" id="{77501E0E-9C3F-4508-98AA-514803AE28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37063"/>
            <a:ext cx="3035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1. jezikoslovna razprava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4827" name="Rectangle 11">
            <a:extLst>
              <a:ext uri="{FF2B5EF4-FFF2-40B4-BE49-F238E27FC236}">
                <a16:creationId xmlns:a16="http://schemas.microsoft.com/office/drawing/2014/main" id="{FC35187E-E9DE-424E-9206-7BE00B9D8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652963"/>
            <a:ext cx="3097213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boj za slovenščino v uradih, na sodišču, v osnovnih šolah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4828" name="Rectangle 12">
            <a:extLst>
              <a:ext uri="{FF2B5EF4-FFF2-40B4-BE49-F238E27FC236}">
                <a16:creationId xmlns:a16="http://schemas.microsoft.com/office/drawing/2014/main" id="{C470EFE3-A56D-481E-BD28-7C4F3A027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229225"/>
            <a:ext cx="3035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838200" indent="-838200"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12954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7526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22098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667000" indent="-838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1. slovenski </a:t>
            </a:r>
            <a:br>
              <a:rPr lang="sl-SI" altLang="sl-SI" sz="2400">
                <a:latin typeface="Adobe Fangsong Std R" panose="02020400000000000000" pitchFamily="18" charset="-128"/>
              </a:rPr>
            </a:br>
            <a:r>
              <a:rPr lang="sl-SI" altLang="sl-SI" sz="2400">
                <a:latin typeface="Adobe Fangsong Std R" panose="02020400000000000000" pitchFamily="18" charset="-128"/>
              </a:rPr>
              <a:t>pravopis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4829" name="Line 13">
            <a:extLst>
              <a:ext uri="{FF2B5EF4-FFF2-40B4-BE49-F238E27FC236}">
                <a16:creationId xmlns:a16="http://schemas.microsoft.com/office/drawing/2014/main" id="{7B581ED0-138C-48AE-B403-3EEEB01511E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7538" y="4221163"/>
            <a:ext cx="144462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4830" name="Line 14">
            <a:extLst>
              <a:ext uri="{FF2B5EF4-FFF2-40B4-BE49-F238E27FC236}">
                <a16:creationId xmlns:a16="http://schemas.microsoft.com/office/drawing/2014/main" id="{1FD7077D-AD72-44A7-894C-B2025933529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27538" y="1484313"/>
            <a:ext cx="730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4831" name="Rectangle 15">
            <a:extLst>
              <a:ext uri="{FF2B5EF4-FFF2-40B4-BE49-F238E27FC236}">
                <a16:creationId xmlns:a16="http://schemas.microsoft.com/office/drawing/2014/main" id="{9A1F4846-2501-4500-A330-3AF04C77D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908050"/>
            <a:ext cx="3035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slovarji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34825" grpId="0"/>
      <p:bldP spid="34826" grpId="0"/>
      <p:bldP spid="34827" grpId="0"/>
      <p:bldP spid="34828" grpId="0"/>
      <p:bldP spid="348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>
            <a:extLst>
              <a:ext uri="{FF2B5EF4-FFF2-40B4-BE49-F238E27FC236}">
                <a16:creationId xmlns:a16="http://schemas.microsoft.com/office/drawing/2014/main" id="{CAD11435-B66F-41C5-B0F6-5EFB3A1C8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15888"/>
            <a:ext cx="1584325" cy="6408737"/>
          </a:xfrm>
          <a:prstGeom prst="rect">
            <a:avLst/>
          </a:prstGeom>
          <a:solidFill>
            <a:srgbClr val="D5BA93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964BA5DB-277D-4FE3-998B-75700EDF3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0" y="6489700"/>
            <a:ext cx="2112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l-SI" altLang="sl-SI" b="1">
                <a:solidFill>
                  <a:schemeClr val="tx2"/>
                </a:solidFill>
                <a:latin typeface="Perpetua Titling MT" panose="02020502060505020804" pitchFamily="18" charset="0"/>
              </a:rPr>
              <a:t>2/2 19. STOLETJA</a:t>
            </a:r>
            <a:endParaRPr lang="en-GB" altLang="sl-SI" b="1">
              <a:solidFill>
                <a:schemeClr val="tx2"/>
              </a:solidFill>
              <a:latin typeface="Perpetua Titling MT" panose="02020502060505020804" pitchFamily="18" charset="0"/>
            </a:endParaRPr>
          </a:p>
        </p:txBody>
      </p:sp>
      <p:graphicFrame>
        <p:nvGraphicFramePr>
          <p:cNvPr id="16507" name="Group 123">
            <a:extLst>
              <a:ext uri="{FF2B5EF4-FFF2-40B4-BE49-F238E27FC236}">
                <a16:creationId xmlns:a16="http://schemas.microsoft.com/office/drawing/2014/main" id="{265B6878-6547-4E33-8155-C6C2087FA39B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115888"/>
          <a:ext cx="8135937" cy="6440487"/>
        </p:xfrm>
        <a:graphic>
          <a:graphicData uri="http://schemas.openxmlformats.org/drawingml/2006/table">
            <a:tbl>
              <a:tblPr/>
              <a:tblGrid>
                <a:gridCol w="1582737">
                  <a:extLst>
                    <a:ext uri="{9D8B030D-6E8A-4147-A177-3AD203B41FA5}">
                      <a16:colId xmlns:a16="http://schemas.microsoft.com/office/drawing/2014/main" val="1539356916"/>
                    </a:ext>
                  </a:extLst>
                </a:gridCol>
                <a:gridCol w="3241675">
                  <a:extLst>
                    <a:ext uri="{9D8B030D-6E8A-4147-A177-3AD203B41FA5}">
                      <a16:colId xmlns:a16="http://schemas.microsoft.com/office/drawing/2014/main" val="2473543170"/>
                    </a:ext>
                  </a:extLst>
                </a:gridCol>
                <a:gridCol w="3311525">
                  <a:extLst>
                    <a:ext uri="{9D8B030D-6E8A-4147-A177-3AD203B41FA5}">
                      <a16:colId xmlns:a16="http://schemas.microsoft.com/office/drawing/2014/main" val="3822215842"/>
                    </a:ext>
                  </a:extLst>
                </a:gridCol>
              </a:tblGrid>
              <a:tr h="1182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 LEVSTIK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NAPAKE SLOVENSKEGA PISANJA 1858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JEZIK MU POMENI BISTVENO SESTAVINO NARODNE SAMOBITNOSTI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NAPAKA: PRIZADEVANJE »POSLOVANITI« SLOVENŠČINO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KOT KOPITAR IN MIKLOŠIČ JE IMEL STCSL. ZA NEPOSREDNO PREDNICO SLOVENŠČINE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ZGLEDI IZ TISKA ZA OPOZORILO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JEZIKA SE JE TREBA UČITI OD LJUDSTVA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7061230"/>
                  </a:ext>
                </a:extLst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ANTON JANEŽIČ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SLOVENSKA SLOVNICA S KRATKIM PREGLEDOM SLOV. SLOVSTVA TER Z MALIM CIRILSKIM IN GLAGOLSKIM BERILOM ZA SLOVENCE 1854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POPOLNI ROČNI SLOVAR SLOVENSKEGA IN NEMŠKEGA JEZIKA 1850/51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PROFESOR V CELOVCU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UREDNIK RAZNIH REVIJ, TUDI SLOVENSKEGA GLASNIKA 1858-68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SLOVNICA DOŽIVELA 10 IZDAJ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0598999"/>
                  </a:ext>
                </a:extLst>
              </a:tr>
              <a:tr h="1466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MATEJ CIGALE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DEUTSCH-SLOWENISCHES WÖRTERBUCH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(NEMŠKO-SLOVENSKI SLOVAR)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ZNANSTVENA TERMINOLOGIJA S POSEBNIM OZIROM NA SREDNJA UČILIŠČA 1880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PRAVNIK IN JEZIKOSLOVEC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DENAR PRISPEVAL LJUBLJANSKI ŠKOF WOLF, ZATO IME WOLFOV SLOVAR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DOPOLNILO K SLOVARJU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15449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>
            <a:extLst>
              <a:ext uri="{FF2B5EF4-FFF2-40B4-BE49-F238E27FC236}">
                <a16:creationId xmlns:a16="http://schemas.microsoft.com/office/drawing/2014/main" id="{CE4918B6-9818-472D-828A-6AF0E94BB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33375"/>
            <a:ext cx="1944688" cy="5975350"/>
          </a:xfrm>
          <a:prstGeom prst="rect">
            <a:avLst/>
          </a:prstGeom>
          <a:solidFill>
            <a:srgbClr val="D5BA93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498BD705-CDAE-4C01-A6F0-7E773E3D83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0250" y="6489700"/>
            <a:ext cx="2112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l-SI" altLang="sl-SI" b="1">
                <a:solidFill>
                  <a:schemeClr val="tx2"/>
                </a:solidFill>
                <a:latin typeface="Perpetua Titling MT" panose="02020502060505020804" pitchFamily="18" charset="0"/>
              </a:rPr>
              <a:t>2/2 19. STOLETJA</a:t>
            </a:r>
            <a:endParaRPr lang="en-GB" altLang="sl-SI" b="1">
              <a:solidFill>
                <a:schemeClr val="tx2"/>
              </a:solidFill>
              <a:latin typeface="Perpetua Titling MT" panose="02020502060505020804" pitchFamily="18" charset="0"/>
            </a:endParaRPr>
          </a:p>
        </p:txBody>
      </p:sp>
      <p:graphicFrame>
        <p:nvGraphicFramePr>
          <p:cNvPr id="18624" name="Group 192">
            <a:extLst>
              <a:ext uri="{FF2B5EF4-FFF2-40B4-BE49-F238E27FC236}">
                <a16:creationId xmlns:a16="http://schemas.microsoft.com/office/drawing/2014/main" id="{18E93C54-6B3B-4AC3-9B48-910B04AEA7E6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333375"/>
          <a:ext cx="7993063" cy="5983288"/>
        </p:xfrm>
        <a:graphic>
          <a:graphicData uri="http://schemas.openxmlformats.org/drawingml/2006/table">
            <a:tbl>
              <a:tblPr/>
              <a:tblGrid>
                <a:gridCol w="1960563">
                  <a:extLst>
                    <a:ext uri="{9D8B030D-6E8A-4147-A177-3AD203B41FA5}">
                      <a16:colId xmlns:a16="http://schemas.microsoft.com/office/drawing/2014/main" val="3915124061"/>
                    </a:ext>
                  </a:extLst>
                </a:gridCol>
                <a:gridCol w="2690812">
                  <a:extLst>
                    <a:ext uri="{9D8B030D-6E8A-4147-A177-3AD203B41FA5}">
                      <a16:colId xmlns:a16="http://schemas.microsoft.com/office/drawing/2014/main" val="3154875131"/>
                    </a:ext>
                  </a:extLst>
                </a:gridCol>
                <a:gridCol w="3341688">
                  <a:extLst>
                    <a:ext uri="{9D8B030D-6E8A-4147-A177-3AD203B41FA5}">
                      <a16:colId xmlns:a16="http://schemas.microsoft.com/office/drawing/2014/main" val="3675430114"/>
                    </a:ext>
                  </a:extLst>
                </a:gridCol>
              </a:tblGrid>
              <a:tr h="2187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MAKS PLETERŠNIK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SLOVENSKO-NEMŠKI SLOVAR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1894, 1895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DEL WOLFOVEGA SLOVARJA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OKOLI 110.000 GESEL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KNJIŽNO BESEDJE IN IZRAZI IZ VSEH SLOVENSKIH POKRAJIN TER STARE BESEDE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PRAKTIČEN SLOVAR Z ZGODOVINSKO IN NAREČNO RAZŠIRITVIJO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RAZŠIRJANJE MOŽNOSTI ZNANSTVENEGA POUČEVANJA SLOVENŠČINE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998206"/>
                  </a:ext>
                </a:extLst>
              </a:tr>
              <a:tr h="21859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STANISLAV ŠKRABEC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 GLASU IN NAGLASU NAŠEGA KNJIŽNEGA JEZIKA V IZREKI IN PISAVI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1870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6858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6858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6858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685800" algn="l"/>
                        </a:tabLst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PRVA JEZIKOSLOVNA RAZPRAVA, KI NASPROTUJE PREJ VELJAVNEMU NAČELU, NAJ SE GOVORI TAKO, KOT SE PIŠE (PRIŠE</a:t>
                      </a:r>
                      <a:r>
                        <a:rPr kumimoji="0" lang="sl-SI" altLang="sl-SI" sz="1400" b="0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PODLAGA KNJIŽNE IZREKE NAJ BO OSREDNJESLOVENSKA GOVORICA,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KNJIŽNA IZREKA MORA BITI OPRTA NA VSA NAREČJA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3141071"/>
                  </a:ext>
                </a:extLst>
              </a:tr>
              <a:tr h="1027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 LEVEC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SLOVENSKI PRAVOPIS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1899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685800" algn="l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tabLst>
                          <a:tab pos="685800" algn="l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tabLst>
                          <a:tab pos="685800" algn="l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685800" algn="l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685800" algn="l"/>
                        </a:tabLst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PRAVOPISNI PRIROČNIK V SAMOSTOJNI KNJIGI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PRAVILA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>
                          <a:tab pos="685800" algn="l"/>
                        </a:tabLst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PRAVOPISNI SLOVAR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1027027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3" name="Picture 5">
            <a:extLst>
              <a:ext uri="{FF2B5EF4-FFF2-40B4-BE49-F238E27FC236}">
                <a16:creationId xmlns:a16="http://schemas.microsoft.com/office/drawing/2014/main" id="{87E723AF-5496-4408-8CF9-EB3B5C898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24000" contrast="-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8471">
            <a:off x="2339975" y="0"/>
            <a:ext cx="4795838" cy="691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1" name="Rectangle 3">
            <a:extLst>
              <a:ext uri="{FF2B5EF4-FFF2-40B4-BE49-F238E27FC236}">
                <a16:creationId xmlns:a16="http://schemas.microsoft.com/office/drawing/2014/main" id="{F0358350-7929-4CA7-84F5-476DC168B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50" y="2781300"/>
            <a:ext cx="5041900" cy="935038"/>
          </a:xfrm>
          <a:prstGeom prst="rect">
            <a:avLst/>
          </a:prstGeom>
          <a:solidFill>
            <a:srgbClr val="D5BA93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8DD183D0-9EF6-42D6-97CD-03108DE86A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</p:spPr>
        <p:txBody>
          <a:bodyPr anchor="ctr"/>
          <a:lstStyle/>
          <a:p>
            <a:r>
              <a:rPr lang="sl-SI" altLang="sl-SI" sz="5400" b="1">
                <a:latin typeface="Perpetua Titling MT" panose="02020502060505020804" pitchFamily="18" charset="0"/>
              </a:rPr>
              <a:t>20. stoletje</a:t>
            </a:r>
            <a:endParaRPr lang="en-GB" altLang="sl-SI" sz="5400" b="1">
              <a:latin typeface="Perpetua Titling MT" panose="020205020605050208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2">
            <a:extLst>
              <a:ext uri="{FF2B5EF4-FFF2-40B4-BE49-F238E27FC236}">
                <a16:creationId xmlns:a16="http://schemas.microsoft.com/office/drawing/2014/main" id="{D31B2112-0C97-4037-B50B-8F644AA4A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492375"/>
            <a:ext cx="3457575" cy="1728788"/>
          </a:xfrm>
          <a:prstGeom prst="ellipse">
            <a:avLst/>
          </a:prstGeom>
          <a:solidFill>
            <a:srgbClr val="D5BA93">
              <a:alpha val="86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6A42E187-C337-416F-98BE-22B4F95D4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63683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 b="1">
                <a:latin typeface="Perpetua Titling MT" panose="02020502060505020804" pitchFamily="18" charset="0"/>
              </a:rPr>
              <a:t>ZNAČILNOSTI </a:t>
            </a:r>
            <a:br>
              <a:rPr lang="sl-SI" altLang="sl-SI" sz="2400" b="1">
                <a:latin typeface="Perpetua Titling MT" panose="02020502060505020804" pitchFamily="18" charset="0"/>
              </a:rPr>
            </a:br>
            <a:r>
              <a:rPr lang="sl-SI" altLang="sl-SI" sz="2400" b="1">
                <a:latin typeface="Perpetua Titling MT" panose="02020502060505020804" pitchFamily="18" charset="0"/>
              </a:rPr>
              <a:t>OBDOBJA</a:t>
            </a:r>
            <a:br>
              <a:rPr lang="sl-SI" altLang="sl-SI" sz="2400" b="1">
                <a:latin typeface="Perpetua Titling MT" panose="02020502060505020804" pitchFamily="18" charset="0"/>
              </a:rPr>
            </a:br>
            <a:br>
              <a:rPr lang="sl-SI" altLang="sl-SI" sz="1300">
                <a:latin typeface="Perpetua Titling MT" panose="02020502060505020804" pitchFamily="18" charset="0"/>
              </a:rPr>
            </a:br>
            <a:r>
              <a:rPr lang="sl-SI" altLang="sl-SI" sz="1700">
                <a:latin typeface="Perpetua Titling MT" panose="02020502060505020804" pitchFamily="18" charset="0"/>
              </a:rPr>
              <a:t>20. stoletje</a:t>
            </a:r>
            <a:endParaRPr lang="en-GB" altLang="sl-SI" sz="1700">
              <a:latin typeface="Perpetua Titling MT" panose="02020502060505020804" pitchFamily="18" charset="0"/>
            </a:endParaRPr>
          </a:p>
        </p:txBody>
      </p:sp>
      <p:sp>
        <p:nvSpPr>
          <p:cNvPr id="35844" name="Line 4">
            <a:extLst>
              <a:ext uri="{FF2B5EF4-FFF2-40B4-BE49-F238E27FC236}">
                <a16:creationId xmlns:a16="http://schemas.microsoft.com/office/drawing/2014/main" id="{EC86003D-16B7-450B-B714-68AEA055DC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835150" y="2708275"/>
            <a:ext cx="12239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5845" name="Line 5">
            <a:extLst>
              <a:ext uri="{FF2B5EF4-FFF2-40B4-BE49-F238E27FC236}">
                <a16:creationId xmlns:a16="http://schemas.microsoft.com/office/drawing/2014/main" id="{F72F724A-0759-4CD8-85F6-D03068F567C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56325" y="2852738"/>
            <a:ext cx="86360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5846" name="Line 6">
            <a:extLst>
              <a:ext uri="{FF2B5EF4-FFF2-40B4-BE49-F238E27FC236}">
                <a16:creationId xmlns:a16="http://schemas.microsoft.com/office/drawing/2014/main" id="{BBBEF629-186D-4F9C-854C-3AB250CD95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47813" y="3789363"/>
            <a:ext cx="1512887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5847" name="Line 7">
            <a:extLst>
              <a:ext uri="{FF2B5EF4-FFF2-40B4-BE49-F238E27FC236}">
                <a16:creationId xmlns:a16="http://schemas.microsoft.com/office/drawing/2014/main" id="{C8792756-91D6-4273-9299-BDC093A97FFE}"/>
              </a:ext>
            </a:extLst>
          </p:cNvPr>
          <p:cNvSpPr>
            <a:spLocks noChangeShapeType="1"/>
          </p:cNvSpPr>
          <p:nvPr/>
        </p:nvSpPr>
        <p:spPr bwMode="auto">
          <a:xfrm>
            <a:off x="5219700" y="4149725"/>
            <a:ext cx="144463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5848" name="Rectangle 8">
            <a:extLst>
              <a:ext uri="{FF2B5EF4-FFF2-40B4-BE49-F238E27FC236}">
                <a16:creationId xmlns:a16="http://schemas.microsoft.com/office/drawing/2014/main" id="{26737B2D-1B63-4E45-AD19-4671385EF8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3035300" cy="2433638"/>
          </a:xfrm>
        </p:spPr>
        <p:txBody>
          <a:bodyPr/>
          <a:lstStyle/>
          <a:p>
            <a:r>
              <a:rPr lang="sl-SI" altLang="sl-SI" sz="2100">
                <a:latin typeface="Adobe Fangsong Std R" panose="02020400000000000000" pitchFamily="18" charset="-128"/>
              </a:rPr>
              <a:t>pritisk srbohrvaščine, močni asimilacijski pritiski na Slovence, novoilirstvo, po 2. svet. vojni v Soc. Jugoslaviji uradni jezik</a:t>
            </a:r>
            <a:endParaRPr lang="en-GB" altLang="sl-SI" sz="2100">
              <a:latin typeface="Adobe Fangsong Std R" panose="02020400000000000000" pitchFamily="18" charset="-128"/>
            </a:endParaRPr>
          </a:p>
        </p:txBody>
      </p:sp>
      <p:sp>
        <p:nvSpPr>
          <p:cNvPr id="35849" name="Rectangle 9">
            <a:extLst>
              <a:ext uri="{FF2B5EF4-FFF2-40B4-BE49-F238E27FC236}">
                <a16:creationId xmlns:a16="http://schemas.microsoft.com/office/drawing/2014/main" id="{62A60242-BFE6-4410-99CA-09095B157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2205038"/>
            <a:ext cx="36830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slovenska </a:t>
            </a:r>
            <a:br>
              <a:rPr lang="sl-SI" altLang="sl-SI" sz="2400">
                <a:latin typeface="Adobe Fangsong Std R" panose="02020400000000000000" pitchFamily="18" charset="-128"/>
              </a:rPr>
            </a:br>
            <a:r>
              <a:rPr lang="sl-SI" altLang="sl-SI" sz="2400">
                <a:latin typeface="Adobe Fangsong Std R" panose="02020400000000000000" pitchFamily="18" charset="-128"/>
              </a:rPr>
              <a:t>slovnica </a:t>
            </a:r>
            <a:br>
              <a:rPr lang="sl-SI" altLang="sl-SI" sz="2400">
                <a:latin typeface="Adobe Fangsong Std R" panose="02020400000000000000" pitchFamily="18" charset="-128"/>
              </a:rPr>
            </a:br>
            <a:r>
              <a:rPr lang="sl-SI" altLang="sl-SI" sz="2400">
                <a:latin typeface="Adobe Fangsong Std R" panose="02020400000000000000" pitchFamily="18" charset="-128"/>
              </a:rPr>
              <a:t>za srednje šole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5850" name="Rectangle 10">
            <a:extLst>
              <a:ext uri="{FF2B5EF4-FFF2-40B4-BE49-F238E27FC236}">
                <a16:creationId xmlns:a16="http://schemas.microsoft.com/office/drawing/2014/main" id="{4B954562-CAF2-4E30-A246-EDBE2AD502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413" y="4149725"/>
            <a:ext cx="3035301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pravopisi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5851" name="Rectangle 11">
            <a:extLst>
              <a:ext uri="{FF2B5EF4-FFF2-40B4-BE49-F238E27FC236}">
                <a16:creationId xmlns:a16="http://schemas.microsoft.com/office/drawing/2014/main" id="{6B5A96F5-81FB-49CA-9ADA-31E4ACCB98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7175" y="5084763"/>
            <a:ext cx="3097213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kratka zgodovina slovenskega jezika, slovensko pravorečje, Enciklopedija slovenskega jezika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5852" name="Rectangle 12">
            <a:extLst>
              <a:ext uri="{FF2B5EF4-FFF2-40B4-BE49-F238E27FC236}">
                <a16:creationId xmlns:a16="http://schemas.microsoft.com/office/drawing/2014/main" id="{69C0670F-3887-4552-93B5-30238B1D98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1913" y="5157788"/>
            <a:ext cx="3035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dialektološka </a:t>
            </a:r>
            <a:br>
              <a:rPr lang="sl-SI" altLang="sl-SI" sz="2400">
                <a:latin typeface="Adobe Fangsong Std R" panose="02020400000000000000" pitchFamily="18" charset="-128"/>
              </a:rPr>
            </a:br>
            <a:r>
              <a:rPr lang="sl-SI" altLang="sl-SI" sz="2400">
                <a:latin typeface="Adobe Fangsong Std R" panose="02020400000000000000" pitchFamily="18" charset="-128"/>
              </a:rPr>
              <a:t>karta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5853" name="Line 13">
            <a:extLst>
              <a:ext uri="{FF2B5EF4-FFF2-40B4-BE49-F238E27FC236}">
                <a16:creationId xmlns:a16="http://schemas.microsoft.com/office/drawing/2014/main" id="{66BC55F7-4A74-4D94-81AB-7FA1D40EEC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32138" y="4149725"/>
            <a:ext cx="719137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5854" name="Line 14">
            <a:extLst>
              <a:ext uri="{FF2B5EF4-FFF2-40B4-BE49-F238E27FC236}">
                <a16:creationId xmlns:a16="http://schemas.microsoft.com/office/drawing/2014/main" id="{F6DC51A2-11DB-41E5-B972-ED897D3C625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284663" y="1196975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5855" name="Line 15">
            <a:extLst>
              <a:ext uri="{FF2B5EF4-FFF2-40B4-BE49-F238E27FC236}">
                <a16:creationId xmlns:a16="http://schemas.microsoft.com/office/drawing/2014/main" id="{B93BF8D2-A10F-4396-932C-DDBDE80D8B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219700" y="1557338"/>
            <a:ext cx="649288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5856" name="Rectangle 16">
            <a:extLst>
              <a:ext uri="{FF2B5EF4-FFF2-40B4-BE49-F238E27FC236}">
                <a16:creationId xmlns:a16="http://schemas.microsoft.com/office/drawing/2014/main" id="{6B6A6069-D327-4E24-B770-950DEF641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0"/>
            <a:ext cx="3035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razmah rabe slovenskega knjižnega jezika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5857" name="Rectangle 17">
            <a:extLst>
              <a:ext uri="{FF2B5EF4-FFF2-40B4-BE49-F238E27FC236}">
                <a16:creationId xmlns:a16="http://schemas.microsoft.com/office/drawing/2014/main" id="{0E9E667D-E0E8-442F-8F77-A26E96FFA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549275"/>
            <a:ext cx="3035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1991 – slovenščina državni in uradni jezik v RS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5858" name="Line 18">
            <a:extLst>
              <a:ext uri="{FF2B5EF4-FFF2-40B4-BE49-F238E27FC236}">
                <a16:creationId xmlns:a16="http://schemas.microsoft.com/office/drawing/2014/main" id="{50330A24-1A6E-449C-9D29-89C536E873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84888" y="3789363"/>
            <a:ext cx="10080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5859" name="Rectangle 19">
            <a:extLst>
              <a:ext uri="{FF2B5EF4-FFF2-40B4-BE49-F238E27FC236}">
                <a16:creationId xmlns:a16="http://schemas.microsoft.com/office/drawing/2014/main" id="{C5EF9C89-45C1-4C0E-AF6C-4F98CDBA2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6688" y="4292600"/>
            <a:ext cx="3035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Jezik in </a:t>
            </a:r>
            <a:br>
              <a:rPr lang="sl-SI" altLang="sl-SI" sz="2400">
                <a:latin typeface="Adobe Fangsong Std R" panose="02020400000000000000" pitchFamily="18" charset="-128"/>
              </a:rPr>
            </a:br>
            <a:r>
              <a:rPr lang="sl-SI" altLang="sl-SI" sz="2400">
                <a:latin typeface="Adobe Fangsong Std R" panose="02020400000000000000" pitchFamily="18" charset="-128"/>
              </a:rPr>
              <a:t>slovstvo, </a:t>
            </a:r>
            <a:br>
              <a:rPr lang="sl-SI" altLang="sl-SI" sz="2400">
                <a:latin typeface="Adobe Fangsong Std R" panose="02020400000000000000" pitchFamily="18" charset="-128"/>
              </a:rPr>
            </a:br>
            <a:r>
              <a:rPr lang="sl-SI" altLang="sl-SI" sz="2400">
                <a:latin typeface="Adobe Fangsong Std R" panose="02020400000000000000" pitchFamily="18" charset="-128"/>
              </a:rPr>
              <a:t>Slavistična </a:t>
            </a:r>
            <a:br>
              <a:rPr lang="sl-SI" altLang="sl-SI" sz="2400">
                <a:latin typeface="Adobe Fangsong Std R" panose="02020400000000000000" pitchFamily="18" charset="-128"/>
              </a:rPr>
            </a:br>
            <a:r>
              <a:rPr lang="sl-SI" altLang="sl-SI" sz="2400">
                <a:latin typeface="Adobe Fangsong Std R" panose="02020400000000000000" pitchFamily="18" charset="-128"/>
              </a:rPr>
              <a:t>revija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8" grpId="0"/>
      <p:bldP spid="35849" grpId="0"/>
      <p:bldP spid="35850" grpId="0"/>
      <p:bldP spid="35851" grpId="0"/>
      <p:bldP spid="35852" grpId="0"/>
      <p:bldP spid="35856" grpId="0"/>
      <p:bldP spid="35857" grpId="0"/>
      <p:bldP spid="3585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Rectangle 8">
            <a:extLst>
              <a:ext uri="{FF2B5EF4-FFF2-40B4-BE49-F238E27FC236}">
                <a16:creationId xmlns:a16="http://schemas.microsoft.com/office/drawing/2014/main" id="{B3860722-CE90-45B3-A54E-07B0BCDA0E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60350"/>
            <a:ext cx="1800225" cy="6121400"/>
          </a:xfrm>
          <a:prstGeom prst="rect">
            <a:avLst/>
          </a:prstGeom>
          <a:solidFill>
            <a:srgbClr val="D5BA93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3557" name="Rectangle 5">
            <a:extLst>
              <a:ext uri="{FF2B5EF4-FFF2-40B4-BE49-F238E27FC236}">
                <a16:creationId xmlns:a16="http://schemas.microsoft.com/office/drawing/2014/main" id="{C529B3F9-8EF7-41A7-9AFA-9C4F59F6F6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0" y="6489700"/>
            <a:ext cx="1725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l-SI" altLang="sl-SI" b="1">
                <a:solidFill>
                  <a:schemeClr val="tx2"/>
                </a:solidFill>
                <a:latin typeface="Perpetua Titling MT" panose="02020502060505020804" pitchFamily="18" charset="0"/>
              </a:rPr>
              <a:t>20. STOLETJe</a:t>
            </a:r>
            <a:endParaRPr lang="en-GB" altLang="sl-SI" b="1">
              <a:solidFill>
                <a:schemeClr val="tx2"/>
              </a:solidFill>
              <a:latin typeface="Perpetua Titling MT" panose="02020502060505020804" pitchFamily="18" charset="0"/>
            </a:endParaRPr>
          </a:p>
        </p:txBody>
      </p:sp>
      <p:graphicFrame>
        <p:nvGraphicFramePr>
          <p:cNvPr id="23648" name="Group 96">
            <a:extLst>
              <a:ext uri="{FF2B5EF4-FFF2-40B4-BE49-F238E27FC236}">
                <a16:creationId xmlns:a16="http://schemas.microsoft.com/office/drawing/2014/main" id="{9C1119E3-41CF-47E6-8752-FFFE3CD59BA8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260350"/>
          <a:ext cx="7920037" cy="6121400"/>
        </p:xfrm>
        <a:graphic>
          <a:graphicData uri="http://schemas.openxmlformats.org/drawingml/2006/table">
            <a:tbl>
              <a:tblPr/>
              <a:tblGrid>
                <a:gridCol w="1800225">
                  <a:extLst>
                    <a:ext uri="{9D8B030D-6E8A-4147-A177-3AD203B41FA5}">
                      <a16:colId xmlns:a16="http://schemas.microsoft.com/office/drawing/2014/main" val="2854088139"/>
                    </a:ext>
                  </a:extLst>
                </a:gridCol>
                <a:gridCol w="2447925">
                  <a:extLst>
                    <a:ext uri="{9D8B030D-6E8A-4147-A177-3AD203B41FA5}">
                      <a16:colId xmlns:a16="http://schemas.microsoft.com/office/drawing/2014/main" val="4228517857"/>
                    </a:ext>
                  </a:extLst>
                </a:gridCol>
                <a:gridCol w="3671887">
                  <a:extLst>
                    <a:ext uri="{9D8B030D-6E8A-4147-A177-3AD203B41FA5}">
                      <a16:colId xmlns:a16="http://schemas.microsoft.com/office/drawing/2014/main" val="2087880834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AVTOR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DELO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POMEN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420341"/>
                  </a:ext>
                </a:extLst>
              </a:tr>
              <a:tr h="822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ANTON BREZNIK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SLOVENSKA SLOVNICA ZA SREDNJE ŠOLE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1916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SLOVENSKI PRAVOPIS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1920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UTEMELJITELJ NOVEJŠE STILISTIKE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OPOZARJAL NA NEPOTREBNO PREVZEMANJE V PUBLICISTIČNEM JEZIKU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BRANI SAMOSTOJNOST SLOVENŠČINE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3347688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BREZNIK, F.RAMOVŠ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SLOVENSKI PRAVOPIS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1935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7661859"/>
                  </a:ext>
                </a:extLst>
              </a:tr>
              <a:tr h="37226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 RAMOVŠ 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KONZONANTIZEM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KRATKA ZGODOVINA SLOVENSKEGA JEZIKA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1936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DIALEKTOLOŠKA KARTA SLOVENSKEGA JEZIKA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DIALEKTI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1935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RAZISKOVALEC ZGODOVINSKEGA RAZVOJA SLOV. JEZIKA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ZGODOVINA SLOV. SOGLASNIŠKEGA SISTEMA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RAZVOJ SLOV. SAMOGLASNIKOV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RAZDELIL JE SLOV. NAREČJA NA 7 SKUPIN IN JIH OPISAL,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KOT SOAVTOR POSKRBEL ZA NOVO IZDAJO BRIŽINSKIH SPOMENIKOV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PRIPRAVLJAL JE NOVI PRAVOPIS, KI JE IZŠEL 1950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NAČRTOVAL JE ETIMOLOŠKI SLOVAR IN SLOVAR SLOV. JEZIKA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PRIZADEVAL SI JE ZA USTANOVITEV UNIVERZE V LJUBLJANI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 NJEM SE IMENUJE INŠTITUT ZA SLOV. JEZIK PRI SAZU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393029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6">
            <a:extLst>
              <a:ext uri="{FF2B5EF4-FFF2-40B4-BE49-F238E27FC236}">
                <a16:creationId xmlns:a16="http://schemas.microsoft.com/office/drawing/2014/main" id="{C6679A80-0361-461D-AF24-5E9C24940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125538"/>
            <a:ext cx="2232025" cy="4608512"/>
          </a:xfrm>
          <a:prstGeom prst="rect">
            <a:avLst/>
          </a:prstGeom>
          <a:solidFill>
            <a:srgbClr val="D5BA93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A48C97E8-9750-4D8B-92C4-987BEFE2E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0" y="6489700"/>
            <a:ext cx="1725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l-SI" altLang="sl-SI" b="1">
                <a:solidFill>
                  <a:schemeClr val="tx2"/>
                </a:solidFill>
                <a:latin typeface="Perpetua Titling MT" panose="02020502060505020804" pitchFamily="18" charset="0"/>
              </a:rPr>
              <a:t>20. STOLETJe</a:t>
            </a:r>
            <a:endParaRPr lang="en-GB" altLang="sl-SI" b="1">
              <a:solidFill>
                <a:schemeClr val="tx2"/>
              </a:solidFill>
              <a:latin typeface="Perpetua Titling MT" panose="02020502060505020804" pitchFamily="18" charset="0"/>
            </a:endParaRPr>
          </a:p>
        </p:txBody>
      </p:sp>
      <p:graphicFrame>
        <p:nvGraphicFramePr>
          <p:cNvPr id="24629" name="Group 53">
            <a:extLst>
              <a:ext uri="{FF2B5EF4-FFF2-40B4-BE49-F238E27FC236}">
                <a16:creationId xmlns:a16="http://schemas.microsoft.com/office/drawing/2014/main" id="{6DAEC4B7-0238-4336-81F0-B50EEE757B4D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1125538"/>
          <a:ext cx="6624638" cy="4622800"/>
        </p:xfrm>
        <a:graphic>
          <a:graphicData uri="http://schemas.openxmlformats.org/drawingml/2006/table">
            <a:tbl>
              <a:tblPr/>
              <a:tblGrid>
                <a:gridCol w="2233613">
                  <a:extLst>
                    <a:ext uri="{9D8B030D-6E8A-4147-A177-3AD203B41FA5}">
                      <a16:colId xmlns:a16="http://schemas.microsoft.com/office/drawing/2014/main" val="4225814101"/>
                    </a:ext>
                  </a:extLst>
                </a:gridCol>
                <a:gridCol w="4391025">
                  <a:extLst>
                    <a:ext uri="{9D8B030D-6E8A-4147-A177-3AD203B41FA5}">
                      <a16:colId xmlns:a16="http://schemas.microsoft.com/office/drawing/2014/main" val="3601730405"/>
                    </a:ext>
                  </a:extLst>
                </a:gridCol>
              </a:tblGrid>
              <a:tr h="825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MIRKO RUPEL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SLOVENSKO PRAVOREČJE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1946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2007008"/>
                  </a:ext>
                </a:extLst>
              </a:tr>
              <a:tr h="1157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A.BAJEC, R.KOLARIČ,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M. RUPEL IN J. ŠOLAR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SLOVNICA ŠTIRIH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1947, 1956, 1964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VEČJEZIČNI SLOVARJI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TERMINOLOŠKI SLOVARJI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ETIMOLOŠKI SLOVARJI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06861"/>
                  </a:ext>
                </a:extLst>
              </a:tr>
              <a:tr h="1704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JOŽE TOPORIŠIČ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SLOVENSKI KNJIŽNI JEZIK 1 –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SLOVENSKA SLOVNICA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1976, 1984, 1991, 2000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ENCIKLOPEDIJA SLOVENSKEGA JEZIKA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1992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VODILNA VLOGA PRI SESTAVI SLOVENSKEGA PRAVOPISA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2001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UREDNIK JEZIKA IN SLOVSTVA, SLAVISTIČNE REVIJE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978493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Oval 4">
            <a:extLst>
              <a:ext uri="{FF2B5EF4-FFF2-40B4-BE49-F238E27FC236}">
                <a16:creationId xmlns:a16="http://schemas.microsoft.com/office/drawing/2014/main" id="{090BC733-0954-4CFA-88A2-723F241E8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492375"/>
            <a:ext cx="3457575" cy="1728788"/>
          </a:xfrm>
          <a:prstGeom prst="ellipse">
            <a:avLst/>
          </a:prstGeom>
          <a:solidFill>
            <a:srgbClr val="D5BA93">
              <a:alpha val="86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918F56BC-A8BA-4F32-8A01-703545D8A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63683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 b="1">
                <a:latin typeface="Perpetua Titling MT" panose="02020502060505020804" pitchFamily="18" charset="0"/>
              </a:rPr>
              <a:t>ZNAČILNOSTI </a:t>
            </a:r>
            <a:br>
              <a:rPr lang="sl-SI" altLang="sl-SI" sz="2400" b="1">
                <a:latin typeface="Perpetua Titling MT" panose="02020502060505020804" pitchFamily="18" charset="0"/>
              </a:rPr>
            </a:br>
            <a:r>
              <a:rPr lang="sl-SI" altLang="sl-SI" sz="2400" b="1">
                <a:latin typeface="Perpetua Titling MT" panose="02020502060505020804" pitchFamily="18" charset="0"/>
              </a:rPr>
              <a:t>OBDOBJA</a:t>
            </a:r>
            <a:br>
              <a:rPr lang="sl-SI" altLang="sl-SI" sz="2400" b="1">
                <a:latin typeface="Perpetua Titling MT" panose="02020502060505020804" pitchFamily="18" charset="0"/>
              </a:rPr>
            </a:br>
            <a:r>
              <a:rPr lang="sl-SI" altLang="sl-SI" sz="2000">
                <a:latin typeface="Perpetua Titling MT" panose="02020502060505020804" pitchFamily="18" charset="0"/>
              </a:rPr>
              <a:t>OD NASELITVE DO </a:t>
            </a:r>
            <a:br>
              <a:rPr lang="sl-SI" altLang="sl-SI" sz="2000">
                <a:latin typeface="Perpetua Titling MT" panose="02020502060505020804" pitchFamily="18" charset="0"/>
              </a:rPr>
            </a:br>
            <a:r>
              <a:rPr lang="sl-SI" altLang="sl-SI" sz="2000">
                <a:latin typeface="Perpetua Titling MT" panose="02020502060505020804" pitchFamily="18" charset="0"/>
              </a:rPr>
              <a:t>16. STOLETJA</a:t>
            </a:r>
            <a:endParaRPr lang="en-GB" altLang="sl-SI" sz="2000">
              <a:latin typeface="Perpetua Titling MT" panose="02020502060505020804" pitchFamily="18" charset="0"/>
            </a:endParaRPr>
          </a:p>
        </p:txBody>
      </p:sp>
      <p:sp>
        <p:nvSpPr>
          <p:cNvPr id="26630" name="Line 6">
            <a:extLst>
              <a:ext uri="{FF2B5EF4-FFF2-40B4-BE49-F238E27FC236}">
                <a16:creationId xmlns:a16="http://schemas.microsoft.com/office/drawing/2014/main" id="{925A13F4-7FF6-41EE-9AB9-A962E0F2E77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84438" y="1773238"/>
            <a:ext cx="7921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31" name="Line 7">
            <a:extLst>
              <a:ext uri="{FF2B5EF4-FFF2-40B4-BE49-F238E27FC236}">
                <a16:creationId xmlns:a16="http://schemas.microsoft.com/office/drawing/2014/main" id="{DB603DA1-8293-4485-8B96-35938CE785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1773238"/>
            <a:ext cx="7207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32" name="Line 8">
            <a:extLst>
              <a:ext uri="{FF2B5EF4-FFF2-40B4-BE49-F238E27FC236}">
                <a16:creationId xmlns:a16="http://schemas.microsoft.com/office/drawing/2014/main" id="{7DE10888-79E3-405E-8F4A-E380C98ACF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4438" y="4005263"/>
            <a:ext cx="935037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33" name="Line 9">
            <a:extLst>
              <a:ext uri="{FF2B5EF4-FFF2-40B4-BE49-F238E27FC236}">
                <a16:creationId xmlns:a16="http://schemas.microsoft.com/office/drawing/2014/main" id="{47D222A6-1CE2-4DAD-8143-D1D1C0174B3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0063" y="4076700"/>
            <a:ext cx="7207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6634" name="Rectangle 10">
            <a:extLst>
              <a:ext uri="{FF2B5EF4-FFF2-40B4-BE49-F238E27FC236}">
                <a16:creationId xmlns:a16="http://schemas.microsoft.com/office/drawing/2014/main" id="{F5AF90FB-2740-4DF6-88EA-A0FFE3F05C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3035300" cy="1209675"/>
          </a:xfrm>
        </p:spPr>
        <p:txBody>
          <a:bodyPr/>
          <a:lstStyle/>
          <a:p>
            <a:r>
              <a:rPr lang="sl-SI" altLang="sl-SI" sz="2400">
                <a:latin typeface="Adobe Fangsong Std R" panose="02020400000000000000" pitchFamily="18" charset="-128"/>
              </a:rPr>
              <a:t>rokopisi</a:t>
            </a:r>
            <a:br>
              <a:rPr lang="sl-SI" altLang="sl-SI" sz="2400">
                <a:latin typeface="Adobe Fangsong Std R" panose="02020400000000000000" pitchFamily="18" charset="-128"/>
              </a:rPr>
            </a:br>
            <a:r>
              <a:rPr lang="sl-SI" altLang="sl-SI" sz="2400">
                <a:latin typeface="Adobe Fangsong Std R" panose="02020400000000000000" pitchFamily="18" charset="-128"/>
              </a:rPr>
              <a:t>bogoslužne vsebine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26635" name="Rectangle 11">
            <a:extLst>
              <a:ext uri="{FF2B5EF4-FFF2-40B4-BE49-F238E27FC236}">
                <a16:creationId xmlns:a16="http://schemas.microsoft.com/office/drawing/2014/main" id="{684178DD-10C2-455D-BDDC-7D1B0EB3E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620713"/>
            <a:ext cx="36830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zgodnja slovenščina,</a:t>
            </a:r>
            <a:br>
              <a:rPr lang="sl-SI" altLang="sl-SI" sz="2400">
                <a:latin typeface="Adobe Fangsong Std R" panose="02020400000000000000" pitchFamily="18" charset="-128"/>
              </a:rPr>
            </a:br>
            <a:r>
              <a:rPr lang="sl-SI" altLang="sl-SI" sz="2400">
                <a:latin typeface="Adobe Fangsong Std R" panose="02020400000000000000" pitchFamily="18" charset="-128"/>
              </a:rPr>
              <a:t>sledovi različnih narečij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26636" name="Rectangle 12">
            <a:extLst>
              <a:ext uri="{FF2B5EF4-FFF2-40B4-BE49-F238E27FC236}">
                <a16:creationId xmlns:a16="http://schemas.microsoft.com/office/drawing/2014/main" id="{9E2E9478-032E-42D1-AAD0-F5D4074D74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24400"/>
            <a:ext cx="3035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prva kitica </a:t>
            </a:r>
            <a:br>
              <a:rPr lang="sl-SI" altLang="sl-SI" sz="2400">
                <a:latin typeface="Adobe Fangsong Std R" panose="02020400000000000000" pitchFamily="18" charset="-128"/>
              </a:rPr>
            </a:br>
            <a:r>
              <a:rPr lang="sl-SI" altLang="sl-SI" sz="2400">
                <a:latin typeface="Adobe Fangsong Std R" panose="02020400000000000000" pitchFamily="18" charset="-128"/>
              </a:rPr>
              <a:t>Velikonočne pesmi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26637" name="Rectangle 13">
            <a:extLst>
              <a:ext uri="{FF2B5EF4-FFF2-40B4-BE49-F238E27FC236}">
                <a16:creationId xmlns:a16="http://schemas.microsoft.com/office/drawing/2014/main" id="{B4257C99-BDF0-4246-A64E-03221B919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80063" y="4941888"/>
            <a:ext cx="3035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besedila za necerkvene obredne priložnosti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/>
      <p:bldP spid="26635" grpId="0"/>
      <p:bldP spid="26636" grpId="0"/>
      <p:bldP spid="266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7">
            <a:extLst>
              <a:ext uri="{FF2B5EF4-FFF2-40B4-BE49-F238E27FC236}">
                <a16:creationId xmlns:a16="http://schemas.microsoft.com/office/drawing/2014/main" id="{AE140D54-21B6-403C-A85C-6789C7CF8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476250"/>
            <a:ext cx="1728788" cy="5905500"/>
          </a:xfrm>
          <a:prstGeom prst="rect">
            <a:avLst/>
          </a:prstGeom>
          <a:solidFill>
            <a:srgbClr val="D5BA93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A4E53CE-9C67-45F5-8036-C1C758B83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5975" y="6340475"/>
            <a:ext cx="1978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l-SI" altLang="sl-SI" sz="1400" b="1">
                <a:solidFill>
                  <a:schemeClr val="tx2"/>
                </a:solidFill>
                <a:latin typeface="Perpetua Titling MT" panose="02020502060505020804" pitchFamily="18" charset="0"/>
              </a:rPr>
              <a:t>OD NASELITVE DO </a:t>
            </a:r>
            <a:br>
              <a:rPr lang="sl-SI" altLang="sl-SI" sz="1400" b="1">
                <a:solidFill>
                  <a:schemeClr val="tx2"/>
                </a:solidFill>
                <a:latin typeface="Perpetua Titling MT" panose="02020502060505020804" pitchFamily="18" charset="0"/>
              </a:rPr>
            </a:br>
            <a:r>
              <a:rPr lang="sl-SI" altLang="sl-SI" sz="1400" b="1">
                <a:solidFill>
                  <a:schemeClr val="tx2"/>
                </a:solidFill>
                <a:latin typeface="Perpetua Titling MT" panose="02020502060505020804" pitchFamily="18" charset="0"/>
              </a:rPr>
              <a:t>16. STOLETJA</a:t>
            </a:r>
            <a:endParaRPr lang="en-GB" altLang="sl-SI" sz="1400" b="1">
              <a:solidFill>
                <a:schemeClr val="tx2"/>
              </a:solidFill>
              <a:latin typeface="Perpetua Titling MT" panose="02020502060505020804" pitchFamily="18" charset="0"/>
            </a:endParaRPr>
          </a:p>
        </p:txBody>
      </p:sp>
      <p:graphicFrame>
        <p:nvGraphicFramePr>
          <p:cNvPr id="5277" name="Group 157">
            <a:extLst>
              <a:ext uri="{FF2B5EF4-FFF2-40B4-BE49-F238E27FC236}">
                <a16:creationId xmlns:a16="http://schemas.microsoft.com/office/drawing/2014/main" id="{8087D5E8-3FA6-4085-BF66-E4ABDC0A4C84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188913"/>
          <a:ext cx="8653463" cy="6196012"/>
        </p:xfrm>
        <a:graphic>
          <a:graphicData uri="http://schemas.openxmlformats.org/drawingml/2006/table">
            <a:tbl>
              <a:tblPr/>
              <a:tblGrid>
                <a:gridCol w="1755775">
                  <a:extLst>
                    <a:ext uri="{9D8B030D-6E8A-4147-A177-3AD203B41FA5}">
                      <a16:colId xmlns:a16="http://schemas.microsoft.com/office/drawing/2014/main" val="2175705930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335276665"/>
                    </a:ext>
                  </a:extLst>
                </a:gridCol>
                <a:gridCol w="2546350">
                  <a:extLst>
                    <a:ext uri="{9D8B030D-6E8A-4147-A177-3AD203B41FA5}">
                      <a16:colId xmlns:a16="http://schemas.microsoft.com/office/drawing/2014/main" val="1420706001"/>
                    </a:ext>
                  </a:extLst>
                </a:gridCol>
                <a:gridCol w="2649538">
                  <a:extLst>
                    <a:ext uri="{9D8B030D-6E8A-4147-A177-3AD203B41FA5}">
                      <a16:colId xmlns:a16="http://schemas.microsoft.com/office/drawing/2014/main" val="2350430324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DELA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NASTANEK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JEZIKOVNE  POSEBNOSTI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ZNAČILNOSTI BESEDILA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2747254"/>
                  </a:ext>
                </a:extLst>
              </a:tr>
              <a:tr h="1157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BRIŽINSKI SPOMENIKI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MED LETOMA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972 -1039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ZGODNJA SLOVENŠČINA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OBREDNI JEZIK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PISAVA:KAROLINŠKA MINUSKULA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PREPISI STAREJŠIH PREDLOG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PREVODI NEM. LITURGIČNIH BESEDIL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NASTALI NA ZGORNJEM KOROŠKEM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NAJDENI V FREISINGU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HRANJENI V M</a:t>
                      </a:r>
                      <a:r>
                        <a:rPr kumimoji="0" lang="en-US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</a:t>
                      </a: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NCHNU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810870"/>
                  </a:ext>
                </a:extLst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RATEŠKI (CELOVŠKI) ROKOPIS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1362-1390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NAREČNA MEŠANICA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PISAVA: GOTICA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NASTAL V RATEČAH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SHRANJEN V CELOVCU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OČENAŠ, VERA, ZDRAVAMARIJA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1130578"/>
                  </a:ext>
                </a:extLst>
              </a:tr>
              <a:tr h="792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STIŠKI ROKOPIS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1428-1440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1.DEL:VPLIVI ČEŠKEGA JEZIKA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2.DEL: DOLENJSKE NAREČNE ZNAČILNOSTI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PISAVA: GOTICA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OBRAZEC SPLOŠNE SPOVEDI, KITICA VELIKONOČNE PESMI, PREDPRIŽNI KLIC,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MOLITEV K MARIJI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NASTAL V STIČNI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SHRANJEN V NUK-U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6750342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STAROGORSKI ROKOPIS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1492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SLEDOVI RAZLIČNIH NAREČIJ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OČENAŠ, ZDRAVAMARIJA, APOSTOLSKA VERA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HRANJEN V VIDMU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6825425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>
            <a:extLst>
              <a:ext uri="{FF2B5EF4-FFF2-40B4-BE49-F238E27FC236}">
                <a16:creationId xmlns:a16="http://schemas.microsoft.com/office/drawing/2014/main" id="{0D3241FD-01B6-47D0-8DF3-4D42AEC57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49445">
            <a:off x="2627313" y="115888"/>
            <a:ext cx="4348162" cy="651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Rectangle 3">
            <a:extLst>
              <a:ext uri="{FF2B5EF4-FFF2-40B4-BE49-F238E27FC236}">
                <a16:creationId xmlns:a16="http://schemas.microsoft.com/office/drawing/2014/main" id="{477BA504-475B-4C16-9806-00F7987FF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2852738"/>
            <a:ext cx="4679950" cy="1008062"/>
          </a:xfrm>
          <a:prstGeom prst="rect">
            <a:avLst/>
          </a:prstGeom>
          <a:solidFill>
            <a:srgbClr val="D5BA93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8E75E0D8-CCEE-4351-A235-530D9404A62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57238" y="2562225"/>
            <a:ext cx="7772400" cy="1470025"/>
          </a:xfrm>
        </p:spPr>
        <p:txBody>
          <a:bodyPr anchor="ctr"/>
          <a:lstStyle/>
          <a:p>
            <a:r>
              <a:rPr lang="sl-SI" altLang="sl-SI" sz="5400" b="1">
                <a:latin typeface="Perpetua Titling MT" panose="02020502060505020804" pitchFamily="18" charset="0"/>
              </a:rPr>
              <a:t>16. STOLETJE</a:t>
            </a:r>
            <a:endParaRPr lang="en-GB" altLang="sl-SI" sz="5400" b="1">
              <a:latin typeface="Perpetua Titling MT" panose="020205020605050208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2">
            <a:extLst>
              <a:ext uri="{FF2B5EF4-FFF2-40B4-BE49-F238E27FC236}">
                <a16:creationId xmlns:a16="http://schemas.microsoft.com/office/drawing/2014/main" id="{F9693D6B-6631-4E34-8C9A-1FE018AE6F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492375"/>
            <a:ext cx="3457575" cy="1728788"/>
          </a:xfrm>
          <a:prstGeom prst="ellipse">
            <a:avLst/>
          </a:prstGeom>
          <a:solidFill>
            <a:srgbClr val="D5BA93">
              <a:alpha val="86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9478D45A-2D2B-46A4-87A7-BD21094A8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63683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 b="1">
                <a:latin typeface="Perpetua Titling MT" panose="02020502060505020804" pitchFamily="18" charset="0"/>
              </a:rPr>
              <a:t>ZNAČILNOSTI </a:t>
            </a:r>
            <a:br>
              <a:rPr lang="sl-SI" altLang="sl-SI" sz="2400" b="1">
                <a:latin typeface="Perpetua Titling MT" panose="02020502060505020804" pitchFamily="18" charset="0"/>
              </a:rPr>
            </a:br>
            <a:r>
              <a:rPr lang="sl-SI" altLang="sl-SI" sz="2400" b="1">
                <a:latin typeface="Perpetua Titling MT" panose="02020502060505020804" pitchFamily="18" charset="0"/>
              </a:rPr>
              <a:t>OBDOBJA</a:t>
            </a:r>
            <a:br>
              <a:rPr lang="sl-SI" altLang="sl-SI" sz="2400" b="1">
                <a:latin typeface="Perpetua Titling MT" panose="02020502060505020804" pitchFamily="18" charset="0"/>
              </a:rPr>
            </a:br>
            <a:br>
              <a:rPr lang="sl-SI" altLang="sl-SI" sz="1200">
                <a:latin typeface="Perpetua Titling MT" panose="02020502060505020804" pitchFamily="18" charset="0"/>
              </a:rPr>
            </a:br>
            <a:r>
              <a:rPr lang="sl-SI" altLang="sl-SI" sz="2000">
                <a:latin typeface="Perpetua Titling MT" panose="02020502060505020804" pitchFamily="18" charset="0"/>
              </a:rPr>
              <a:t>16. STOLETJe</a:t>
            </a:r>
            <a:endParaRPr lang="en-GB" altLang="sl-SI" sz="2000">
              <a:latin typeface="Perpetua Titling MT" panose="02020502060505020804" pitchFamily="18" charset="0"/>
            </a:endParaRPr>
          </a:p>
        </p:txBody>
      </p:sp>
      <p:sp>
        <p:nvSpPr>
          <p:cNvPr id="28676" name="Line 4">
            <a:extLst>
              <a:ext uri="{FF2B5EF4-FFF2-40B4-BE49-F238E27FC236}">
                <a16:creationId xmlns:a16="http://schemas.microsoft.com/office/drawing/2014/main" id="{C470AE44-3623-40D0-B9BE-84DCF877FC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84438" y="1773238"/>
            <a:ext cx="7921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77" name="Line 5">
            <a:extLst>
              <a:ext uri="{FF2B5EF4-FFF2-40B4-BE49-F238E27FC236}">
                <a16:creationId xmlns:a16="http://schemas.microsoft.com/office/drawing/2014/main" id="{F7CD6712-C0CE-480D-80B3-FEBE47A0925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1773238"/>
            <a:ext cx="7207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78" name="Line 6">
            <a:extLst>
              <a:ext uri="{FF2B5EF4-FFF2-40B4-BE49-F238E27FC236}">
                <a16:creationId xmlns:a16="http://schemas.microsoft.com/office/drawing/2014/main" id="{C32979AF-A229-4066-A8ED-B4AD17800F8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35150" y="4005263"/>
            <a:ext cx="15843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79" name="Line 7">
            <a:extLst>
              <a:ext uri="{FF2B5EF4-FFF2-40B4-BE49-F238E27FC236}">
                <a16:creationId xmlns:a16="http://schemas.microsoft.com/office/drawing/2014/main" id="{600FCEAD-F437-485B-AC99-EA1EC8BA00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933825"/>
            <a:ext cx="79375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28680" name="Rectangle 8">
            <a:extLst>
              <a:ext uri="{FF2B5EF4-FFF2-40B4-BE49-F238E27FC236}">
                <a16:creationId xmlns:a16="http://schemas.microsoft.com/office/drawing/2014/main" id="{91A4C2D7-95FA-4597-BC36-472B24FC0E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3035300" cy="1209675"/>
          </a:xfrm>
        </p:spPr>
        <p:txBody>
          <a:bodyPr/>
          <a:lstStyle/>
          <a:p>
            <a:r>
              <a:rPr lang="sl-SI" altLang="sl-SI" sz="2400">
                <a:latin typeface="Adobe Fangsong Std R" panose="02020400000000000000" pitchFamily="18" charset="-128"/>
              </a:rPr>
              <a:t>Abecednik in Katekizem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28681" name="Rectangle 9">
            <a:extLst>
              <a:ext uri="{FF2B5EF4-FFF2-40B4-BE49-F238E27FC236}">
                <a16:creationId xmlns:a16="http://schemas.microsoft.com/office/drawing/2014/main" id="{057D9DC5-5153-4492-B949-179FEC7CD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620713"/>
            <a:ext cx="36830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besedila s katoliško tematiko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28682" name="Rectangle 10">
            <a:extLst>
              <a:ext uri="{FF2B5EF4-FFF2-40B4-BE49-F238E27FC236}">
                <a16:creationId xmlns:a16="http://schemas.microsoft.com/office/drawing/2014/main" id="{0C8B43FB-7BD0-44E5-91E8-1721E2C3C1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437063"/>
            <a:ext cx="3035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prevod Biblije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28683" name="Rectangle 11">
            <a:extLst>
              <a:ext uri="{FF2B5EF4-FFF2-40B4-BE49-F238E27FC236}">
                <a16:creationId xmlns:a16="http://schemas.microsoft.com/office/drawing/2014/main" id="{4C15AD3D-2CD5-4FBC-B1C7-37AA9E232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437063"/>
            <a:ext cx="3035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štirijezični slovar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28684" name="Rectangle 12">
            <a:extLst>
              <a:ext uri="{FF2B5EF4-FFF2-40B4-BE49-F238E27FC236}">
                <a16:creationId xmlns:a16="http://schemas.microsoft.com/office/drawing/2014/main" id="{EC762720-CBBD-4BA3-B0A6-A3684FEC5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2138" y="5516563"/>
            <a:ext cx="3035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1. slovnica slovenskega jezika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28685" name="Line 13">
            <a:extLst>
              <a:ext uri="{FF2B5EF4-FFF2-40B4-BE49-F238E27FC236}">
                <a16:creationId xmlns:a16="http://schemas.microsoft.com/office/drawing/2014/main" id="{B6F4DAD3-C33B-4369-ACF2-17CD7A33895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4221163"/>
            <a:ext cx="215900" cy="1368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0" grpId="0"/>
      <p:bldP spid="28681" grpId="0"/>
      <p:bldP spid="28682" grpId="0"/>
      <p:bldP spid="28683" grpId="0"/>
      <p:bldP spid="286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>
            <a:extLst>
              <a:ext uri="{FF2B5EF4-FFF2-40B4-BE49-F238E27FC236}">
                <a16:creationId xmlns:a16="http://schemas.microsoft.com/office/drawing/2014/main" id="{5F0719A3-AED9-4718-8FFB-3330854188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549275"/>
            <a:ext cx="2160587" cy="5688013"/>
          </a:xfrm>
          <a:prstGeom prst="rect">
            <a:avLst/>
          </a:prstGeom>
          <a:solidFill>
            <a:srgbClr val="D5BA93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1A9B0300-AE67-43BE-A6DF-99DB6B754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6340475"/>
            <a:ext cx="13223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l-SI" altLang="sl-SI" sz="1400" b="1">
                <a:solidFill>
                  <a:schemeClr val="tx2"/>
                </a:solidFill>
                <a:latin typeface="Perpetua Titling MT" panose="02020502060505020804" pitchFamily="18" charset="0"/>
              </a:rPr>
              <a:t> </a:t>
            </a:r>
            <a:br>
              <a:rPr lang="sl-SI" altLang="sl-SI" sz="1400" b="1">
                <a:solidFill>
                  <a:schemeClr val="tx2"/>
                </a:solidFill>
                <a:latin typeface="Perpetua Titling MT" panose="02020502060505020804" pitchFamily="18" charset="0"/>
              </a:rPr>
            </a:br>
            <a:r>
              <a:rPr lang="sl-SI" altLang="sl-SI" sz="1400" b="1">
                <a:solidFill>
                  <a:schemeClr val="tx2"/>
                </a:solidFill>
                <a:latin typeface="Perpetua Titling MT" panose="02020502060505020804" pitchFamily="18" charset="0"/>
              </a:rPr>
              <a:t>16. STOLETJe</a:t>
            </a:r>
            <a:endParaRPr lang="en-GB" altLang="sl-SI" sz="1400" b="1">
              <a:solidFill>
                <a:schemeClr val="tx2"/>
              </a:solidFill>
              <a:latin typeface="Perpetua Titling MT" panose="02020502060505020804" pitchFamily="18" charset="0"/>
            </a:endParaRPr>
          </a:p>
        </p:txBody>
      </p:sp>
      <p:graphicFrame>
        <p:nvGraphicFramePr>
          <p:cNvPr id="6254" name="Group 110">
            <a:extLst>
              <a:ext uri="{FF2B5EF4-FFF2-40B4-BE49-F238E27FC236}">
                <a16:creationId xmlns:a16="http://schemas.microsoft.com/office/drawing/2014/main" id="{F3390A41-BDE3-400F-BC08-CE875B72531D}"/>
              </a:ext>
            </a:extLst>
          </p:cNvPr>
          <p:cNvGraphicFramePr>
            <a:graphicFrameLocks noGrp="1"/>
          </p:cNvGraphicFramePr>
          <p:nvPr/>
        </p:nvGraphicFramePr>
        <p:xfrm>
          <a:off x="611188" y="260350"/>
          <a:ext cx="8137525" cy="5983288"/>
        </p:xfrm>
        <a:graphic>
          <a:graphicData uri="http://schemas.openxmlformats.org/drawingml/2006/table">
            <a:tbl>
              <a:tblPr/>
              <a:tblGrid>
                <a:gridCol w="2146300">
                  <a:extLst>
                    <a:ext uri="{9D8B030D-6E8A-4147-A177-3AD203B41FA5}">
                      <a16:colId xmlns:a16="http://schemas.microsoft.com/office/drawing/2014/main" val="3122354874"/>
                    </a:ext>
                  </a:extLst>
                </a:gridCol>
                <a:gridCol w="3032125">
                  <a:extLst>
                    <a:ext uri="{9D8B030D-6E8A-4147-A177-3AD203B41FA5}">
                      <a16:colId xmlns:a16="http://schemas.microsoft.com/office/drawing/2014/main" val="2894091861"/>
                    </a:ext>
                  </a:extLst>
                </a:gridCol>
                <a:gridCol w="2959100">
                  <a:extLst>
                    <a:ext uri="{9D8B030D-6E8A-4147-A177-3AD203B41FA5}">
                      <a16:colId xmlns:a16="http://schemas.microsoft.com/office/drawing/2014/main" val="1500740338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AVTOR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DELO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POMEN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176750"/>
                  </a:ext>
                </a:extLst>
              </a:tr>
              <a:tr h="1157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PRIMOŽ TRUBAR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(1508-1586)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KATEKIZEM, ABECEDNIK 1550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EVANGELI SV. MATEVŽA 1555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CERKOVNA ORDNINGA 1564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 CELI NOVI TESTAMENT 1582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HIŠNA POSTILA 1595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PRVI DVE TISKANI KNJIGI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IZIDV TUBINGENU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NATISNJENI V GOTICI, DRUGA DELA V BOHORIČICI, NJEGOVI PRIREDBI HUMANISTIČNE LATINIČNE PISAVE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JEZIK: DOLENJSKO OBARVAN LJUBLJANSKI GOVOR, RAZUMLJIV NA ŠIRŠEM SLOVENSKEM OBMOČJU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6105341"/>
                  </a:ext>
                </a:extLst>
              </a:tr>
              <a:tr h="457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JURIJ DALMATIN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(1548-1589)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BIBLIJA 1584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PRVI PREVOD CELOTNEGA SVETEGA PISMA V SLOVENŠČINO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4709689"/>
                  </a:ext>
                </a:extLst>
              </a:tr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ADAM BOHORIČ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(1520-1589)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ARCTICAE HORULAE SUCCISIVAE (ZIMSKE URICE PROSTE) 1584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PRVA SLOVNICA SLOV. JEZIKA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JEZIK: LATINŠČINA IN SLOVENSKI ZGLEDI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2958573"/>
                  </a:ext>
                </a:extLst>
              </a:tr>
              <a:tr h="11572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HIERONIM MEGISER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(1554/55-1619)</a:t>
                      </a:r>
                      <a:endParaRPr kumimoji="0" lang="sl-SI" altLang="sl-SI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DICTIONARIUM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QUATUOR LINGUARUM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(SLOVAR ŠTIRIH JEZIKOV) 1592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THESAURUS POLYGLOTTUS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(VEČJEZIČNI SLOVAR) 1603</a:t>
                      </a: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altLang="sl-SI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  <a:tabLst/>
                      </a:pPr>
                      <a:r>
                        <a:rPr kumimoji="0" lang="sl-SI" altLang="sl-SI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NEMŠKO, LATINSKO, ITALIJANSKO, SLOVENSKO BESEDJE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3319850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>
            <a:extLst>
              <a:ext uri="{FF2B5EF4-FFF2-40B4-BE49-F238E27FC236}">
                <a16:creationId xmlns:a16="http://schemas.microsoft.com/office/drawing/2014/main" id="{6F5C9026-EB90-42EA-A40B-8B3C66663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73621">
            <a:off x="2325688" y="-319088"/>
            <a:ext cx="4464050" cy="687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C54B9FC1-C430-455C-B8C8-24ABBCEFA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2420938"/>
            <a:ext cx="5688013" cy="1728787"/>
          </a:xfrm>
          <a:prstGeom prst="rect">
            <a:avLst/>
          </a:prstGeom>
          <a:solidFill>
            <a:srgbClr val="D5BA93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AD077375-7714-4795-8126-D7973BE4D78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4213" y="2492375"/>
            <a:ext cx="7772400" cy="1470025"/>
          </a:xfrm>
        </p:spPr>
        <p:txBody>
          <a:bodyPr anchor="ctr"/>
          <a:lstStyle/>
          <a:p>
            <a:r>
              <a:rPr lang="sl-SI" altLang="sl-SI" sz="5400" b="1">
                <a:latin typeface="Perpetua Titling MT" panose="02020502060505020804" pitchFamily="18" charset="0"/>
              </a:rPr>
              <a:t>17. stoletje, </a:t>
            </a:r>
            <a:br>
              <a:rPr lang="sl-SI" altLang="sl-SI" sz="5400" b="1">
                <a:latin typeface="Perpetua Titling MT" panose="02020502060505020804" pitchFamily="18" charset="0"/>
              </a:rPr>
            </a:br>
            <a:r>
              <a:rPr lang="sl-SI" altLang="sl-SI" sz="5400" b="1">
                <a:latin typeface="Perpetua Titling MT" panose="02020502060505020804" pitchFamily="18" charset="0"/>
              </a:rPr>
              <a:t>½ 18. stoletja</a:t>
            </a:r>
            <a:endParaRPr lang="en-GB" altLang="sl-SI" sz="5400" b="1">
              <a:latin typeface="Perpetua Titling MT" panose="02020502060505020804" pitchFamily="18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val 2">
            <a:extLst>
              <a:ext uri="{FF2B5EF4-FFF2-40B4-BE49-F238E27FC236}">
                <a16:creationId xmlns:a16="http://schemas.microsoft.com/office/drawing/2014/main" id="{E1271730-6FFF-49CB-9650-B481CADE9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3213" y="2492375"/>
            <a:ext cx="3457575" cy="1728788"/>
          </a:xfrm>
          <a:prstGeom prst="ellipse">
            <a:avLst/>
          </a:prstGeom>
          <a:solidFill>
            <a:srgbClr val="D5BA93">
              <a:alpha val="86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879C4EAE-43F2-445A-8D07-545AE5E695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636838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 b="1">
                <a:latin typeface="Perpetua Titling MT" panose="02020502060505020804" pitchFamily="18" charset="0"/>
              </a:rPr>
              <a:t>ZNAČILNOSTI </a:t>
            </a:r>
            <a:br>
              <a:rPr lang="sl-SI" altLang="sl-SI" sz="2400" b="1">
                <a:latin typeface="Perpetua Titling MT" panose="02020502060505020804" pitchFamily="18" charset="0"/>
              </a:rPr>
            </a:br>
            <a:r>
              <a:rPr lang="sl-SI" altLang="sl-SI" sz="2400" b="1">
                <a:latin typeface="Perpetua Titling MT" panose="02020502060505020804" pitchFamily="18" charset="0"/>
              </a:rPr>
              <a:t>OBDOBJA</a:t>
            </a:r>
            <a:br>
              <a:rPr lang="sl-SI" altLang="sl-SI" sz="2400" b="1">
                <a:latin typeface="Perpetua Titling MT" panose="02020502060505020804" pitchFamily="18" charset="0"/>
              </a:rPr>
            </a:br>
            <a:br>
              <a:rPr lang="sl-SI" altLang="sl-SI" sz="700">
                <a:latin typeface="Perpetua Titling MT" panose="02020502060505020804" pitchFamily="18" charset="0"/>
              </a:rPr>
            </a:br>
            <a:r>
              <a:rPr lang="sl-SI" altLang="sl-SI" sz="1000">
                <a:latin typeface="Perpetua Titling MT" panose="02020502060505020804" pitchFamily="18" charset="0"/>
              </a:rPr>
              <a:t> </a:t>
            </a:r>
            <a:r>
              <a:rPr lang="sl-SI" altLang="sl-SI" sz="1700">
                <a:latin typeface="Perpetua Titling MT" panose="02020502060505020804" pitchFamily="18" charset="0"/>
              </a:rPr>
              <a:t>17. stoletje, </a:t>
            </a:r>
            <a:br>
              <a:rPr lang="sl-SI" altLang="sl-SI" sz="1700">
                <a:latin typeface="Perpetua Titling MT" panose="02020502060505020804" pitchFamily="18" charset="0"/>
              </a:rPr>
            </a:br>
            <a:r>
              <a:rPr lang="sl-SI" altLang="sl-SI" sz="1700">
                <a:latin typeface="Perpetua Titling MT" panose="02020502060505020804" pitchFamily="18" charset="0"/>
              </a:rPr>
              <a:t>½ 18. stoletja</a:t>
            </a:r>
            <a:endParaRPr lang="en-GB" altLang="sl-SI" sz="1700">
              <a:latin typeface="Perpetua Titling MT" panose="02020502060505020804" pitchFamily="18" charset="0"/>
            </a:endParaRPr>
          </a:p>
        </p:txBody>
      </p:sp>
      <p:sp>
        <p:nvSpPr>
          <p:cNvPr id="30724" name="Line 4">
            <a:extLst>
              <a:ext uri="{FF2B5EF4-FFF2-40B4-BE49-F238E27FC236}">
                <a16:creationId xmlns:a16="http://schemas.microsoft.com/office/drawing/2014/main" id="{A2CEBB78-4EE3-4FEB-B24B-13E41A0BB96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484438" y="1773238"/>
            <a:ext cx="792162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0725" name="Line 5">
            <a:extLst>
              <a:ext uri="{FF2B5EF4-FFF2-40B4-BE49-F238E27FC236}">
                <a16:creationId xmlns:a16="http://schemas.microsoft.com/office/drawing/2014/main" id="{AED76959-0FEA-466C-ACCD-30567556079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1773238"/>
            <a:ext cx="720725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0726" name="Line 6">
            <a:extLst>
              <a:ext uri="{FF2B5EF4-FFF2-40B4-BE49-F238E27FC236}">
                <a16:creationId xmlns:a16="http://schemas.microsoft.com/office/drawing/2014/main" id="{ECB4F93D-ACD0-4FB5-85AC-516E840639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35150" y="4005263"/>
            <a:ext cx="158432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0727" name="Line 7">
            <a:extLst>
              <a:ext uri="{FF2B5EF4-FFF2-40B4-BE49-F238E27FC236}">
                <a16:creationId xmlns:a16="http://schemas.microsoft.com/office/drawing/2014/main" id="{4C83AA56-35FB-4024-A241-5B1751139F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933825"/>
            <a:ext cx="79375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30728" name="Rectangle 8">
            <a:extLst>
              <a:ext uri="{FF2B5EF4-FFF2-40B4-BE49-F238E27FC236}">
                <a16:creationId xmlns:a16="http://schemas.microsoft.com/office/drawing/2014/main" id="{941AC729-8351-45AE-A1E7-D2083BDBD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692150"/>
            <a:ext cx="3035300" cy="1209675"/>
          </a:xfrm>
        </p:spPr>
        <p:txBody>
          <a:bodyPr/>
          <a:lstStyle/>
          <a:p>
            <a:r>
              <a:rPr lang="sl-SI" altLang="sl-SI" sz="2400">
                <a:latin typeface="Adobe Fangsong Std R" panose="02020400000000000000" pitchFamily="18" charset="-128"/>
              </a:rPr>
              <a:t>Evangelia inu listuvi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0729" name="Rectangle 9">
            <a:extLst>
              <a:ext uri="{FF2B5EF4-FFF2-40B4-BE49-F238E27FC236}">
                <a16:creationId xmlns:a16="http://schemas.microsoft.com/office/drawing/2014/main" id="{80E26BFF-E038-4A76-A61A-5D872292D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765175"/>
            <a:ext cx="36830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Katekizem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0730" name="Rectangle 10">
            <a:extLst>
              <a:ext uri="{FF2B5EF4-FFF2-40B4-BE49-F238E27FC236}">
                <a16:creationId xmlns:a16="http://schemas.microsoft.com/office/drawing/2014/main" id="{200C417F-D842-4085-8222-5F65DEACE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2413" y="4365625"/>
            <a:ext cx="3035301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pridige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0731" name="Rectangle 11">
            <a:extLst>
              <a:ext uri="{FF2B5EF4-FFF2-40B4-BE49-F238E27FC236}">
                <a16:creationId xmlns:a16="http://schemas.microsoft.com/office/drawing/2014/main" id="{E986713F-733C-4454-92A8-81631461E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437063"/>
            <a:ext cx="3097213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Char char="-"/>
            </a:pPr>
            <a:r>
              <a:rPr lang="sl-SI" altLang="sl-SI" sz="2400">
                <a:latin typeface="Adobe Fangsong Std R" panose="02020400000000000000" pitchFamily="18" charset="-128"/>
              </a:rPr>
              <a:t>rokopisi: </a:t>
            </a:r>
            <a:br>
              <a:rPr lang="sl-SI" altLang="sl-SI" sz="2400">
                <a:latin typeface="Adobe Fangsong Std R" panose="02020400000000000000" pitchFamily="18" charset="-128"/>
              </a:rPr>
            </a:br>
            <a:r>
              <a:rPr lang="sl-SI" altLang="sl-SI" sz="2400">
                <a:latin typeface="Adobe Fangsong Std R" panose="02020400000000000000" pitchFamily="18" charset="-128"/>
              </a:rPr>
              <a:t>- javni(prisege)</a:t>
            </a:r>
            <a:br>
              <a:rPr lang="sl-SI" altLang="sl-SI" sz="2400">
                <a:latin typeface="Adobe Fangsong Std R" panose="02020400000000000000" pitchFamily="18" charset="-128"/>
              </a:rPr>
            </a:br>
            <a:r>
              <a:rPr lang="sl-SI" altLang="sl-SI" sz="2400">
                <a:latin typeface="Adobe Fangsong Std R" panose="02020400000000000000" pitchFamily="18" charset="-128"/>
              </a:rPr>
              <a:t>zasebni</a:t>
            </a:r>
            <a:br>
              <a:rPr lang="sl-SI" altLang="sl-SI" sz="2400">
                <a:latin typeface="Adobe Fangsong Std R" panose="02020400000000000000" pitchFamily="18" charset="-128"/>
              </a:rPr>
            </a:br>
            <a:r>
              <a:rPr lang="sl-SI" altLang="sl-SI" sz="2400">
                <a:latin typeface="Adobe Fangsong Std R" panose="02020400000000000000" pitchFamily="18" charset="-128"/>
              </a:rPr>
              <a:t>(plemiška pisma)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0732" name="Rectangle 12">
            <a:extLst>
              <a:ext uri="{FF2B5EF4-FFF2-40B4-BE49-F238E27FC236}">
                <a16:creationId xmlns:a16="http://schemas.microsoft.com/office/drawing/2014/main" id="{771202F8-2E79-4DC4-B979-CD04B27980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5084763"/>
            <a:ext cx="3035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sl-SI" altLang="sl-SI" sz="2400">
                <a:latin typeface="Adobe Fangsong Std R" panose="02020400000000000000" pitchFamily="18" charset="-128"/>
              </a:rPr>
              <a:t>slovarji</a:t>
            </a:r>
            <a:endParaRPr lang="en-GB" altLang="sl-SI" sz="2400">
              <a:latin typeface="Adobe Fangsong Std R" panose="02020400000000000000" pitchFamily="18" charset="-128"/>
            </a:endParaRPr>
          </a:p>
        </p:txBody>
      </p:sp>
      <p:sp>
        <p:nvSpPr>
          <p:cNvPr id="30733" name="Line 13">
            <a:extLst>
              <a:ext uri="{FF2B5EF4-FFF2-40B4-BE49-F238E27FC236}">
                <a16:creationId xmlns:a16="http://schemas.microsoft.com/office/drawing/2014/main" id="{8E3D0431-DF8F-41D6-99F4-DFE3980A583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27538" y="4221163"/>
            <a:ext cx="144462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8" grpId="0"/>
      <p:bldP spid="30729" grpId="0"/>
      <p:bldP spid="30730" grpId="0"/>
      <p:bldP spid="30731" grpId="0"/>
      <p:bldP spid="30732" grpId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1503</Words>
  <Application>Microsoft Office PowerPoint</Application>
  <PresentationFormat>On-screen Show (4:3)</PresentationFormat>
  <Paragraphs>483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Adobe Fangsong Std R</vt:lpstr>
      <vt:lpstr>Arial</vt:lpstr>
      <vt:lpstr>Perpetua Titling MT</vt:lpstr>
      <vt:lpstr>Symbol</vt:lpstr>
      <vt:lpstr>Times New Roman</vt:lpstr>
      <vt:lpstr>Privzeti načrt</vt:lpstr>
      <vt:lpstr>ZGODOVINA SLOVENSKEGA (KNJIŽNEGA) JEZIKA  IN JEZIKOSLOVJA</vt:lpstr>
      <vt:lpstr>OD NASELITVE DO  16. STOLETJA</vt:lpstr>
      <vt:lpstr>rokopisi bogoslužne vsebine</vt:lpstr>
      <vt:lpstr>PowerPoint Presentation</vt:lpstr>
      <vt:lpstr>16. STOLETJE</vt:lpstr>
      <vt:lpstr>Abecednik in Katekizem</vt:lpstr>
      <vt:lpstr>PowerPoint Presentation</vt:lpstr>
      <vt:lpstr>17. stoletje,  ½ 18. stoletja</vt:lpstr>
      <vt:lpstr>Evangelia inu listuvi</vt:lpstr>
      <vt:lpstr>PowerPoint Presentation</vt:lpstr>
      <vt:lpstr>PowerPoint Presentation</vt:lpstr>
      <vt:lpstr>2/2 18. STOLETJA</vt:lpstr>
      <vt:lpstr>ponatis Evangelia inu listuvi</vt:lpstr>
      <vt:lpstr>PowerPoint Presentation</vt:lpstr>
      <vt:lpstr>PowerPoint Presentation</vt:lpstr>
      <vt:lpstr>½ 19. STOLETJA</vt:lpstr>
      <vt:lpstr>slovnice</vt:lpstr>
      <vt:lpstr>PowerPoint Presentation</vt:lpstr>
      <vt:lpstr>PowerPoint Presentation</vt:lpstr>
      <vt:lpstr>2/2 19. STOLETJA</vt:lpstr>
      <vt:lpstr>slovnice</vt:lpstr>
      <vt:lpstr>PowerPoint Presentation</vt:lpstr>
      <vt:lpstr>PowerPoint Presentation</vt:lpstr>
      <vt:lpstr>20. stoletje</vt:lpstr>
      <vt:lpstr>pritisk srbohrvaščine, močni asimilacijski pritiski na Slovence, novoilirstvo, po 2. svet. vojni v Soc. Jugoslaviji uradni jezik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2019-06-03T09:09:42Z</dcterms:created>
  <dcterms:modified xsi:type="dcterms:W3CDTF">2019-06-03T09:09:42Z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