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81" r:id="rId6"/>
    <p:sldId id="283" r:id="rId7"/>
    <p:sldId id="277" r:id="rId8"/>
    <p:sldId id="278" r:id="rId9"/>
    <p:sldId id="28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2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B3C8-91E9-444A-850B-58663BBD88A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3B39-70F6-44C1-B13F-7FD426AD5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9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B3C8-91E9-444A-850B-58663BBD88A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3B39-70F6-44C1-B13F-7FD426AD5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343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B3C8-91E9-444A-850B-58663BBD88A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3B39-70F6-44C1-B13F-7FD426AD5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508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B3C8-91E9-444A-850B-58663BBD88A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3B39-70F6-44C1-B13F-7FD426AD5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434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B3C8-91E9-444A-850B-58663BBD88A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3B39-70F6-44C1-B13F-7FD426AD5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911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B3C8-91E9-444A-850B-58663BBD88A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3B39-70F6-44C1-B13F-7FD426AD5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598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B3C8-91E9-444A-850B-58663BBD88A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3B39-70F6-44C1-B13F-7FD426AD5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809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B3C8-91E9-444A-850B-58663BBD88A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3B39-70F6-44C1-B13F-7FD426AD5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466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B3C8-91E9-444A-850B-58663BBD88A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3B39-70F6-44C1-B13F-7FD426AD5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185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B3C8-91E9-444A-850B-58663BBD88A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3B39-70F6-44C1-B13F-7FD426AD5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87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B3C8-91E9-444A-850B-58663BBD88A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3B39-70F6-44C1-B13F-7FD426AD5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656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BB3C8-91E9-444A-850B-58663BBD88AA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23B39-70F6-44C1-B13F-7FD426AD5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16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4032447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Comparative literary essay</a:t>
            </a:r>
            <a:br>
              <a:rPr lang="sl-SI" b="1" dirty="0"/>
            </a:br>
            <a:br>
              <a:rPr lang="en-GB" b="1" dirty="0"/>
            </a:br>
            <a:r>
              <a:rPr lang="sl-SI" b="1" i="1" dirty="0" err="1"/>
              <a:t>Animal</a:t>
            </a:r>
            <a:r>
              <a:rPr lang="sl-SI" b="1" i="1" dirty="0"/>
              <a:t> Farm</a:t>
            </a:r>
            <a:br>
              <a:rPr lang="sl-SI" b="1" i="1" dirty="0"/>
            </a:br>
            <a:r>
              <a:rPr lang="sl-SI" b="1" i="1" dirty="0"/>
              <a:t>&amp;</a:t>
            </a:r>
            <a:br>
              <a:rPr lang="en-GB" b="1" i="1" dirty="0"/>
            </a:br>
            <a:r>
              <a:rPr lang="en-GB" b="1" i="1" dirty="0"/>
              <a:t>An </a:t>
            </a:r>
            <a:r>
              <a:rPr lang="sl-SI" b="1" i="1" dirty="0"/>
              <a:t>I</a:t>
            </a:r>
            <a:r>
              <a:rPr lang="en-GB" b="1" i="1" dirty="0"/>
              <a:t>deal </a:t>
            </a:r>
            <a:r>
              <a:rPr lang="sl-SI" b="1" i="1" dirty="0"/>
              <a:t>H</a:t>
            </a:r>
            <a:r>
              <a:rPr lang="en-GB" b="1" i="1" dirty="0" err="1"/>
              <a:t>usband</a:t>
            </a:r>
            <a:br>
              <a:rPr lang="sl-SI" b="1" i="1"/>
            </a:br>
            <a:endParaRPr lang="en-GB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/>
          <a:lstStyle/>
          <a:p>
            <a:r>
              <a:rPr lang="sl-SI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818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sl-SI" b="1" dirty="0" err="1"/>
              <a:t>Comradship</a:t>
            </a:r>
            <a:r>
              <a:rPr lang="sl-SI" b="1" dirty="0"/>
              <a:t> / </a:t>
            </a:r>
            <a:r>
              <a:rPr lang="sl-SI" b="1" dirty="0" err="1"/>
              <a:t>Friendship</a:t>
            </a:r>
            <a:endParaRPr lang="sl-SI" b="1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905489"/>
              </p:ext>
            </p:extLst>
          </p:nvPr>
        </p:nvGraphicFramePr>
        <p:xfrm>
          <a:off x="467544" y="1205393"/>
          <a:ext cx="8229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noProof="0" dirty="0"/>
                        <a:t>ANIMAL FARM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noProof="0" dirty="0"/>
                        <a:t>AN IDEAL </a:t>
                      </a:r>
                      <a:r>
                        <a:rPr lang="en-US" noProof="0" dirty="0"/>
                        <a:t>HUSBAND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453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Animals address each other with „comrade“ </a:t>
                      </a:r>
                    </a:p>
                    <a:p>
                      <a:pPr marL="285750" indent="-285750">
                        <a:buFont typeface="Wingdings"/>
                        <a:buChar char="à"/>
                      </a:pP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points out the </a:t>
                      </a:r>
                      <a:r>
                        <a:rPr lang="en-GB" b="1" baseline="0" noProof="0" dirty="0">
                          <a:sym typeface="Wingdings" panose="05000000000000000000" pitchFamily="2" charset="2"/>
                        </a:rPr>
                        <a:t>allegorical (the Soviet Union) </a:t>
                      </a:r>
                      <a:r>
                        <a:rPr lang="en-GB" b="0" baseline="0" noProof="0" dirty="0">
                          <a:sym typeface="Wingdings" panose="05000000000000000000" pitchFamily="2" charset="2"/>
                        </a:rPr>
                        <a:t>nature of the story.</a:t>
                      </a:r>
                    </a:p>
                    <a:p>
                      <a:pPr marL="285750" indent="-285750">
                        <a:buFont typeface="Wingdings"/>
                        <a:buChar char="à"/>
                      </a:pPr>
                      <a:r>
                        <a:rPr lang="sl-SI" b="0" baseline="0" noProof="0" dirty="0" err="1">
                          <a:sym typeface="Wingdings" panose="05000000000000000000" pitchFamily="2" charset="2"/>
                        </a:rPr>
                        <a:t>implies</a:t>
                      </a:r>
                      <a:r>
                        <a:rPr lang="en-GB" b="0" baseline="0" noProof="0" dirty="0">
                          <a:sym typeface="Wingdings" panose="05000000000000000000" pitchFamily="2" charset="2"/>
                        </a:rPr>
                        <a:t> equality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="0" baseline="0" noProof="0" dirty="0">
                          <a:sym typeface="Wingdings" panose="05000000000000000000" pitchFamily="2" charset="2"/>
                        </a:rPr>
                        <a:t>Not all animals act </a:t>
                      </a:r>
                      <a:r>
                        <a:rPr lang="sl-SI" b="0" baseline="0" noProof="0" dirty="0">
                          <a:sym typeface="Wingdings" panose="05000000000000000000" pitchFamily="2" charset="2"/>
                        </a:rPr>
                        <a:t>in a </a:t>
                      </a:r>
                      <a:r>
                        <a:rPr lang="en-GB" b="0" baseline="0" noProof="0" dirty="0">
                          <a:sym typeface="Wingdings" panose="05000000000000000000" pitchFamily="2" charset="2"/>
                        </a:rPr>
                        <a:t>comradely </a:t>
                      </a:r>
                      <a:r>
                        <a:rPr lang="sl-SI" b="0" baseline="0" noProof="0" dirty="0" err="1">
                          <a:sym typeface="Wingdings" panose="05000000000000000000" pitchFamily="2" charset="2"/>
                        </a:rPr>
                        <a:t>way</a:t>
                      </a:r>
                      <a:endParaRPr lang="en-GB" b="0" baseline="0" noProof="0" dirty="0">
                        <a:sym typeface="Wingdings" panose="05000000000000000000" pitchFamily="2" charset="2"/>
                      </a:endParaRPr>
                    </a:p>
                    <a:p>
                      <a:pPr marL="285750" indent="-285750">
                        <a:buFont typeface="Wingdings"/>
                        <a:buChar char="à"/>
                      </a:pPr>
                      <a:r>
                        <a:rPr lang="en-GB" b="0" baseline="0" noProof="0" dirty="0">
                          <a:sym typeface="Wingdings" panose="05000000000000000000" pitchFamily="2" charset="2"/>
                        </a:rPr>
                        <a:t>the cat is never around when there is work to be done</a:t>
                      </a:r>
                      <a:r>
                        <a:rPr lang="sl-SI" b="0" baseline="0" noProof="0" dirty="0">
                          <a:sym typeface="Wingdings" panose="05000000000000000000" pitchFamily="2" charset="2"/>
                        </a:rPr>
                        <a:t>;</a:t>
                      </a:r>
                      <a:r>
                        <a:rPr lang="en-GB" b="0" baseline="0" noProof="0" dirty="0">
                          <a:sym typeface="Wingdings" panose="05000000000000000000" pitchFamily="2" charset="2"/>
                        </a:rPr>
                        <a:t> she emerges for meals</a:t>
                      </a:r>
                      <a:endParaRPr lang="sl-SI" b="0" baseline="0" noProof="0" dirty="0">
                        <a:sym typeface="Wingdings" panose="05000000000000000000" pitchFamily="2" charset="2"/>
                      </a:endParaRPr>
                    </a:p>
                    <a:p>
                      <a:pPr marL="285750" indent="-285750">
                        <a:buFont typeface="Wingdings"/>
                        <a:buChar char="à"/>
                      </a:pPr>
                      <a:r>
                        <a:rPr lang="sl-SI" b="0" baseline="0" noProof="0" dirty="0" err="1">
                          <a:sym typeface="Wingdings" panose="05000000000000000000" pitchFamily="2" charset="2"/>
                        </a:rPr>
                        <a:t>Mollie</a:t>
                      </a:r>
                      <a:r>
                        <a:rPr lang="sl-SI" b="0" baseline="0" noProof="0" dirty="0">
                          <a:sym typeface="Wingdings" panose="05000000000000000000" pitchFamily="2" charset="2"/>
                        </a:rPr>
                        <a:t> is not </a:t>
                      </a:r>
                      <a:r>
                        <a:rPr lang="sl-SI" b="0" baseline="0" noProof="0" dirty="0" err="1">
                          <a:sym typeface="Wingdings" panose="05000000000000000000" pitchFamily="2" charset="2"/>
                        </a:rPr>
                        <a:t>interested</a:t>
                      </a:r>
                      <a:r>
                        <a:rPr lang="sl-SI" b="0" baseline="0" noProof="0" dirty="0">
                          <a:sym typeface="Wingdings" panose="05000000000000000000" pitchFamily="2" charset="2"/>
                        </a:rPr>
                        <a:t> in </a:t>
                      </a:r>
                      <a:r>
                        <a:rPr lang="sl-SI" b="0" baseline="0" noProof="0" dirty="0" err="1">
                          <a:sym typeface="Wingdings" panose="05000000000000000000" pitchFamily="2" charset="2"/>
                        </a:rPr>
                        <a:t>the</a:t>
                      </a:r>
                      <a:r>
                        <a:rPr lang="sl-SI" b="0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="0" baseline="0" noProof="0" dirty="0" err="1">
                          <a:sym typeface="Wingdings" panose="05000000000000000000" pitchFamily="2" charset="2"/>
                        </a:rPr>
                        <a:t>common</a:t>
                      </a:r>
                      <a:r>
                        <a:rPr lang="sl-SI" b="0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="0" baseline="0" noProof="0" dirty="0" err="1">
                          <a:sym typeface="Wingdings" panose="05000000000000000000" pitchFamily="2" charset="2"/>
                        </a:rPr>
                        <a:t>good</a:t>
                      </a:r>
                      <a:endParaRPr lang="en-GB" b="0" baseline="0" noProof="0" dirty="0">
                        <a:sym typeface="Wingdings" panose="05000000000000000000" pitchFamily="2" charset="2"/>
                      </a:endParaRPr>
                    </a:p>
                    <a:p>
                      <a:pPr marL="0" indent="0">
                        <a:buFont typeface="Wingdings"/>
                        <a:buNone/>
                      </a:pPr>
                      <a:r>
                        <a:rPr lang="sl-SI" b="0" baseline="0" noProof="0" dirty="0"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sl-SI" b="0" baseline="0" noProof="0" dirty="0" err="1">
                          <a:sym typeface="Wingdings" panose="05000000000000000000" pitchFamily="2" charset="2"/>
                        </a:rPr>
                        <a:t>Boxer</a:t>
                      </a:r>
                      <a:r>
                        <a:rPr lang="sl-SI" b="0" baseline="0" noProof="0" dirty="0">
                          <a:sym typeface="Wingdings" panose="05000000000000000000" pitchFamily="2" charset="2"/>
                        </a:rPr>
                        <a:t> –</a:t>
                      </a:r>
                      <a:r>
                        <a:rPr lang="sl-SI" b="0" baseline="0" noProof="0" dirty="0" err="1">
                          <a:sym typeface="Wingdings" panose="05000000000000000000" pitchFamily="2" charset="2"/>
                        </a:rPr>
                        <a:t>Clover</a:t>
                      </a:r>
                      <a:endParaRPr lang="sl-SI" b="0" baseline="0" noProof="0" dirty="0">
                        <a:sym typeface="Wingdings" panose="05000000000000000000" pitchFamily="2" charset="2"/>
                      </a:endParaRPr>
                    </a:p>
                    <a:p>
                      <a:pPr marL="0" indent="0">
                        <a:buFont typeface="Wingdings"/>
                        <a:buNone/>
                      </a:pPr>
                      <a:r>
                        <a:rPr lang="sl-SI" b="0" baseline="0" noProof="0" dirty="0"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sl-SI" b="0" baseline="0" noProof="0" dirty="0" err="1">
                          <a:sym typeface="Wingdings" panose="05000000000000000000" pitchFamily="2" charset="2"/>
                        </a:rPr>
                        <a:t>Boxer</a:t>
                      </a:r>
                      <a:r>
                        <a:rPr lang="sl-SI" b="0" baseline="0" noProof="0" dirty="0">
                          <a:sym typeface="Wingdings" panose="05000000000000000000" pitchFamily="2" charset="2"/>
                        </a:rPr>
                        <a:t> - Benjamin</a:t>
                      </a:r>
                    </a:p>
                    <a:p>
                      <a:pPr marL="0" indent="0">
                        <a:buFont typeface="Wingdings"/>
                        <a:buNone/>
                      </a:pPr>
                      <a:endParaRPr lang="sl-SI" b="0" baseline="0" noProof="0" dirty="0">
                        <a:sym typeface="Wingdings" panose="05000000000000000000" pitchFamily="2" charset="2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en-GB" baseline="0" noProof="0" dirty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- Lord Goring </a:t>
                      </a:r>
                      <a:r>
                        <a:rPr lang="en-GB" noProof="0" dirty="0">
                          <a:sym typeface="Wingdings" panose="05000000000000000000" pitchFamily="2" charset="2"/>
                        </a:rPr>
                        <a:t> Sir Robert Chiltern</a:t>
                      </a:r>
                    </a:p>
                    <a:p>
                      <a:r>
                        <a:rPr lang="en-GB" noProof="0" dirty="0">
                          <a:sym typeface="Wingdings" panose="05000000000000000000" pitchFamily="2" charset="2"/>
                        </a:rPr>
                        <a:t>- Lord Goring  Lady Gertrude Chiltern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noProof="0" dirty="0">
                          <a:sym typeface="Wingdings" panose="05000000000000000000" pitchFamily="2" charset="2"/>
                        </a:rPr>
                        <a:t>Lord Goring a confidant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 of Mr and Mrs Chiltern when problems in their marriage occur. He is not judgemental, takes both of his friends </a:t>
                      </a:r>
                      <a:r>
                        <a:rPr lang="en-GB" baseline="0" noProof="0" dirty="0" err="1">
                          <a:sym typeface="Wingdings" panose="05000000000000000000" pitchFamily="2" charset="2"/>
                        </a:rPr>
                        <a:t>ser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i</a:t>
                      </a:r>
                      <a:r>
                        <a:rPr lang="en-GB" baseline="0" noProof="0" dirty="0" err="1">
                          <a:sym typeface="Wingdings" panose="05000000000000000000" pitchFamily="2" charset="2"/>
                        </a:rPr>
                        <a:t>ously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 in their troubles.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Lord G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ori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ng is a mediator, who takes their f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ri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ends‘ problems seriously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LG is very truthful and gives the same advice to Mr Chiltern „But no man should have a secret from his own wife“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Lord Goring is a dandy with no obligations (wakes up late ), in his father‘s eyes he is a good for nothing but a loyal and reliable friend.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9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Education</a:t>
            </a:r>
            <a:endParaRPr lang="sl-SI" b="1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023379"/>
              </p:ext>
            </p:extLst>
          </p:nvPr>
        </p:nvGraphicFramePr>
        <p:xfrm>
          <a:off x="457200" y="1196752"/>
          <a:ext cx="8229600" cy="5803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/>
                        <a:t>ANIMAL</a:t>
                      </a:r>
                      <a:r>
                        <a:rPr lang="en-GB" sz="1600" baseline="0" noProof="0" dirty="0"/>
                        <a:t> FARM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noProof="0" dirty="0"/>
                        <a:t>AN IDEAL </a:t>
                      </a:r>
                      <a:r>
                        <a:rPr lang="en-US" noProof="0" dirty="0"/>
                        <a:t>HUSBAND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4942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600" noProof="0" dirty="0"/>
                        <a:t>The pigs are the smartest of all the animals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600" noProof="0" dirty="0"/>
                        <a:t>The pigs study Mr Jones‘ books to learn how to manage  the farm.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600" noProof="0" dirty="0"/>
                        <a:t>Pigs‘ </a:t>
                      </a:r>
                      <a:r>
                        <a:rPr lang="en-GB" sz="1600" noProof="0" dirty="0" err="1"/>
                        <a:t>intell</a:t>
                      </a:r>
                      <a:r>
                        <a:rPr lang="sl-SI" sz="1600" noProof="0" dirty="0"/>
                        <a:t>i</a:t>
                      </a:r>
                      <a:r>
                        <a:rPr lang="en-GB" sz="1600" noProof="0" dirty="0" err="1"/>
                        <a:t>gence</a:t>
                      </a:r>
                      <a:r>
                        <a:rPr lang="en-GB" sz="1600" noProof="0" dirty="0"/>
                        <a:t>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 makes the farm survive (GOOD)</a:t>
                      </a:r>
                    </a:p>
                    <a:p>
                      <a:pPr marL="285750" indent="-285750">
                        <a:buFont typeface="Wingdings"/>
                        <a:buChar char="à"/>
                      </a:pP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enables pigs to exploit other animals (EVIL)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600" baseline="0" noProof="0" dirty="0">
                          <a:sym typeface="Wingdings" panose="05000000000000000000" pitchFamily="2" charset="2"/>
                        </a:rPr>
                        <a:t>Snowball tries to teach other animals how to read and write  at first it seems like </a:t>
                      </a:r>
                      <a:r>
                        <a:rPr lang="sl-SI" sz="1600" baseline="0" noProof="0" dirty="0">
                          <a:sym typeface="Wingdings" panose="05000000000000000000" pitchFamily="2" charset="2"/>
                        </a:rPr>
                        <a:t>a </a:t>
                      </a:r>
                      <a:r>
                        <a:rPr lang="en-GB" sz="1600" baseline="0" noProof="0" dirty="0">
                          <a:sym typeface="Wingdings" panose="05000000000000000000" pitchFamily="2" charset="2"/>
                        </a:rPr>
                        <a:t>great success BUT animals fail to use the skills they‘ve been taught </a:t>
                      </a:r>
                    </a:p>
                    <a:p>
                      <a:pPr marL="285750" indent="-285750">
                        <a:buFont typeface="Wingdings"/>
                        <a:buChar char="à"/>
                      </a:pPr>
                      <a:r>
                        <a:rPr lang="en-GB" sz="1600" baseline="0" noProof="0" dirty="0">
                          <a:sym typeface="Wingdings" panose="05000000000000000000" pitchFamily="2" charset="2"/>
                        </a:rPr>
                        <a:t>Muriel rea</a:t>
                      </a:r>
                      <a:r>
                        <a:rPr lang="sl-SI" sz="1600" baseline="0" noProof="0" dirty="0">
                          <a:sym typeface="Wingdings" panose="05000000000000000000" pitchFamily="2" charset="2"/>
                        </a:rPr>
                        <a:t>d</a:t>
                      </a:r>
                      <a:r>
                        <a:rPr lang="en-GB" sz="1600" baseline="0" noProof="0" dirty="0">
                          <a:sym typeface="Wingdings" panose="05000000000000000000" pitchFamily="2" charset="2"/>
                        </a:rPr>
                        <a:t>s from rubbish dump</a:t>
                      </a:r>
                    </a:p>
                    <a:p>
                      <a:pPr marL="285750" indent="-285750">
                        <a:buFont typeface="Wingdings"/>
                        <a:buChar char="à"/>
                      </a:pPr>
                      <a:r>
                        <a:rPr lang="en-GB" sz="1600" baseline="0" noProof="0" dirty="0">
                          <a:sym typeface="Wingdings" panose="05000000000000000000" pitchFamily="2" charset="2"/>
                        </a:rPr>
                        <a:t>Benjamin says „there is nothing</a:t>
                      </a:r>
                      <a:r>
                        <a:rPr lang="sl-SI" sz="1600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GB" sz="1600" baseline="0" noProof="0" dirty="0">
                          <a:sym typeface="Wingdings" panose="05000000000000000000" pitchFamily="2" charset="2"/>
                        </a:rPr>
                        <a:t>worth reading.“</a:t>
                      </a:r>
                    </a:p>
                    <a:p>
                      <a:pPr marL="285750" indent="-285750">
                        <a:buFont typeface="Wingdings"/>
                        <a:buChar char="à"/>
                      </a:pPr>
                      <a:r>
                        <a:rPr lang="en-GB" sz="1600" baseline="0" noProof="0" dirty="0">
                          <a:sym typeface="Wingdings" panose="05000000000000000000" pitchFamily="2" charset="2"/>
                        </a:rPr>
                        <a:t>Boxer + Clover want to learn but don‘t have the ability</a:t>
                      </a:r>
                      <a:endParaRPr lang="sl-SI" sz="1600" baseline="0" noProof="0" dirty="0">
                        <a:sym typeface="Wingdings" panose="05000000000000000000" pitchFamily="2" charset="2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600" baseline="0" noProof="0" dirty="0" err="1">
                          <a:sym typeface="Wingdings" panose="05000000000000000000" pitchFamily="2" charset="2"/>
                        </a:rPr>
                        <a:t>Pigs</a:t>
                      </a:r>
                      <a:r>
                        <a:rPr lang="sl-SI" sz="1600" baseline="0" noProof="0" dirty="0">
                          <a:sym typeface="Wingdings" panose="05000000000000000000" pitchFamily="2" charset="2"/>
                        </a:rPr>
                        <a:t> are </a:t>
                      </a:r>
                      <a:r>
                        <a:rPr lang="sl-SI" sz="1600" baseline="0" noProof="0" dirty="0" err="1">
                          <a:sym typeface="Wingdings" panose="05000000000000000000" pitchFamily="2" charset="2"/>
                        </a:rPr>
                        <a:t>smart</a:t>
                      </a:r>
                      <a:r>
                        <a:rPr lang="sl-SI" sz="1600" baseline="0" noProof="0" dirty="0"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sl-SI" sz="1600" baseline="0" noProof="0" dirty="0" err="1">
                          <a:sym typeface="Wingdings" panose="05000000000000000000" pitchFamily="2" charset="2"/>
                        </a:rPr>
                        <a:t>other</a:t>
                      </a:r>
                      <a:r>
                        <a:rPr lang="sl-SI" sz="1600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sz="1600" baseline="0" noProof="0" dirty="0" err="1">
                          <a:sym typeface="Wingdings" panose="05000000000000000000" pitchFamily="2" charset="2"/>
                        </a:rPr>
                        <a:t>animals</a:t>
                      </a:r>
                      <a:r>
                        <a:rPr lang="sl-SI" sz="1600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sz="1600" baseline="0" noProof="0" dirty="0" err="1">
                          <a:sym typeface="Wingdings" panose="05000000000000000000" pitchFamily="2" charset="2"/>
                        </a:rPr>
                        <a:t>can</a:t>
                      </a:r>
                      <a:r>
                        <a:rPr lang="sl-SI" sz="1600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sz="1600" baseline="0" noProof="0" dirty="0" err="1">
                          <a:sym typeface="Wingdings" panose="05000000000000000000" pitchFamily="2" charset="2"/>
                        </a:rPr>
                        <a:t>be</a:t>
                      </a:r>
                      <a:r>
                        <a:rPr lang="sl-SI" sz="1600" baseline="0" noProof="0" dirty="0">
                          <a:sym typeface="Wingdings" panose="05000000000000000000" pitchFamily="2" charset="2"/>
                        </a:rPr>
                        <a:t> more </a:t>
                      </a:r>
                      <a:r>
                        <a:rPr lang="sl-SI" sz="1600" baseline="0" noProof="0" dirty="0" err="1">
                          <a:sym typeface="Wingdings" panose="05000000000000000000" pitchFamily="2" charset="2"/>
                        </a:rPr>
                        <a:t>easily</a:t>
                      </a:r>
                      <a:r>
                        <a:rPr lang="sl-SI" sz="1600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sz="1600" baseline="0" noProof="0" dirty="0" err="1">
                          <a:sym typeface="Wingdings" panose="05000000000000000000" pitchFamily="2" charset="2"/>
                        </a:rPr>
                        <a:t>manipulated</a:t>
                      </a:r>
                      <a:r>
                        <a:rPr lang="sl-SI" sz="1600" baseline="0" noProof="0" dirty="0">
                          <a:sym typeface="Wingdings" panose="05000000000000000000" pitchFamily="2" charset="2"/>
                        </a:rPr>
                        <a:t>  EDUCATION as  a means for power and privileged position of pigs.</a:t>
                      </a:r>
                      <a:endParaRPr lang="en-GB" sz="1600" baseline="0" noProof="0" dirty="0">
                        <a:sym typeface="Wingdings" panose="05000000000000000000" pitchFamily="2" charset="2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en-GB" sz="1600" noProof="0" dirty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-</a:t>
                      </a:r>
                      <a:r>
                        <a:rPr lang="sl-SI" baseline="0" dirty="0"/>
                        <a:t> </a:t>
                      </a:r>
                      <a:r>
                        <a:rPr lang="en-GB" baseline="0" noProof="0" dirty="0"/>
                        <a:t>We don‘t know about the formal education of the ma</a:t>
                      </a:r>
                      <a:r>
                        <a:rPr lang="sl-SI" baseline="0" noProof="0" dirty="0"/>
                        <a:t>i</a:t>
                      </a:r>
                      <a:r>
                        <a:rPr lang="en-GB" baseline="0" noProof="0" dirty="0"/>
                        <a:t>n characters. Mrs Chiltern and Mrs </a:t>
                      </a:r>
                      <a:r>
                        <a:rPr lang="en-GB" baseline="0" noProof="0" dirty="0" err="1"/>
                        <a:t>Cheveley</a:t>
                      </a:r>
                      <a:r>
                        <a:rPr lang="en-GB" baseline="0" noProof="0" dirty="0"/>
                        <a:t> went to the same school.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noProof="0" dirty="0"/>
                        <a:t>The characters are cultured, they attend events (Lord Goring), they are in possession of paintings (Mr Chiltern has some </a:t>
                      </a:r>
                      <a:r>
                        <a:rPr lang="en-GB" baseline="0" noProof="0" dirty="0" err="1"/>
                        <a:t>Corots</a:t>
                      </a:r>
                      <a:r>
                        <a:rPr lang="en-GB" baseline="0" noProof="0" dirty="0"/>
                        <a:t>)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noProof="0" dirty="0"/>
                        <a:t>Mrs Chiltern is interested in politics, she is one of the modern women 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 her husband supports this.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99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6449"/>
            <a:ext cx="8229600" cy="1143000"/>
          </a:xfrm>
        </p:spPr>
        <p:txBody>
          <a:bodyPr>
            <a:normAutofit/>
          </a:bodyPr>
          <a:lstStyle/>
          <a:p>
            <a:r>
              <a:rPr lang="sl-SI" b="1" dirty="0"/>
              <a:t> </a:t>
            </a:r>
            <a:r>
              <a:rPr lang="sl-SI" b="1" dirty="0" err="1"/>
              <a:t>Freedom</a:t>
            </a:r>
            <a:r>
              <a:rPr lang="sl-SI" b="1" dirty="0"/>
              <a:t> / </a:t>
            </a:r>
            <a:r>
              <a:rPr lang="sl-SI" b="1" dirty="0" err="1"/>
              <a:t>Imprisonment</a:t>
            </a:r>
            <a:endParaRPr lang="sl-SI" b="1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202686"/>
              </p:ext>
            </p:extLst>
          </p:nvPr>
        </p:nvGraphicFramePr>
        <p:xfrm>
          <a:off x="611560" y="1052736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noProof="0" dirty="0"/>
                        <a:t>ANIMAL</a:t>
                      </a:r>
                      <a:r>
                        <a:rPr lang="sl-SI" baseline="0" noProof="0" dirty="0"/>
                        <a:t> FARM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noProof="0" dirty="0"/>
                        <a:t>AN IDEAL </a:t>
                      </a:r>
                      <a:r>
                        <a:rPr lang="en-US" noProof="0" dirty="0"/>
                        <a:t>HUSBAND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Rebellion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is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going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to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free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the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animls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from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Jones‘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cruelty</a:t>
                      </a:r>
                      <a:endParaRPr lang="sl-SI" baseline="0" noProof="0" dirty="0">
                        <a:sym typeface="Wingdings" panose="05000000000000000000" pitchFamily="2" charset="2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Old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Major „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Only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get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rid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of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Man …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Almost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over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night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we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could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become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rich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and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free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.“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BUT 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this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freedom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can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be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gained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only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UNDER THE CONDITION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that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„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we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animals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)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must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not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come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to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resemble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him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(Man).“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The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day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after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rebellion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 very special (p. 15)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the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language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is more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poetic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and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symbolic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the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dawn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standing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for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a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new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start) to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emphasise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the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significance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of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the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situation</a:t>
                      </a:r>
                      <a:endParaRPr lang="sl-SI" baseline="0" noProof="0" dirty="0">
                        <a:sym typeface="Wingdings" panose="05000000000000000000" pitchFamily="2" charset="2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BUT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soon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we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encounter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HEGEMONY (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you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give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the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illusion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of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freedom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as a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means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of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controlling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sl-SI" baseline="0" noProof="0" dirty="0" err="1">
                          <a:sym typeface="Wingdings" panose="05000000000000000000" pitchFamily="2" charset="2"/>
                        </a:rPr>
                        <a:t>someone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)</a:t>
                      </a:r>
                      <a:endParaRPr lang="en-GB" baseline="0" noProof="0" dirty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noProof="0" dirty="0"/>
                        <a:t>RC</a:t>
                      </a:r>
                      <a:r>
                        <a:rPr lang="en-GB" baseline="0" noProof="0" dirty="0"/>
                        <a:t> by selling a cabinet secret, he becomes rich 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 gains a high position in English society  dishonesty hangs over him so he constantly donates money to charities.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I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l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l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e</a:t>
                      </a:r>
                      <a:r>
                        <a:rPr lang="en-GB" baseline="0" noProof="0" dirty="0" err="1">
                          <a:sym typeface="Wingdings" panose="05000000000000000000" pitchFamily="2" charset="2"/>
                        </a:rPr>
                        <a:t>gally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 obtained money is given (to certain extend) back to the society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.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RC proves to be split between what is moral and what is immoral, to avoid problems with his wife he </a:t>
                      </a:r>
                      <a:r>
                        <a:rPr lang="en-GB" baseline="0" noProof="0" dirty="0" err="1">
                          <a:sym typeface="Wingdings" panose="05000000000000000000" pitchFamily="2" charset="2"/>
                        </a:rPr>
                        <a:t>wa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n</a:t>
                      </a:r>
                      <a:r>
                        <a:rPr lang="en-GB" baseline="0" noProof="0" dirty="0" err="1">
                          <a:sym typeface="Wingdings" panose="05000000000000000000" pitchFamily="2" charset="2"/>
                        </a:rPr>
                        <a:t>ts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 to give in Mrs </a:t>
                      </a:r>
                      <a:r>
                        <a:rPr lang="en-GB" baseline="0" noProof="0" dirty="0" err="1">
                          <a:sym typeface="Wingdings" panose="05000000000000000000" pitchFamily="2" charset="2"/>
                        </a:rPr>
                        <a:t>Cheve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y‘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s deal but finally </a:t>
                      </a:r>
                      <a:r>
                        <a:rPr lang="en-GB" baseline="0" noProof="0" dirty="0" err="1">
                          <a:sym typeface="Wingdings" panose="05000000000000000000" pitchFamily="2" charset="2"/>
                        </a:rPr>
                        <a:t>deci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d</a:t>
                      </a:r>
                      <a:r>
                        <a:rPr lang="en-GB" baseline="0" noProof="0" dirty="0" err="1">
                          <a:sym typeface="Wingdings" panose="05000000000000000000" pitchFamily="2" charset="2"/>
                        </a:rPr>
                        <a:t>es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 not to.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Money makes RC develop from a weakling to a decisive and moral man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Money imprisons 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R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C but at the same time it is precisely because of the immoral thing he did in his youth that he becomes free at the end</a:t>
                      </a:r>
                      <a:r>
                        <a:rPr lang="sl-SI" baseline="0" dirty="0">
                          <a:sym typeface="Wingdings" panose="05000000000000000000" pitchFamily="2" charset="2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83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Freedom</a:t>
            </a:r>
            <a:r>
              <a:rPr lang="sl-SI" b="1" dirty="0"/>
              <a:t> / </a:t>
            </a:r>
            <a:r>
              <a:rPr lang="sl-SI" b="1" dirty="0" err="1"/>
              <a:t>Imprisonment</a:t>
            </a:r>
            <a:endParaRPr lang="sl-SI" b="1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214547"/>
              </p:ext>
            </p:extLst>
          </p:nvPr>
        </p:nvGraphicFramePr>
        <p:xfrm>
          <a:off x="457200" y="1600200"/>
          <a:ext cx="82296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ANIMAL</a:t>
                      </a:r>
                      <a:r>
                        <a:rPr lang="sl-SI" baseline="0" dirty="0"/>
                        <a:t> FARM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AN IDEAL HUSBAND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noProof="0" dirty="0"/>
                        <a:t>HEGEMONIOUS ACTIONS: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noProof="0" dirty="0">
                          <a:sym typeface="Wingdings" panose="05000000000000000000" pitchFamily="2" charset="2"/>
                        </a:rPr>
                        <a:t> Comrades  </a:t>
                      </a:r>
                      <a:r>
                        <a:rPr lang="sl-SI" noProof="0" dirty="0">
                          <a:sym typeface="Wingdings" panose="05000000000000000000" pitchFamily="2" charset="2"/>
                        </a:rPr>
                        <a:t>i</a:t>
                      </a:r>
                      <a:r>
                        <a:rPr lang="en-GB" noProof="0" dirty="0" err="1">
                          <a:sym typeface="Wingdings" panose="05000000000000000000" pitchFamily="2" charset="2"/>
                        </a:rPr>
                        <a:t>mplies</a:t>
                      </a:r>
                      <a:r>
                        <a:rPr lang="en-GB" noProof="0" dirty="0">
                          <a:sym typeface="Wingdings" panose="05000000000000000000" pitchFamily="2" charset="2"/>
                        </a:rPr>
                        <a:t> equality</a:t>
                      </a:r>
                    </a:p>
                    <a:p>
                      <a:pPr marL="285750" indent="-285750">
                        <a:buFont typeface="Wingdings"/>
                        <a:buChar char="à"/>
                      </a:pPr>
                      <a:r>
                        <a:rPr lang="en-GB" noProof="0" dirty="0">
                          <a:sym typeface="Wingdings" panose="05000000000000000000" pitchFamily="2" charset="2"/>
                        </a:rPr>
                        <a:t>Letting the</a:t>
                      </a:r>
                      <a:r>
                        <a:rPr lang="sl-SI" noProof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GB" noProof="0" dirty="0" err="1">
                          <a:sym typeface="Wingdings" panose="05000000000000000000" pitchFamily="2" charset="2"/>
                        </a:rPr>
                        <a:t>anim</a:t>
                      </a:r>
                      <a:r>
                        <a:rPr lang="sl-SI" noProof="0" dirty="0">
                          <a:sym typeface="Wingdings" panose="05000000000000000000" pitchFamily="2" charset="2"/>
                        </a:rPr>
                        <a:t>a</a:t>
                      </a:r>
                      <a:r>
                        <a:rPr lang="en-GB" noProof="0" dirty="0">
                          <a:sym typeface="Wingdings" panose="05000000000000000000" pitchFamily="2" charset="2"/>
                        </a:rPr>
                        <a:t>ls elect the president but Napoleon is the only candidate</a:t>
                      </a:r>
                    </a:p>
                    <a:p>
                      <a:pPr marL="285750" indent="-285750">
                        <a:buFont typeface="Wingdings"/>
                        <a:buChar char="à"/>
                      </a:pPr>
                      <a:r>
                        <a:rPr lang="en-GB" noProof="0" dirty="0">
                          <a:sym typeface="Wingdings" panose="05000000000000000000" pitchFamily="2" charset="2"/>
                        </a:rPr>
                        <a:t>All animals are equal but some are more equal</a:t>
                      </a:r>
                      <a:endParaRPr lang="sl-SI" noProof="0" dirty="0">
                        <a:sym typeface="Wingdings" panose="05000000000000000000" pitchFamily="2" charset="2"/>
                      </a:endParaRPr>
                    </a:p>
                    <a:p>
                      <a:pPr marL="0" indent="0">
                        <a:buFont typeface="Wingdings"/>
                        <a:buNone/>
                      </a:pPr>
                      <a:r>
                        <a:rPr lang="sl-SI" noProof="0" dirty="0">
                          <a:sym typeface="Wingdings" panose="05000000000000000000" pitchFamily="2" charset="2"/>
                        </a:rPr>
                        <a:t> </a:t>
                      </a:r>
                      <a:endParaRPr lang="en-GB" noProof="0" dirty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97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br>
              <a:rPr lang="sl-SI" b="1" dirty="0"/>
            </a:br>
            <a:r>
              <a:rPr lang="sl-SI" b="1" dirty="0" err="1"/>
              <a:t>Power</a:t>
            </a:r>
            <a:br>
              <a:rPr lang="sl-SI" b="1" i="1" dirty="0"/>
            </a:b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476306"/>
              </p:ext>
            </p:extLst>
          </p:nvPr>
        </p:nvGraphicFramePr>
        <p:xfrm>
          <a:off x="395536" y="909320"/>
          <a:ext cx="8136904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noProof="0" dirty="0"/>
                        <a:t>ANIMAL</a:t>
                      </a:r>
                      <a:r>
                        <a:rPr lang="sl-SI" baseline="0" noProof="0" dirty="0"/>
                        <a:t> FARM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noProof="0" dirty="0"/>
                        <a:t>AN IDEAL </a:t>
                      </a:r>
                      <a:r>
                        <a:rPr lang="en-US" noProof="0" dirty="0"/>
                        <a:t>HUSBAND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noProof="0" dirty="0"/>
                        <a:t>Obtaining power through their smartness.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noProof="0" dirty="0" err="1"/>
                        <a:t>Whe</a:t>
                      </a:r>
                      <a:r>
                        <a:rPr lang="sl-SI" noProof="0" dirty="0"/>
                        <a:t>n</a:t>
                      </a:r>
                      <a:r>
                        <a:rPr lang="en-GB" noProof="0" dirty="0"/>
                        <a:t> Old Major gives his speech</a:t>
                      </a:r>
                      <a:r>
                        <a:rPr lang="en-GB" baseline="0" noProof="0" dirty="0"/>
                        <a:t> the pigs sit down in front of the platform (from the start</a:t>
                      </a:r>
                      <a:r>
                        <a:rPr lang="sl-SI" baseline="0" noProof="0" dirty="0"/>
                        <a:t>,</a:t>
                      </a:r>
                      <a:r>
                        <a:rPr lang="en-GB" baseline="0" noProof="0" dirty="0"/>
                        <a:t> assuming a head position).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noProof="0" dirty="0"/>
                        <a:t>They </a:t>
                      </a:r>
                      <a:r>
                        <a:rPr lang="sl-SI" baseline="0" noProof="0" dirty="0"/>
                        <a:t>ar</a:t>
                      </a:r>
                      <a:r>
                        <a:rPr lang="en-GB" baseline="0" noProof="0" dirty="0"/>
                        <a:t>e able to keep the power with METH</a:t>
                      </a:r>
                      <a:r>
                        <a:rPr lang="sl-SI" baseline="0" noProof="0" dirty="0"/>
                        <a:t>O</a:t>
                      </a:r>
                      <a:r>
                        <a:rPr lang="en-GB" baseline="0" noProof="0" dirty="0"/>
                        <a:t>DS OF CONTROL:</a:t>
                      </a:r>
                    </a:p>
                    <a:p>
                      <a:pPr marL="285750" indent="-285750">
                        <a:buFont typeface="Wingdings"/>
                        <a:buChar char="à"/>
                      </a:pP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Scare tactics  Squealer in his rhetoric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: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 „You don‘t want Mr Jones to come back.“ the pigs scare other animals by killing some of them  if the hens don‘t eggs to the pigs the pigs won‘t give them food  Napoleon educates Jessie and Bluebell‘s 9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,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 puppies turning them in</a:t>
                      </a:r>
                      <a:r>
                        <a:rPr lang="sl-SI" baseline="0" noProof="0" dirty="0">
                          <a:sym typeface="Wingdings" panose="05000000000000000000" pitchFamily="2" charset="2"/>
                        </a:rPr>
                        <a:t>t</a:t>
                      </a: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o fierce dogs (they chase away Snowball)  chasing the opponent away</a:t>
                      </a:r>
                    </a:p>
                    <a:p>
                      <a:pPr marL="285750" indent="-285750">
                        <a:buFont typeface="Wingdings"/>
                        <a:buChar char="à"/>
                      </a:pPr>
                      <a:r>
                        <a:rPr lang="en-GB" baseline="0" noProof="0" dirty="0">
                          <a:sym typeface="Wingdings" panose="05000000000000000000" pitchFamily="2" charset="2"/>
                        </a:rPr>
                        <a:t>Hegemony</a:t>
                      </a:r>
                      <a:endParaRPr lang="en-GB" baseline="0" noProof="0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noProof="0" dirty="0"/>
                        <a:t> - </a:t>
                      </a:r>
                      <a:r>
                        <a:rPr lang="en-US" noProof="0" dirty="0"/>
                        <a:t>Sir Robert‘s political</a:t>
                      </a:r>
                      <a:r>
                        <a:rPr lang="en-US" baseline="0" noProof="0" dirty="0"/>
                        <a:t> power based on </a:t>
                      </a:r>
                      <a:endParaRPr lang="sl-SI" baseline="0" noProof="0" dirty="0"/>
                    </a:p>
                    <a:p>
                      <a:r>
                        <a:rPr lang="sl-SI" baseline="0" noProof="0" dirty="0"/>
                        <a:t>    </a:t>
                      </a:r>
                      <a:r>
                        <a:rPr lang="en-US" baseline="0" noProof="0" dirty="0"/>
                        <a:t>money (ill-gotten gains);</a:t>
                      </a:r>
                    </a:p>
                    <a:p>
                      <a:r>
                        <a:rPr lang="sl-SI" baseline="0" noProof="0" dirty="0"/>
                        <a:t> - </a:t>
                      </a:r>
                      <a:r>
                        <a:rPr lang="en-US" baseline="0" noProof="0" dirty="0"/>
                        <a:t>Robert‘s power to do good (charity),</a:t>
                      </a:r>
                      <a:endParaRPr lang="sl-SI" baseline="0" noProof="0" dirty="0"/>
                    </a:p>
                    <a:p>
                      <a:r>
                        <a:rPr lang="sl-SI" baseline="0" noProof="0" dirty="0"/>
                        <a:t>  </a:t>
                      </a:r>
                      <a:r>
                        <a:rPr lang="en-US" baseline="0" noProof="0" dirty="0"/>
                        <a:t> but conscious money.</a:t>
                      </a:r>
                    </a:p>
                    <a:p>
                      <a:r>
                        <a:rPr lang="sl-SI" baseline="0" noProof="0" dirty="0"/>
                        <a:t> - </a:t>
                      </a:r>
                      <a:r>
                        <a:rPr lang="en-US" baseline="0" noProof="0" dirty="0"/>
                        <a:t>Robert‘s powerlessness in face of truth</a:t>
                      </a:r>
                      <a:endParaRPr lang="sl-SI" baseline="0" noProof="0" dirty="0"/>
                    </a:p>
                    <a:p>
                      <a:r>
                        <a:rPr lang="sl-SI" baseline="0" noProof="0" dirty="0"/>
                        <a:t>  </a:t>
                      </a:r>
                      <a:r>
                        <a:rPr lang="en-US" baseline="0" noProof="0" dirty="0"/>
                        <a:t> (</a:t>
                      </a:r>
                      <a:r>
                        <a:rPr lang="en-US" baseline="0" noProof="0" dirty="0" err="1"/>
                        <a:t>Mrs</a:t>
                      </a:r>
                      <a:r>
                        <a:rPr lang="en-US" baseline="0" noProof="0" dirty="0"/>
                        <a:t> </a:t>
                      </a:r>
                      <a:r>
                        <a:rPr lang="en-US" baseline="0" noProof="0" dirty="0" err="1"/>
                        <a:t>Cheveley</a:t>
                      </a:r>
                      <a:r>
                        <a:rPr lang="en-US" baseline="0" noProof="0" dirty="0"/>
                        <a:t>)</a:t>
                      </a:r>
                    </a:p>
                    <a:p>
                      <a:r>
                        <a:rPr lang="sl-SI" baseline="0" noProof="0" dirty="0"/>
                        <a:t> - </a:t>
                      </a:r>
                      <a:r>
                        <a:rPr lang="en-US" baseline="0" noProof="0" dirty="0" err="1"/>
                        <a:t>Mrs</a:t>
                      </a:r>
                      <a:r>
                        <a:rPr lang="en-US" baseline="0" noProof="0" dirty="0"/>
                        <a:t> </a:t>
                      </a:r>
                      <a:r>
                        <a:rPr lang="en-US" baseline="0" noProof="0" dirty="0" err="1"/>
                        <a:t>Cheveley‘s</a:t>
                      </a:r>
                      <a:r>
                        <a:rPr lang="en-US" baseline="0" noProof="0" dirty="0"/>
                        <a:t> power over Sir Robert</a:t>
                      </a:r>
                      <a:endParaRPr lang="sl-SI" baseline="0" noProof="0" dirty="0"/>
                    </a:p>
                    <a:p>
                      <a:r>
                        <a:rPr lang="sl-SI" baseline="0" noProof="0" dirty="0"/>
                        <a:t>  </a:t>
                      </a:r>
                      <a:r>
                        <a:rPr lang="en-US" baseline="0" noProof="0" dirty="0"/>
                        <a:t> (=</a:t>
                      </a:r>
                      <a:r>
                        <a:rPr lang="sl-SI" baseline="0" noProof="0" dirty="0" err="1"/>
                        <a:t>the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secret</a:t>
                      </a:r>
                      <a:r>
                        <a:rPr lang="en-US" baseline="0" noProof="0" dirty="0"/>
                        <a:t>)</a:t>
                      </a:r>
                      <a:r>
                        <a:rPr lang="sl-SI" baseline="0" noProof="0" dirty="0"/>
                        <a:t>; </a:t>
                      </a:r>
                      <a:r>
                        <a:rPr lang="sl-SI" baseline="0" noProof="0" dirty="0" err="1"/>
                        <a:t>Mrs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Cheveley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strives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after</a:t>
                      </a:r>
                      <a:endParaRPr lang="sl-SI" baseline="0" noProof="0" dirty="0"/>
                    </a:p>
                    <a:p>
                      <a:r>
                        <a:rPr lang="sl-SI" baseline="0" noProof="0" dirty="0"/>
                        <a:t>    </a:t>
                      </a:r>
                      <a:r>
                        <a:rPr lang="sl-SI" baseline="0" noProof="0" dirty="0" err="1"/>
                        <a:t>money</a:t>
                      </a:r>
                      <a:r>
                        <a:rPr lang="sl-SI" baseline="0" noProof="0" dirty="0"/>
                        <a:t>, not </a:t>
                      </a:r>
                      <a:r>
                        <a:rPr lang="sl-SI" baseline="0" noProof="0" dirty="0" err="1"/>
                        <a:t>necessarily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after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power</a:t>
                      </a:r>
                      <a:r>
                        <a:rPr lang="sl-SI" baseline="0" noProof="0" dirty="0"/>
                        <a:t>; </a:t>
                      </a:r>
                      <a:endParaRPr lang="en-US" baseline="0" noProof="0" dirty="0"/>
                    </a:p>
                    <a:p>
                      <a:r>
                        <a:rPr lang="sl-SI" baseline="0" noProof="0" dirty="0"/>
                        <a:t> - </a:t>
                      </a:r>
                      <a:r>
                        <a:rPr lang="en-US" baseline="0" noProof="0" dirty="0"/>
                        <a:t>Goring‘s power over </a:t>
                      </a:r>
                      <a:r>
                        <a:rPr lang="en-US" baseline="0" noProof="0" dirty="0" err="1"/>
                        <a:t>Mrs</a:t>
                      </a:r>
                      <a:r>
                        <a:rPr lang="en-US" baseline="0" noProof="0" dirty="0"/>
                        <a:t> </a:t>
                      </a:r>
                      <a:r>
                        <a:rPr lang="en-US" baseline="0" noProof="0" dirty="0" err="1"/>
                        <a:t>Chevel</a:t>
                      </a:r>
                      <a:r>
                        <a:rPr lang="sl-SI" baseline="0" noProof="0" dirty="0"/>
                        <a:t>e</a:t>
                      </a:r>
                      <a:r>
                        <a:rPr lang="en-US" baseline="0" noProof="0" dirty="0"/>
                        <a:t>y</a:t>
                      </a:r>
                      <a:endParaRPr lang="sl-SI" baseline="0" noProof="0" dirty="0"/>
                    </a:p>
                    <a:p>
                      <a:r>
                        <a:rPr lang="sl-SI" baseline="0" noProof="0" dirty="0"/>
                        <a:t>  </a:t>
                      </a:r>
                      <a:r>
                        <a:rPr lang="en-US" baseline="0" noProof="0" dirty="0"/>
                        <a:t> (bracelet)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aseline="0" noProof="0" dirty="0"/>
                        <a:t> - </a:t>
                      </a:r>
                      <a:r>
                        <a:rPr lang="en-US" baseline="0" noProof="0" dirty="0"/>
                        <a:t>Sir Robert‘s philosophy (money = power</a:t>
                      </a:r>
                      <a:endParaRPr lang="sl-SI" baseline="0" noProof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aseline="0" noProof="0" dirty="0"/>
                        <a:t>   </a:t>
                      </a:r>
                      <a:r>
                        <a:rPr lang="en-US" baseline="0" noProof="0" dirty="0"/>
                        <a:t> = freedom (?) </a:t>
                      </a:r>
                      <a:endParaRPr lang="sl-SI" baseline="0" noProof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aseline="0" noProof="0" dirty="0"/>
                        <a:t> - </a:t>
                      </a:r>
                      <a:r>
                        <a:rPr lang="sl-SI" baseline="0" noProof="0" dirty="0" err="1"/>
                        <a:t>Arnheim‘s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philosophy</a:t>
                      </a:r>
                      <a:r>
                        <a:rPr lang="sl-SI" baseline="0" noProof="0" dirty="0"/>
                        <a:t> → ′</a:t>
                      </a:r>
                      <a:r>
                        <a:rPr lang="sl-SI" baseline="0" noProof="0" dirty="0" err="1"/>
                        <a:t>and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that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power</a:t>
                      </a:r>
                      <a:r>
                        <a:rPr lang="sl-SI" baseline="0" noProof="0" dirty="0"/>
                        <a:t>, </a:t>
                      </a:r>
                      <a:r>
                        <a:rPr lang="sl-SI" baseline="0" noProof="0" dirty="0" err="1"/>
                        <a:t>power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over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other</a:t>
                      </a:r>
                      <a:r>
                        <a:rPr lang="sl-SI" baseline="0" noProof="0" dirty="0"/>
                        <a:t> men, </a:t>
                      </a:r>
                      <a:r>
                        <a:rPr lang="sl-SI" baseline="0" noProof="0" dirty="0" err="1"/>
                        <a:t>power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over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the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world</a:t>
                      </a:r>
                      <a:r>
                        <a:rPr lang="sl-SI" baseline="0" noProof="0" dirty="0"/>
                        <a:t>, </a:t>
                      </a:r>
                      <a:r>
                        <a:rPr lang="sl-SI" baseline="0" noProof="0" dirty="0" err="1"/>
                        <a:t>was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the</a:t>
                      </a:r>
                      <a:r>
                        <a:rPr lang="sl-SI" baseline="0" noProof="0" dirty="0"/>
                        <a:t> one </a:t>
                      </a:r>
                      <a:r>
                        <a:rPr lang="sl-SI" baseline="0" noProof="0" dirty="0" err="1"/>
                        <a:t>thing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worth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having</a:t>
                      </a:r>
                      <a:r>
                        <a:rPr lang="sl-SI" baseline="0" noProof="0" dirty="0"/>
                        <a:t>, one </a:t>
                      </a:r>
                      <a:r>
                        <a:rPr lang="sl-SI" baseline="0" noProof="0" dirty="0" err="1"/>
                        <a:t>supreme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pleasure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worth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knowing</a:t>
                      </a:r>
                      <a:r>
                        <a:rPr lang="sl-SI" baseline="0" noProof="0" dirty="0"/>
                        <a:t>, </a:t>
                      </a:r>
                      <a:r>
                        <a:rPr lang="sl-SI" baseline="0" noProof="0" dirty="0" err="1"/>
                        <a:t>the</a:t>
                      </a:r>
                      <a:r>
                        <a:rPr lang="sl-SI" baseline="0" noProof="0" dirty="0"/>
                        <a:t> one </a:t>
                      </a:r>
                      <a:r>
                        <a:rPr lang="sl-SI" baseline="0" noProof="0" dirty="0" err="1"/>
                        <a:t>joy</a:t>
                      </a:r>
                      <a:r>
                        <a:rPr lang="sl-SI" baseline="0" noProof="0" dirty="0"/>
                        <a:t> one never </a:t>
                      </a:r>
                      <a:r>
                        <a:rPr lang="sl-SI" baseline="0" noProof="0" dirty="0" err="1"/>
                        <a:t>tired</a:t>
                      </a:r>
                      <a:r>
                        <a:rPr lang="sl-SI" baseline="0" noProof="0" dirty="0"/>
                        <a:t> </a:t>
                      </a:r>
                      <a:r>
                        <a:rPr lang="sl-SI" baseline="0" noProof="0" dirty="0" err="1"/>
                        <a:t>of</a:t>
                      </a:r>
                      <a:r>
                        <a:rPr lang="sl-SI" baseline="0" noProof="0" dirty="0"/>
                        <a:t>…′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40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Honesty</a:t>
            </a:r>
            <a:r>
              <a:rPr lang="sl-SI" b="1" dirty="0"/>
              <a:t> &amp; </a:t>
            </a:r>
            <a:r>
              <a:rPr lang="sl-SI" b="1" dirty="0" err="1"/>
              <a:t>Truth</a:t>
            </a:r>
            <a:r>
              <a:rPr lang="sl-SI" b="1" dirty="0"/>
              <a:t> &amp; </a:t>
            </a:r>
            <a:r>
              <a:rPr lang="sl-SI" b="1" dirty="0" err="1"/>
              <a:t>Lies</a:t>
            </a:r>
            <a:endParaRPr lang="sl-SI" b="1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09001"/>
              </p:ext>
            </p:extLst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noProof="0" dirty="0"/>
                        <a:t>ANIMAL FARM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noProof="0" dirty="0"/>
                        <a:t>AN IDEAL </a:t>
                      </a:r>
                      <a:r>
                        <a:rPr lang="en-US" noProof="0" dirty="0"/>
                        <a:t>HUSBAND</a:t>
                      </a:r>
                      <a:endParaRPr lang="sl-SI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 - </a:t>
                      </a:r>
                      <a:r>
                        <a:rPr lang="sl-SI" dirty="0" err="1"/>
                        <a:t>deception</a:t>
                      </a:r>
                      <a:r>
                        <a:rPr lang="sl-SI" dirty="0"/>
                        <a:t> is used to </a:t>
                      </a:r>
                      <a:r>
                        <a:rPr lang="sl-SI" dirty="0" err="1"/>
                        <a:t>gain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power</a:t>
                      </a:r>
                      <a:r>
                        <a:rPr lang="sl-SI" dirty="0"/>
                        <a:t> →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pigs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deceive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other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animals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about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past (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Battle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of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Cowshed</a:t>
                      </a:r>
                      <a:r>
                        <a:rPr lang="sl-SI" dirty="0"/>
                        <a:t>) → </a:t>
                      </a:r>
                      <a:r>
                        <a:rPr lang="sl-SI" dirty="0" err="1"/>
                        <a:t>they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deceive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them</a:t>
                      </a:r>
                      <a:r>
                        <a:rPr lang="sl-SI" dirty="0"/>
                        <a:t> as to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present</a:t>
                      </a:r>
                      <a:r>
                        <a:rPr lang="sl-SI" dirty="0"/>
                        <a:t> (</a:t>
                      </a:r>
                      <a:r>
                        <a:rPr lang="sl-SI" dirty="0" err="1"/>
                        <a:t>they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pretend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that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their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situation</a:t>
                      </a:r>
                      <a:r>
                        <a:rPr lang="sl-SI" dirty="0"/>
                        <a:t> is </a:t>
                      </a:r>
                      <a:r>
                        <a:rPr lang="sl-SI" dirty="0" err="1"/>
                        <a:t>better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than</a:t>
                      </a:r>
                      <a:r>
                        <a:rPr lang="sl-SI" dirty="0"/>
                        <a:t> it </a:t>
                      </a:r>
                      <a:r>
                        <a:rPr lang="sl-SI" dirty="0" err="1"/>
                        <a:t>really</a:t>
                      </a:r>
                      <a:r>
                        <a:rPr lang="sl-SI" dirty="0"/>
                        <a:t> is) → </a:t>
                      </a:r>
                      <a:r>
                        <a:rPr lang="sl-SI" dirty="0" err="1"/>
                        <a:t>they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deceive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tha</a:t>
                      </a:r>
                      <a:r>
                        <a:rPr lang="sl-SI" dirty="0"/>
                        <a:t> farm </a:t>
                      </a:r>
                      <a:r>
                        <a:rPr lang="sl-SI" dirty="0" err="1"/>
                        <a:t>animals</a:t>
                      </a:r>
                      <a:r>
                        <a:rPr lang="sl-SI" dirty="0"/>
                        <a:t> as far as </a:t>
                      </a:r>
                      <a:r>
                        <a:rPr lang="sl-SI" dirty="0" err="1"/>
                        <a:t>plans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for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future (</a:t>
                      </a:r>
                      <a:r>
                        <a:rPr lang="sl-SI" dirty="0" err="1"/>
                        <a:t>they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ensure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them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their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dreams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will</a:t>
                      </a:r>
                      <a:r>
                        <a:rPr lang="sl-SI" dirty="0"/>
                        <a:t> come </a:t>
                      </a:r>
                      <a:r>
                        <a:rPr lang="sl-SI" dirty="0" err="1"/>
                        <a:t>true</a:t>
                      </a:r>
                      <a:r>
                        <a:rPr lang="sl-SI" dirty="0"/>
                        <a:t>)</a:t>
                      </a:r>
                    </a:p>
                    <a:p>
                      <a:r>
                        <a:rPr lang="sl-SI" dirty="0"/>
                        <a:t> -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role </a:t>
                      </a:r>
                      <a:r>
                        <a:rPr lang="sl-SI" dirty="0" err="1"/>
                        <a:t>of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Squealer</a:t>
                      </a:r>
                      <a:endParaRPr lang="sl-SI" dirty="0"/>
                    </a:p>
                    <a:p>
                      <a:r>
                        <a:rPr lang="sl-SI" dirty="0"/>
                        <a:t>- </a:t>
                      </a:r>
                      <a:r>
                        <a:rPr lang="sl-SI" u="sng" dirty="0"/>
                        <a:t>superior </a:t>
                      </a:r>
                      <a:r>
                        <a:rPr lang="sl-SI" u="sng" dirty="0" err="1"/>
                        <a:t>intelligence</a:t>
                      </a:r>
                      <a:r>
                        <a:rPr lang="sl-SI" u="sng" dirty="0"/>
                        <a:t> </a:t>
                      </a:r>
                      <a:r>
                        <a:rPr lang="sl-SI" dirty="0"/>
                        <a:t>is </a:t>
                      </a:r>
                      <a:r>
                        <a:rPr lang="sl-SI" dirty="0" err="1"/>
                        <a:t>often</a:t>
                      </a:r>
                      <a:r>
                        <a:rPr lang="sl-SI" dirty="0"/>
                        <a:t> used not to </a:t>
                      </a:r>
                      <a:r>
                        <a:rPr lang="sl-SI" dirty="0" err="1"/>
                        <a:t>lead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justly</a:t>
                      </a:r>
                      <a:r>
                        <a:rPr lang="sl-SI" dirty="0"/>
                        <a:t>, </a:t>
                      </a:r>
                      <a:r>
                        <a:rPr lang="sl-SI" dirty="0" err="1"/>
                        <a:t>but</a:t>
                      </a:r>
                      <a:r>
                        <a:rPr lang="sl-SI" dirty="0"/>
                        <a:t> to </a:t>
                      </a:r>
                      <a:r>
                        <a:rPr lang="sl-SI" dirty="0" err="1"/>
                        <a:t>deceive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others</a:t>
                      </a:r>
                      <a:endParaRPr lang="sl-SI" dirty="0"/>
                    </a:p>
                    <a:p>
                      <a:r>
                        <a:rPr lang="sl-SI" dirty="0"/>
                        <a:t> - Do </a:t>
                      </a:r>
                      <a:r>
                        <a:rPr lang="sl-SI" dirty="0" err="1"/>
                        <a:t>animals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believe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pigs</a:t>
                      </a:r>
                      <a:r>
                        <a:rPr lang="sl-SI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 - Sir Robert </a:t>
                      </a:r>
                      <a:r>
                        <a:rPr lang="sl-SI" dirty="0" err="1"/>
                        <a:t>builds</a:t>
                      </a:r>
                      <a:r>
                        <a:rPr lang="sl-SI" dirty="0"/>
                        <a:t> his </a:t>
                      </a:r>
                      <a:r>
                        <a:rPr lang="sl-SI" dirty="0" err="1"/>
                        <a:t>career</a:t>
                      </a:r>
                      <a:r>
                        <a:rPr lang="sl-SI" dirty="0"/>
                        <a:t> on a </a:t>
                      </a:r>
                      <a:r>
                        <a:rPr lang="sl-SI" dirty="0" err="1"/>
                        <a:t>lie</a:t>
                      </a:r>
                      <a:endParaRPr lang="sl-SI" dirty="0"/>
                    </a:p>
                    <a:p>
                      <a:r>
                        <a:rPr lang="sl-SI" dirty="0"/>
                        <a:t> - He </a:t>
                      </a:r>
                      <a:r>
                        <a:rPr lang="sl-SI" dirty="0" err="1"/>
                        <a:t>lies</a:t>
                      </a:r>
                      <a:r>
                        <a:rPr lang="sl-SI" dirty="0"/>
                        <a:t> to his </a:t>
                      </a:r>
                      <a:r>
                        <a:rPr lang="sl-SI" dirty="0" err="1"/>
                        <a:t>wife</a:t>
                      </a:r>
                      <a:endParaRPr lang="sl-SI" dirty="0"/>
                    </a:p>
                    <a:p>
                      <a:r>
                        <a:rPr lang="sl-SI" dirty="0"/>
                        <a:t> - </a:t>
                      </a:r>
                      <a:r>
                        <a:rPr lang="sl-SI" dirty="0" err="1"/>
                        <a:t>Mrs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Cheveley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wants</a:t>
                      </a:r>
                      <a:r>
                        <a:rPr lang="sl-SI" dirty="0"/>
                        <a:t> Sir Robert to </a:t>
                      </a:r>
                      <a:r>
                        <a:rPr lang="sl-SI" dirty="0" err="1"/>
                        <a:t>lie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for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her</a:t>
                      </a:r>
                      <a:r>
                        <a:rPr lang="sl-SI" dirty="0"/>
                        <a:t> in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Parliament</a:t>
                      </a:r>
                      <a:endParaRPr lang="sl-SI" dirty="0"/>
                    </a:p>
                    <a:p>
                      <a:r>
                        <a:rPr lang="sl-SI" dirty="0"/>
                        <a:t> - How is Sir </a:t>
                      </a:r>
                      <a:r>
                        <a:rPr lang="sl-SI" dirty="0" err="1"/>
                        <a:t>Robert‘s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secret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revealed</a:t>
                      </a:r>
                      <a:r>
                        <a:rPr lang="sl-SI" dirty="0"/>
                        <a:t>?</a:t>
                      </a:r>
                    </a:p>
                    <a:p>
                      <a:r>
                        <a:rPr lang="sl-SI" dirty="0"/>
                        <a:t> - </a:t>
                      </a:r>
                      <a:r>
                        <a:rPr lang="sl-SI" dirty="0" err="1"/>
                        <a:t>Does</a:t>
                      </a:r>
                      <a:r>
                        <a:rPr lang="sl-SI" dirty="0"/>
                        <a:t> he </a:t>
                      </a:r>
                      <a:r>
                        <a:rPr lang="sl-SI" dirty="0" err="1"/>
                        <a:t>admit</a:t>
                      </a:r>
                      <a:r>
                        <a:rPr lang="sl-SI" dirty="0"/>
                        <a:t> his sin to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general </a:t>
                      </a:r>
                      <a:r>
                        <a:rPr lang="sl-SI" dirty="0" err="1"/>
                        <a:t>public</a:t>
                      </a:r>
                      <a:r>
                        <a:rPr lang="sl-SI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853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b="1" dirty="0" err="1"/>
              <a:t>Attitudes</a:t>
            </a:r>
            <a:r>
              <a:rPr lang="sl-SI" b="1" dirty="0"/>
              <a:t> </a:t>
            </a:r>
            <a:r>
              <a:rPr lang="sl-SI" b="1" dirty="0" err="1"/>
              <a:t>towards</a:t>
            </a:r>
            <a:r>
              <a:rPr lang="sl-SI" b="1" dirty="0"/>
              <a:t> </a:t>
            </a:r>
            <a:r>
              <a:rPr lang="sl-SI" b="1" dirty="0" err="1"/>
              <a:t>possession</a:t>
            </a:r>
            <a:endParaRPr lang="sl-SI" b="1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433676"/>
              </p:ext>
            </p:extLst>
          </p:nvPr>
        </p:nvGraphicFramePr>
        <p:xfrm>
          <a:off x="457200" y="16002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noProof="0" dirty="0"/>
                        <a:t>ANIMAL FARM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noProof="0" dirty="0"/>
                        <a:t>AN</a:t>
                      </a:r>
                      <a:r>
                        <a:rPr lang="sl-SI" baseline="0" noProof="0" dirty="0"/>
                        <a:t> IDEAL HUSBAND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 - </a:t>
                      </a:r>
                      <a:r>
                        <a:rPr lang="sl-SI" dirty="0" err="1"/>
                        <a:t>Mollie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and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her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ribbons</a:t>
                      </a:r>
                      <a:endParaRPr lang="sl-SI" dirty="0"/>
                    </a:p>
                    <a:p>
                      <a:r>
                        <a:rPr lang="sl-SI" dirty="0"/>
                        <a:t> -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pigs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get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hold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of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milk</a:t>
                      </a:r>
                      <a:r>
                        <a:rPr lang="sl-SI" dirty="0"/>
                        <a:t>,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house</a:t>
                      </a:r>
                      <a:r>
                        <a:rPr lang="sl-SI" dirty="0"/>
                        <a:t>, </a:t>
                      </a:r>
                      <a:r>
                        <a:rPr lang="sl-SI" dirty="0" err="1"/>
                        <a:t>other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luxuries</a:t>
                      </a:r>
                      <a:r>
                        <a:rPr lang="sl-SI" dirty="0"/>
                        <a:t> – </a:t>
                      </a:r>
                      <a:r>
                        <a:rPr lang="sl-SI" dirty="0" err="1"/>
                        <a:t>enjoy</a:t>
                      </a:r>
                      <a:r>
                        <a:rPr lang="sl-SI" dirty="0"/>
                        <a:t> more </a:t>
                      </a:r>
                      <a:r>
                        <a:rPr lang="sl-SI" dirty="0" err="1"/>
                        <a:t>and</a:t>
                      </a:r>
                      <a:r>
                        <a:rPr lang="sl-SI" dirty="0"/>
                        <a:t> more </a:t>
                      </a:r>
                      <a:r>
                        <a:rPr lang="sl-SI" dirty="0" err="1"/>
                        <a:t>privileges</a:t>
                      </a:r>
                      <a:endParaRPr lang="sl-SI" dirty="0"/>
                    </a:p>
                    <a:p>
                      <a:r>
                        <a:rPr lang="sl-SI" dirty="0"/>
                        <a:t> - </a:t>
                      </a:r>
                      <a:r>
                        <a:rPr lang="sl-SI" dirty="0" err="1"/>
                        <a:t>Boxer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flings</a:t>
                      </a:r>
                      <a:r>
                        <a:rPr lang="sl-SI" dirty="0"/>
                        <a:t> his </a:t>
                      </a:r>
                      <a:r>
                        <a:rPr lang="sl-SI" dirty="0" err="1"/>
                        <a:t>straw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hat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onto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fire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 - Baron </a:t>
                      </a:r>
                      <a:r>
                        <a:rPr lang="sl-SI" dirty="0" err="1"/>
                        <a:t>Arnheim‘s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philosophy</a:t>
                      </a:r>
                      <a:r>
                        <a:rPr lang="sl-SI" dirty="0"/>
                        <a:t> – </a:t>
                      </a:r>
                      <a:r>
                        <a:rPr lang="sl-SI" dirty="0" err="1"/>
                        <a:t>only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rich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have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power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over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other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people</a:t>
                      </a:r>
                      <a:endParaRPr lang="sl-SI" dirty="0"/>
                    </a:p>
                    <a:p>
                      <a:r>
                        <a:rPr lang="sl-SI" dirty="0"/>
                        <a:t> -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beautiful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house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that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Chilterns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own</a:t>
                      </a:r>
                      <a:endParaRPr lang="sl-SI" dirty="0"/>
                    </a:p>
                    <a:p>
                      <a:r>
                        <a:rPr lang="sl-SI" dirty="0"/>
                        <a:t> -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brooch</a:t>
                      </a:r>
                      <a:r>
                        <a:rPr lang="sl-SI" dirty="0"/>
                        <a:t> (</a:t>
                      </a:r>
                      <a:r>
                        <a:rPr lang="sl-SI" dirty="0" err="1"/>
                        <a:t>Why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did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Mrs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Chevely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steal</a:t>
                      </a:r>
                      <a:r>
                        <a:rPr lang="sl-SI" dirty="0"/>
                        <a:t> it?)</a:t>
                      </a:r>
                    </a:p>
                    <a:p>
                      <a:r>
                        <a:rPr lang="sl-SI" dirty="0"/>
                        <a:t> - </a:t>
                      </a:r>
                      <a:r>
                        <a:rPr lang="sl-SI" dirty="0" err="1"/>
                        <a:t>Why</a:t>
                      </a:r>
                      <a:r>
                        <a:rPr lang="sl-SI" dirty="0"/>
                        <a:t> is </a:t>
                      </a:r>
                      <a:r>
                        <a:rPr lang="sl-SI" dirty="0" err="1"/>
                        <a:t>Mrs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Chevely</a:t>
                      </a:r>
                      <a:r>
                        <a:rPr lang="sl-SI" dirty="0"/>
                        <a:t> so </a:t>
                      </a:r>
                      <a:r>
                        <a:rPr lang="sl-SI" dirty="0" err="1"/>
                        <a:t>interested</a:t>
                      </a:r>
                      <a:r>
                        <a:rPr lang="sl-SI" dirty="0"/>
                        <a:t> in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Argentine </a:t>
                      </a:r>
                      <a:r>
                        <a:rPr lang="sl-SI" dirty="0" err="1"/>
                        <a:t>canal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scheme</a:t>
                      </a:r>
                      <a:r>
                        <a:rPr lang="sl-SI" dirty="0"/>
                        <a:t>?</a:t>
                      </a:r>
                    </a:p>
                    <a:p>
                      <a:r>
                        <a:rPr lang="sl-SI" dirty="0"/>
                        <a:t> - </a:t>
                      </a:r>
                      <a:r>
                        <a:rPr lang="sl-SI" dirty="0" err="1"/>
                        <a:t>Why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does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she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want</a:t>
                      </a:r>
                      <a:r>
                        <a:rPr lang="sl-SI" dirty="0"/>
                        <a:t> Lord </a:t>
                      </a:r>
                      <a:r>
                        <a:rPr lang="sl-SI" dirty="0" err="1"/>
                        <a:t>Goring</a:t>
                      </a:r>
                      <a:r>
                        <a:rPr lang="sl-SI" dirty="0"/>
                        <a:t> to </a:t>
                      </a:r>
                      <a:r>
                        <a:rPr lang="sl-SI" dirty="0" err="1"/>
                        <a:t>propose</a:t>
                      </a:r>
                      <a:r>
                        <a:rPr lang="sl-SI" dirty="0"/>
                        <a:t> to </a:t>
                      </a:r>
                      <a:r>
                        <a:rPr lang="sl-SI" dirty="0" err="1"/>
                        <a:t>her</a:t>
                      </a:r>
                      <a:r>
                        <a:rPr lang="sl-SI" dirty="0"/>
                        <a:t>?</a:t>
                      </a:r>
                    </a:p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34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Naivety</a:t>
            </a:r>
            <a:endParaRPr lang="en-GB" b="1" dirty="0"/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124171"/>
              </p:ext>
            </p:extLst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68318392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42720987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ANIMAL FARM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AN IDEAL HUSBAND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323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 - </a:t>
                      </a:r>
                      <a:r>
                        <a:rPr lang="sl-SI" dirty="0" err="1"/>
                        <a:t>When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milk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disappears</a:t>
                      </a:r>
                      <a:r>
                        <a:rPr lang="sl-SI" dirty="0"/>
                        <a:t>, </a:t>
                      </a:r>
                      <a:r>
                        <a:rPr lang="sl-SI" dirty="0" err="1"/>
                        <a:t>what</a:t>
                      </a:r>
                      <a:r>
                        <a:rPr lang="sl-SI" dirty="0"/>
                        <a:t> do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animals</a:t>
                      </a:r>
                      <a:r>
                        <a:rPr lang="sl-SI" dirty="0"/>
                        <a:t> do?</a:t>
                      </a:r>
                    </a:p>
                    <a:p>
                      <a:r>
                        <a:rPr lang="sl-SI" dirty="0"/>
                        <a:t> -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animals</a:t>
                      </a:r>
                      <a:r>
                        <a:rPr lang="sl-SI" dirty="0"/>
                        <a:t> are </a:t>
                      </a:r>
                      <a:r>
                        <a:rPr lang="sl-SI" dirty="0" err="1"/>
                        <a:t>naive</a:t>
                      </a:r>
                      <a:r>
                        <a:rPr lang="sl-SI" dirty="0"/>
                        <a:t>, </a:t>
                      </a:r>
                      <a:r>
                        <a:rPr lang="sl-SI" dirty="0" err="1"/>
                        <a:t>gullible</a:t>
                      </a:r>
                      <a:r>
                        <a:rPr lang="sl-SI" dirty="0"/>
                        <a:t> → Is </a:t>
                      </a:r>
                      <a:r>
                        <a:rPr lang="sl-SI" dirty="0" err="1"/>
                        <a:t>their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fault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that</a:t>
                      </a:r>
                      <a:r>
                        <a:rPr lang="sl-SI" dirty="0"/>
                        <a:t> it is so </a:t>
                      </a:r>
                      <a:r>
                        <a:rPr lang="sl-SI" dirty="0" err="1"/>
                        <a:t>easy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for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pigs</a:t>
                      </a:r>
                      <a:r>
                        <a:rPr lang="sl-SI" dirty="0"/>
                        <a:t> to take </a:t>
                      </a:r>
                      <a:r>
                        <a:rPr lang="sl-SI" dirty="0" err="1"/>
                        <a:t>over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farm </a:t>
                      </a:r>
                      <a:r>
                        <a:rPr lang="sl-SI" dirty="0" err="1"/>
                        <a:t>and</a:t>
                      </a:r>
                      <a:r>
                        <a:rPr lang="sl-SI" dirty="0"/>
                        <a:t> to </a:t>
                      </a:r>
                      <a:r>
                        <a:rPr lang="sl-SI" dirty="0" err="1"/>
                        <a:t>distort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/>
                        <a:t>reality?</a:t>
                      </a:r>
                      <a:endParaRPr lang="sl-SI" dirty="0"/>
                    </a:p>
                    <a:p>
                      <a:r>
                        <a:rPr lang="sl-SI" dirty="0"/>
                        <a:t> - </a:t>
                      </a:r>
                      <a:r>
                        <a:rPr lang="sl-SI" dirty="0" err="1"/>
                        <a:t>when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animals</a:t>
                      </a:r>
                      <a:r>
                        <a:rPr lang="sl-SI" dirty="0"/>
                        <a:t> are </a:t>
                      </a:r>
                      <a:r>
                        <a:rPr lang="sl-SI" dirty="0" err="1"/>
                        <a:t>being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executed</a:t>
                      </a:r>
                      <a:r>
                        <a:rPr lang="sl-SI" dirty="0"/>
                        <a:t>, </a:t>
                      </a:r>
                      <a:r>
                        <a:rPr lang="sl-SI" dirty="0" err="1"/>
                        <a:t>what</a:t>
                      </a:r>
                      <a:r>
                        <a:rPr lang="sl-SI" dirty="0"/>
                        <a:t> do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other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animals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say</a:t>
                      </a:r>
                      <a:r>
                        <a:rPr lang="sl-SI" dirty="0"/>
                        <a:t>? → </a:t>
                      </a:r>
                      <a:r>
                        <a:rPr lang="sl-SI" dirty="0" err="1"/>
                        <a:t>What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does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Boxer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say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afterwards</a:t>
                      </a:r>
                      <a:r>
                        <a:rPr lang="sl-SI" dirty="0"/>
                        <a:t>?</a:t>
                      </a:r>
                    </a:p>
                    <a:p>
                      <a:r>
                        <a:rPr lang="sl-SI" dirty="0"/>
                        <a:t> - Is Benjamin </a:t>
                      </a:r>
                      <a:r>
                        <a:rPr lang="sl-SI" dirty="0" err="1"/>
                        <a:t>naive</a:t>
                      </a:r>
                      <a:r>
                        <a:rPr lang="sl-SI" dirty="0"/>
                        <a:t>?</a:t>
                      </a:r>
                    </a:p>
                    <a:p>
                      <a:r>
                        <a:rPr lang="sl-SI" dirty="0"/>
                        <a:t> - Do </a:t>
                      </a:r>
                      <a:r>
                        <a:rPr lang="sl-SI" dirty="0" err="1"/>
                        <a:t>other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animals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learn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anything</a:t>
                      </a:r>
                      <a:r>
                        <a:rPr lang="sl-SI" dirty="0"/>
                        <a:t>?</a:t>
                      </a:r>
                    </a:p>
                    <a:p>
                      <a:r>
                        <a:rPr lang="sl-SI" dirty="0"/>
                        <a:t> - Is </a:t>
                      </a:r>
                      <a:r>
                        <a:rPr lang="sl-SI" dirty="0" err="1"/>
                        <a:t>Clover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aware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of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what</a:t>
                      </a:r>
                      <a:r>
                        <a:rPr lang="sl-SI" dirty="0"/>
                        <a:t> is </a:t>
                      </a:r>
                      <a:r>
                        <a:rPr lang="sl-SI" dirty="0" err="1"/>
                        <a:t>happening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when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she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observes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pigs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and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farmers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through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window</a:t>
                      </a:r>
                      <a:r>
                        <a:rPr lang="sl-SI" dirty="0"/>
                        <a:t>? → </a:t>
                      </a:r>
                      <a:r>
                        <a:rPr lang="sl-SI" dirty="0" err="1"/>
                        <a:t>we</a:t>
                      </a:r>
                      <a:r>
                        <a:rPr lang="sl-SI" dirty="0"/>
                        <a:t> are </a:t>
                      </a:r>
                      <a:r>
                        <a:rPr lang="sl-SI" dirty="0" err="1"/>
                        <a:t>given</a:t>
                      </a:r>
                      <a:r>
                        <a:rPr lang="sl-SI" dirty="0"/>
                        <a:t> no </a:t>
                      </a:r>
                      <a:r>
                        <a:rPr lang="sl-SI" dirty="0" err="1"/>
                        <a:t>answer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 - </a:t>
                      </a:r>
                      <a:r>
                        <a:rPr lang="sl-SI" dirty="0" err="1"/>
                        <a:t>Lady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Chiltern</a:t>
                      </a:r>
                      <a:r>
                        <a:rPr lang="sl-SI" dirty="0"/>
                        <a:t> is </a:t>
                      </a:r>
                      <a:r>
                        <a:rPr lang="sl-SI" dirty="0" err="1"/>
                        <a:t>very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naive</a:t>
                      </a:r>
                      <a:r>
                        <a:rPr lang="sl-SI" dirty="0"/>
                        <a:t> – </a:t>
                      </a:r>
                      <a:r>
                        <a:rPr lang="sl-SI" dirty="0" err="1"/>
                        <a:t>Why</a:t>
                      </a:r>
                      <a:r>
                        <a:rPr lang="sl-SI" dirty="0"/>
                        <a:t>? (</a:t>
                      </a:r>
                      <a:r>
                        <a:rPr lang="sl-SI" dirty="0" err="1"/>
                        <a:t>her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understanding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of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world</a:t>
                      </a:r>
                      <a:r>
                        <a:rPr lang="sl-SI" dirty="0"/>
                        <a:t>, </a:t>
                      </a:r>
                      <a:r>
                        <a:rPr lang="sl-SI" dirty="0" err="1"/>
                        <a:t>she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thinks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she</a:t>
                      </a:r>
                      <a:r>
                        <a:rPr lang="sl-SI" dirty="0"/>
                        <a:t> is </a:t>
                      </a:r>
                      <a:r>
                        <a:rPr lang="sl-SI" dirty="0" err="1"/>
                        <a:t>married</a:t>
                      </a:r>
                      <a:r>
                        <a:rPr lang="sl-SI" dirty="0"/>
                        <a:t> to </a:t>
                      </a:r>
                      <a:r>
                        <a:rPr lang="sl-SI" dirty="0" err="1"/>
                        <a:t>an</a:t>
                      </a:r>
                      <a:r>
                        <a:rPr lang="sl-SI" dirty="0"/>
                        <a:t> ideal man)</a:t>
                      </a:r>
                    </a:p>
                    <a:p>
                      <a:r>
                        <a:rPr lang="sl-SI" dirty="0"/>
                        <a:t> - Robert </a:t>
                      </a:r>
                      <a:r>
                        <a:rPr lang="sl-SI" dirty="0" err="1"/>
                        <a:t>Chiltern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was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naive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when</a:t>
                      </a:r>
                      <a:r>
                        <a:rPr lang="sl-SI" dirty="0"/>
                        <a:t> he </a:t>
                      </a:r>
                      <a:r>
                        <a:rPr lang="sl-SI" dirty="0" err="1"/>
                        <a:t>was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young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and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was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easily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persuaded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by</a:t>
                      </a:r>
                      <a:r>
                        <a:rPr lang="sl-SI" dirty="0"/>
                        <a:t> Baron </a:t>
                      </a:r>
                      <a:r>
                        <a:rPr lang="sl-SI" dirty="0" err="1"/>
                        <a:t>Arnheim</a:t>
                      </a:r>
                      <a:r>
                        <a:rPr lang="sl-SI" dirty="0"/>
                        <a:t> to </a:t>
                      </a:r>
                      <a:r>
                        <a:rPr lang="sl-SI" dirty="0" err="1"/>
                        <a:t>sell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him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cabinet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secret</a:t>
                      </a:r>
                      <a:endParaRPr lang="sl-SI" dirty="0"/>
                    </a:p>
                    <a:p>
                      <a:r>
                        <a:rPr lang="sl-SI" dirty="0"/>
                        <a:t> -</a:t>
                      </a:r>
                      <a:r>
                        <a:rPr lang="sl-SI" dirty="0" err="1"/>
                        <a:t>Does</a:t>
                      </a:r>
                      <a:r>
                        <a:rPr lang="sl-SI" dirty="0"/>
                        <a:t> Robert </a:t>
                      </a:r>
                      <a:r>
                        <a:rPr lang="sl-SI" dirty="0" err="1"/>
                        <a:t>Chiltern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regret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selling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cabinet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secret</a:t>
                      </a:r>
                      <a:r>
                        <a:rPr lang="sl-SI" dirty="0"/>
                        <a:t>?</a:t>
                      </a:r>
                    </a:p>
                    <a:p>
                      <a:r>
                        <a:rPr lang="sl-SI" dirty="0"/>
                        <a:t>- </a:t>
                      </a:r>
                      <a:r>
                        <a:rPr lang="sl-SI" dirty="0" err="1"/>
                        <a:t>Does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Lady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Chiltern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change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her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attitude</a:t>
                      </a:r>
                      <a:r>
                        <a:rPr lang="sl-SI" dirty="0"/>
                        <a:t> to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world</a:t>
                      </a:r>
                      <a:r>
                        <a:rPr lang="sl-SI" dirty="0"/>
                        <a:t>? (</a:t>
                      </a:r>
                      <a:r>
                        <a:rPr lang="sl-SI" dirty="0" err="1"/>
                        <a:t>things</a:t>
                      </a:r>
                      <a:r>
                        <a:rPr lang="sl-SI" dirty="0"/>
                        <a:t> are not </a:t>
                      </a:r>
                      <a:r>
                        <a:rPr lang="sl-SI" dirty="0" err="1"/>
                        <a:t>just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black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or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white</a:t>
                      </a:r>
                      <a:r>
                        <a:rPr lang="sl-SI" dirty="0"/>
                        <a:t>) </a:t>
                      </a:r>
                      <a:r>
                        <a:rPr lang="sl-SI" dirty="0" err="1"/>
                        <a:t>What</a:t>
                      </a:r>
                      <a:r>
                        <a:rPr lang="sl-SI" dirty="0"/>
                        <a:t>/</a:t>
                      </a:r>
                      <a:r>
                        <a:rPr lang="sl-SI" dirty="0" err="1"/>
                        <a:t>Who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helps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her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see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the</a:t>
                      </a:r>
                      <a:r>
                        <a:rPr lang="sl-SI" dirty="0"/>
                        <a:t> </a:t>
                      </a:r>
                      <a:r>
                        <a:rPr lang="sl-SI" dirty="0" err="1"/>
                        <a:t>world</a:t>
                      </a:r>
                      <a:r>
                        <a:rPr lang="sl-SI" dirty="0"/>
                        <a:t> in a new </a:t>
                      </a:r>
                      <a:r>
                        <a:rPr lang="sl-SI" dirty="0" err="1"/>
                        <a:t>perspective</a:t>
                      </a:r>
                      <a:r>
                        <a:rPr lang="sl-SI" dirty="0"/>
                        <a:t>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88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747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1466</Words>
  <Application>Microsoft Office PowerPoint</Application>
  <PresentationFormat>On-screen Show (4:3)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Officeova tema</vt:lpstr>
      <vt:lpstr>Comparative literary essay  Animal Farm &amp; An Ideal Husband </vt:lpstr>
      <vt:lpstr>Comradship / Friendship</vt:lpstr>
      <vt:lpstr>Education</vt:lpstr>
      <vt:lpstr> Freedom / Imprisonment</vt:lpstr>
      <vt:lpstr>Freedom / Imprisonment</vt:lpstr>
      <vt:lpstr> Power </vt:lpstr>
      <vt:lpstr>Honesty &amp; Truth &amp; Lies</vt:lpstr>
      <vt:lpstr>Attitudes towards possession</vt:lpstr>
      <vt:lpstr>Naivety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2019-07-04T11:10:11Z</dcterms:created>
  <dcterms:modified xsi:type="dcterms:W3CDTF">2019-07-04T11:10:11Z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