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28" r:id="rId1"/>
  </p:sldMasterIdLst>
  <p:notesMasterIdLst>
    <p:notesMasterId r:id="rId18"/>
  </p:notesMasterIdLst>
  <p:handoutMasterIdLst>
    <p:handoutMasterId r:id="rId19"/>
  </p:handoutMasterIdLst>
  <p:sldIdLst>
    <p:sldId id="265" r:id="rId2"/>
    <p:sldId id="260" r:id="rId3"/>
    <p:sldId id="299" r:id="rId4"/>
    <p:sldId id="261" r:id="rId5"/>
    <p:sldId id="300" r:id="rId6"/>
    <p:sldId id="266" r:id="rId7"/>
    <p:sldId id="301" r:id="rId8"/>
    <p:sldId id="267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276" r:id="rId17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9898143-D0D4-4DF5-BECE-296C8A4E74BB}" type="datetimeFigureOut">
              <a:rPr lang="en-US"/>
              <a:pPr>
                <a:defRPr/>
              </a:pPr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153CC95-12B4-4E45-832E-9B09A6D0F17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5BF97F0-505C-47A4-98B1-C7B4A766BC42}" type="datetimeFigureOut">
              <a:rPr lang="sl-SI"/>
              <a:pPr>
                <a:defRPr/>
              </a:pPr>
              <a:t>4. 07. 2019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10B9540-18F9-42A2-9DCF-DA7FC19283A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l-SI" altLang="sl-SI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4F78834-EC1A-42CC-9057-A2C8A0C117BE}" type="slidenum">
              <a:rPr lang="en-US" altLang="sl-SI"/>
              <a:pPr/>
              <a:t>9</a:t>
            </a:fld>
            <a:endParaRPr lang="en-US" alt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Elipsa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Kliknite, da uredite slog podnaslova matrice</a:t>
            </a:r>
            <a:endParaRPr lang="en-US"/>
          </a:p>
        </p:txBody>
      </p:sp>
      <p:sp>
        <p:nvSpPr>
          <p:cNvPr id="6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no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grada številke diapoz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CF6A6-043F-4508-8E20-C5E2946C99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60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187A7-61BD-43F7-968A-1D0C131EB2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4832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1B009-8606-478A-A8D7-8FA4FCA47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82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EF601-787E-4F3D-9566-8047BDBEF4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12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Pravokotnik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A1F5E-486D-453C-847E-DBD9AB881F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039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BEE6F-D338-4B56-928C-2391DB9B9B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103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8439F-9CC6-4613-A0D4-65FA7C428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89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12075-A40C-42CC-AC74-94E673A8FA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47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ravokotnik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42A09E-D888-46C7-B736-107DD40721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75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751C6-B39D-4F1B-BF80-56459CD6C7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72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Diagram poteka: postopek 13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Diagram poteka: postopek 15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7B352-0057-4524-8F7A-4A0E891CC6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21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Krof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Pravokotni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9" name="Ograda besedila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24" name="Ograda datum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fld id="{233C9942-A525-415B-BE22-2DC387891E2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" name="Pravokotni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8" r:id="rId2"/>
    <p:sldLayoutId id="2147483954" r:id="rId3"/>
    <p:sldLayoutId id="2147483949" r:id="rId4"/>
    <p:sldLayoutId id="2147483955" r:id="rId5"/>
    <p:sldLayoutId id="2147483950" r:id="rId6"/>
    <p:sldLayoutId id="2147483956" r:id="rId7"/>
    <p:sldLayoutId id="2147483957" r:id="rId8"/>
    <p:sldLayoutId id="2147483958" r:id="rId9"/>
    <p:sldLayoutId id="2147483951" r:id="rId10"/>
    <p:sldLayoutId id="214748395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anose="020B0502020104020203" pitchFamily="34" charset="-18"/>
        </a:defRPr>
      </a:lvl9pPr>
      <a:extLst/>
    </p:titleStyle>
    <p:bodyStyle>
      <a:lvl1pPr marL="365125" indent="-282575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1" fontAlgn="base" hangingPunct="1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1" fontAlgn="base" hangingPunct="1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en-US" sz="4000" i="1" dirty="0">
                <a:solidFill>
                  <a:schemeClr val="tx2">
                    <a:satMod val="130000"/>
                  </a:schemeClr>
                </a:solidFill>
              </a:rPr>
              <a:t>	</a:t>
            </a:r>
            <a:r>
              <a:rPr lang="en-US" altLang="en-US" sz="4000" i="1" dirty="0">
                <a:solidFill>
                  <a:schemeClr val="tx2">
                    <a:satMod val="130000"/>
                  </a:schemeClr>
                </a:solidFill>
              </a:rPr>
              <a:t>Animal Farm</a:t>
            </a: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</a:rPr>
              <a:t> and </a:t>
            </a:r>
            <a:r>
              <a:rPr lang="en-US" altLang="en-US" sz="4000" i="1" dirty="0">
                <a:solidFill>
                  <a:schemeClr val="tx2">
                    <a:satMod val="130000"/>
                  </a:schemeClr>
                </a:solidFill>
              </a:rPr>
              <a:t>The Russian Revolution</a:t>
            </a: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</a:rPr>
              <a:t>: </a:t>
            </a:r>
            <a:br>
              <a:rPr lang="sl-SI" altLang="en-US" sz="40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sl-SI" altLang="en-US" sz="4000" dirty="0">
                <a:solidFill>
                  <a:schemeClr val="tx2">
                    <a:satMod val="130000"/>
                  </a:schemeClr>
                </a:solidFill>
              </a:rPr>
              <a:t>		</a:t>
            </a:r>
            <a:r>
              <a:rPr lang="en-US" altLang="en-US" sz="40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altLang="en-US" sz="4000" i="1" dirty="0">
                <a:solidFill>
                  <a:schemeClr val="tx2">
                    <a:satMod val="130000"/>
                  </a:schemeClr>
                </a:solidFill>
              </a:rPr>
              <a:t>A Comparison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3276600"/>
            <a:ext cx="6324600" cy="2133600"/>
          </a:xfrm>
        </p:spPr>
        <p:txBody>
          <a:bodyPr/>
          <a:lstStyle/>
          <a:p>
            <a:pPr lvl="4" eaLnBrk="1" hangingPunct="1">
              <a:buClr>
                <a:srgbClr val="475A8D"/>
              </a:buClr>
            </a:pPr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Other Important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b="1" i="1" u="sng" dirty="0"/>
              <a:t>Squealer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sl-SI" dirty="0"/>
              <a:t>a</a:t>
            </a:r>
            <a:r>
              <a:rPr lang="en-US" dirty="0"/>
              <a:t> big mouth pig who becomes Napoleon’s mouthpiece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dirty="0"/>
              <a:t> has the ability to manipulate the animals’ thoughts through the use of hollow, yet convincing rhetoric</a:t>
            </a:r>
          </a:p>
          <a:p>
            <a:pPr marL="0" lvl="1" indent="0">
              <a:buFont typeface="Verdana" panose="020B0604030504040204" pitchFamily="34" charset="0"/>
              <a:buNone/>
              <a:defRPr/>
            </a:pPr>
            <a:endParaRPr lang="en-US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>
            <a:normAutofit/>
          </a:bodyPr>
          <a:lstStyle/>
          <a:p>
            <a:pPr marL="0" lvl="1" indent="0">
              <a:buFont typeface="Verdana" panose="020B0604030504040204" pitchFamily="34" charset="0"/>
              <a:buNone/>
              <a:defRPr/>
            </a:pPr>
            <a:r>
              <a:rPr lang="sl-SI" dirty="0"/>
              <a:t> </a:t>
            </a:r>
            <a:r>
              <a:rPr lang="sl-SI" b="1" u="sng" dirty="0"/>
              <a:t>P</a:t>
            </a:r>
            <a:r>
              <a:rPr lang="en-US" b="1" u="sng" dirty="0" err="1"/>
              <a:t>ropaganda</a:t>
            </a:r>
            <a:r>
              <a:rPr lang="en-US" b="1" u="sng" dirty="0"/>
              <a:t> department</a:t>
            </a:r>
            <a:r>
              <a:rPr lang="en-US" u="sng" dirty="0"/>
              <a:t> </a:t>
            </a:r>
            <a:endParaRPr lang="sl-SI" u="sng" dirty="0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dirty="0"/>
              <a:t>the members of the department would use lies to convince the people to follow Stalin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00600"/>
            <a:ext cx="26670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sl-SI" b="1" i="1" dirty="0"/>
              <a:t>		</a:t>
            </a:r>
            <a:r>
              <a:rPr lang="sl-SI" b="1" i="1" u="sng" dirty="0" err="1"/>
              <a:t>Boxer</a:t>
            </a:r>
            <a:endParaRPr lang="en-US" b="1" i="1" u="sng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b="1" i="1" u="sng" dirty="0"/>
          </a:p>
          <a:p>
            <a:pPr marL="457200" indent="-457200">
              <a:defRPr/>
            </a:pPr>
            <a:r>
              <a:rPr lang="en-US" dirty="0"/>
              <a:t>dedicated horse who </a:t>
            </a:r>
            <a:r>
              <a:rPr lang="sl-SI" dirty="0" err="1"/>
              <a:t>helps</a:t>
            </a:r>
            <a:r>
              <a:rPr lang="en-US" dirty="0"/>
              <a:t> in the building of the windmill but is sold to a glue-boiler after collapsing from exhaustion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>
            <a:normAutofit/>
          </a:bodyPr>
          <a:lstStyle/>
          <a:p>
            <a:pPr marL="0" lvl="1" indent="0">
              <a:buFont typeface="Verdana" panose="020B0604030504040204" pitchFamily="34" charset="0"/>
              <a:buNone/>
              <a:defRPr/>
            </a:pPr>
            <a:r>
              <a:rPr lang="sl-SI" sz="2800" b="1" u="sng" dirty="0"/>
              <a:t>C</a:t>
            </a:r>
            <a:r>
              <a:rPr lang="en-US" sz="2800" b="1" u="sng" dirty="0" err="1"/>
              <a:t>ommunist</a:t>
            </a:r>
            <a:r>
              <a:rPr lang="en-US" sz="2800" b="1" u="sng" dirty="0"/>
              <a:t> supporters of Stalin</a:t>
            </a:r>
            <a:endParaRPr lang="sl-SI" sz="2800" b="1" u="sng" dirty="0"/>
          </a:p>
          <a:p>
            <a:pPr marL="0" lvl="1" indent="0">
              <a:buFont typeface="Verdana" panose="020B0604030504040204" pitchFamily="34" charset="0"/>
              <a:buNone/>
              <a:defRPr/>
            </a:pPr>
            <a:endParaRPr lang="sl-SI" dirty="0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 </a:t>
            </a:r>
            <a:r>
              <a:rPr lang="sl-SI" sz="2800" dirty="0"/>
              <a:t>m</a:t>
            </a:r>
            <a:r>
              <a:rPr lang="en-US" sz="2800" dirty="0"/>
              <a:t>any stayed loyal even after it was obvious Stalin was a tyrant. </a:t>
            </a:r>
            <a:endParaRPr lang="sl-SI" sz="2800" dirty="0"/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sl-SI" sz="2800" dirty="0"/>
              <a:t>e</a:t>
            </a:r>
            <a:r>
              <a:rPr lang="en-US" sz="2800" dirty="0" err="1"/>
              <a:t>ventually</a:t>
            </a:r>
            <a:r>
              <a:rPr lang="en-US" sz="2800" dirty="0"/>
              <a:t> they were betrayed, ignored, and even killed by him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00600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33400"/>
            <a:ext cx="4038600" cy="5592763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sl-SI" b="1" i="1" dirty="0"/>
              <a:t>	</a:t>
            </a:r>
            <a:r>
              <a:rPr lang="sl-SI" sz="3200" b="1" i="1" dirty="0" err="1"/>
              <a:t>The</a:t>
            </a:r>
            <a:r>
              <a:rPr lang="sl-SI" sz="3200" b="1" i="1" dirty="0"/>
              <a:t> </a:t>
            </a:r>
            <a:r>
              <a:rPr lang="sl-SI" sz="3200" b="1" i="1" dirty="0" err="1"/>
              <a:t>dogs</a:t>
            </a:r>
            <a:endParaRPr lang="en-US" sz="3200" b="1" i="1" dirty="0"/>
          </a:p>
          <a:p>
            <a:pPr marL="342900" lvl="1" indent="-342900">
              <a:defRPr/>
            </a:pPr>
            <a:endParaRPr lang="sl-SI" sz="2800" dirty="0"/>
          </a:p>
          <a:p>
            <a:pPr marL="457200" lvl="1" indent="-457200">
              <a:defRPr/>
            </a:pPr>
            <a:r>
              <a:rPr lang="sl-SI" sz="2800" dirty="0" err="1"/>
              <a:t>from</a:t>
            </a:r>
            <a:r>
              <a:rPr lang="sl-SI" sz="2800" dirty="0"/>
              <a:t> </a:t>
            </a:r>
            <a:r>
              <a:rPr lang="sl-SI" sz="2800" dirty="0" err="1"/>
              <a:t>the</a:t>
            </a:r>
            <a:r>
              <a:rPr lang="sl-SI" sz="2800" dirty="0"/>
              <a:t> start , </a:t>
            </a:r>
            <a:r>
              <a:rPr lang="sl-SI" sz="2800" dirty="0" err="1"/>
              <a:t>they</a:t>
            </a:r>
            <a:r>
              <a:rPr lang="sl-SI" sz="2800" dirty="0"/>
              <a:t> are </a:t>
            </a:r>
            <a:r>
              <a:rPr lang="sl-SI" sz="2800" dirty="0" err="1"/>
              <a:t>loyal</a:t>
            </a:r>
            <a:r>
              <a:rPr lang="sl-SI" sz="2800" dirty="0"/>
              <a:t> </a:t>
            </a:r>
            <a:r>
              <a:rPr lang="sl-SI" sz="2800" dirty="0" err="1"/>
              <a:t>animals</a:t>
            </a:r>
            <a:endParaRPr lang="sl-SI" sz="2800" dirty="0"/>
          </a:p>
          <a:p>
            <a:pPr marL="457200" lvl="1" indent="-457200">
              <a:defRPr/>
            </a:pPr>
            <a:r>
              <a:rPr lang="sl-SI" sz="2800" dirty="0" err="1"/>
              <a:t>rewarded</a:t>
            </a:r>
            <a:r>
              <a:rPr lang="sl-SI" sz="2800" dirty="0"/>
              <a:t> </a:t>
            </a:r>
            <a:r>
              <a:rPr lang="sl-SI" sz="2800" dirty="0" err="1"/>
              <a:t>for</a:t>
            </a:r>
            <a:r>
              <a:rPr lang="sl-SI" sz="2800" dirty="0"/>
              <a:t> </a:t>
            </a:r>
            <a:r>
              <a:rPr lang="sl-SI" sz="2800" dirty="0" err="1"/>
              <a:t>dealing</a:t>
            </a:r>
            <a:r>
              <a:rPr lang="sl-SI" sz="2800" dirty="0"/>
              <a:t> </a:t>
            </a:r>
            <a:r>
              <a:rPr lang="sl-SI" sz="2800" dirty="0" err="1"/>
              <a:t>ruthlessly</a:t>
            </a:r>
            <a:r>
              <a:rPr lang="sl-SI" sz="2800" dirty="0"/>
              <a:t> </a:t>
            </a:r>
            <a:r>
              <a:rPr lang="sl-SI" sz="2800" dirty="0" err="1"/>
              <a:t>with</a:t>
            </a:r>
            <a:r>
              <a:rPr lang="sl-SI" sz="2800" dirty="0"/>
              <a:t> </a:t>
            </a:r>
            <a:r>
              <a:rPr lang="sl-SI" sz="2800" dirty="0" err="1"/>
              <a:t>any</a:t>
            </a:r>
            <a:r>
              <a:rPr lang="sl-SI" sz="2800" dirty="0"/>
              <a:t> </a:t>
            </a:r>
            <a:r>
              <a:rPr lang="sl-SI" sz="2800" dirty="0" err="1"/>
              <a:t>objectors</a:t>
            </a:r>
            <a:r>
              <a:rPr lang="sl-SI" sz="2800" dirty="0"/>
              <a:t> </a:t>
            </a:r>
            <a:r>
              <a:rPr lang="sl-SI" sz="2800" dirty="0" err="1"/>
              <a:t>and</a:t>
            </a:r>
            <a:r>
              <a:rPr lang="sl-SI" sz="2800" dirty="0"/>
              <a:t> </a:t>
            </a:r>
            <a:r>
              <a:rPr lang="sl-SI" sz="2800" dirty="0" err="1"/>
              <a:t>murdering</a:t>
            </a:r>
            <a:r>
              <a:rPr lang="sl-SI" sz="2800" dirty="0"/>
              <a:t> Napoleon‘s </a:t>
            </a:r>
            <a:r>
              <a:rPr lang="sl-SI" sz="2800" dirty="0" err="1"/>
              <a:t>opposition</a:t>
            </a:r>
            <a:endParaRPr lang="sl-SI" sz="2800" dirty="0"/>
          </a:p>
          <a:p>
            <a:pPr marL="342900" lvl="1" indent="-342900">
              <a:buFont typeface="Arial" pitchFamily="34" charset="0"/>
              <a:buChar char="•"/>
              <a:defRPr/>
            </a:pPr>
            <a:endParaRPr lang="en-US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sp>
        <p:nvSpPr>
          <p:cNvPr id="1945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/>
          <a:p>
            <a:endParaRPr lang="en-US" altLang="sl-SI"/>
          </a:p>
          <a:p>
            <a:r>
              <a:rPr lang="sl-SI" altLang="sl-SI"/>
              <a:t>r</a:t>
            </a:r>
            <a:r>
              <a:rPr lang="en-US" altLang="sl-SI"/>
              <a:t>epresent the </a:t>
            </a:r>
            <a:r>
              <a:rPr lang="en-US" altLang="sl-SI" b="1" u="sng"/>
              <a:t>KGB (secret police)</a:t>
            </a:r>
            <a:r>
              <a:rPr lang="en-US" altLang="sl-SI" u="sng"/>
              <a:t> 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1773238" cy="317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</a:pPr>
            <a:endParaRPr lang="en-US" altLang="sl-SI" b="1" i="1" u="sng"/>
          </a:p>
          <a:p>
            <a:pPr marL="0" indent="0">
              <a:buFont typeface="Wingdings 2" panose="05020102010507070707" pitchFamily="18" charset="2"/>
              <a:buNone/>
            </a:pPr>
            <a:r>
              <a:rPr lang="sl-SI" altLang="sl-SI" b="1" i="1"/>
              <a:t>		</a:t>
            </a:r>
            <a:r>
              <a:rPr lang="en-US" altLang="sl-SI" b="1" i="1" u="sng"/>
              <a:t>Moses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sl-SI" altLang="sl-SI" sz="2800"/>
              <a:t>a</a:t>
            </a:r>
            <a:r>
              <a:rPr lang="en-US" altLang="sl-SI" sz="2800"/>
              <a:t> tame raven </a:t>
            </a:r>
            <a:endParaRPr lang="sl-SI" altLang="sl-SI" sz="28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sl-SI" sz="2800"/>
              <a:t> pet of Jones who tells the animals stories about a paradise called Sugarcandy Mountain</a:t>
            </a:r>
          </a:p>
          <a:p>
            <a:pPr marL="0" indent="0">
              <a:buFont typeface="Wingdings 2" panose="05020102010507070707" pitchFamily="18" charset="2"/>
              <a:buNone/>
            </a:pPr>
            <a:endParaRPr lang="en-US" alt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/>
          <a:p>
            <a:pPr marL="0" lvl="1" indent="0">
              <a:buFont typeface="Verdana" panose="020B0604030504040204" pitchFamily="34" charset="0"/>
              <a:buNone/>
              <a:defRPr/>
            </a:pPr>
            <a:r>
              <a:rPr lang="sl-SI" dirty="0"/>
              <a:t>	</a:t>
            </a:r>
            <a:r>
              <a:rPr lang="sl-SI" sz="2800" b="1" u="sng" dirty="0"/>
              <a:t>R</a:t>
            </a:r>
            <a:r>
              <a:rPr lang="en-US" sz="2800" b="1" u="sng" dirty="0" err="1"/>
              <a:t>eligion</a:t>
            </a:r>
            <a:r>
              <a:rPr lang="en-US" sz="2800" u="sng" dirty="0"/>
              <a:t> </a:t>
            </a:r>
            <a:endParaRPr lang="sl-SI" sz="2800" u="sng" dirty="0"/>
          </a:p>
          <a:p>
            <a:pPr marL="457200" lvl="1" indent="-457200">
              <a:defRPr/>
            </a:pPr>
            <a:r>
              <a:rPr lang="en-US" sz="2800" dirty="0"/>
              <a:t>Stalin used religious principles to influence people to work and to avoid revolt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8575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sl-SI" b="1" u="sng" dirty="0" err="1"/>
              <a:t>Mollie</a:t>
            </a:r>
            <a:endParaRPr lang="sl-SI" b="1" u="sng" dirty="0"/>
          </a:p>
        </p:txBody>
      </p:sp>
      <p:sp>
        <p:nvSpPr>
          <p:cNvPr id="21507" name="Ograda vsebine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r>
              <a:rPr lang="en-US" altLang="sl-SI"/>
              <a:t>resists the animal rebellion because she doesn't want to give up the petting and treats she receives from humans</a:t>
            </a:r>
            <a:endParaRPr lang="sl-SI" altLang="sl-SI"/>
          </a:p>
        </p:txBody>
      </p:sp>
      <p:sp>
        <p:nvSpPr>
          <p:cNvPr id="21508" name="Ograda vsebine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r>
              <a:rPr lang="en-US" altLang="sl-SI"/>
              <a:t>represents </a:t>
            </a:r>
            <a:r>
              <a:rPr lang="en-US" altLang="sl-SI" b="1" u="sng"/>
              <a:t>vain, selfish people </a:t>
            </a:r>
            <a:r>
              <a:rPr lang="en-US" altLang="sl-SI" b="1"/>
              <a:t>in Russia </a:t>
            </a:r>
            <a:r>
              <a:rPr lang="en-US" altLang="sl-SI"/>
              <a:t>and throughout the world who ignored the revolution and sought residence in more inviting countries</a:t>
            </a:r>
          </a:p>
          <a:p>
            <a:endParaRPr lang="sl-SI" altLang="sl-SI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Animalism </a:t>
            </a:r>
            <a:r>
              <a:rPr lang="sl-SI" dirty="0"/>
              <a:t>	</a:t>
            </a:r>
            <a:r>
              <a:rPr lang="en-US" dirty="0"/>
              <a:t>= </a:t>
            </a:r>
            <a:r>
              <a:rPr lang="sl-SI" dirty="0"/>
              <a:t>	</a:t>
            </a:r>
            <a:r>
              <a:rPr lang="en-US" dirty="0"/>
              <a:t>Communism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b="1" i="1" u="sng" dirty="0"/>
              <a:t>Animalism</a:t>
            </a:r>
          </a:p>
          <a:p>
            <a:pPr marL="457200" indent="-457200">
              <a:defRPr/>
            </a:pPr>
            <a:r>
              <a:rPr lang="sl-SI" dirty="0"/>
              <a:t>t</a:t>
            </a:r>
            <a:r>
              <a:rPr lang="en-US" dirty="0"/>
              <a:t>aught by Old Major</a:t>
            </a:r>
          </a:p>
          <a:p>
            <a:pPr marL="457200" indent="-457200">
              <a:defRPr/>
            </a:pPr>
            <a:r>
              <a:rPr lang="sl-SI" dirty="0"/>
              <a:t>b</a:t>
            </a:r>
            <a:r>
              <a:rPr lang="en-US" dirty="0" err="1"/>
              <a:t>etter</a:t>
            </a:r>
            <a:r>
              <a:rPr lang="en-US" dirty="0"/>
              <a:t> life for </a:t>
            </a:r>
            <a:r>
              <a:rPr lang="sl-SI" dirty="0" err="1"/>
              <a:t>animals</a:t>
            </a:r>
            <a:endParaRPr lang="en-US" dirty="0"/>
          </a:p>
          <a:p>
            <a:pPr marL="457200" indent="-457200">
              <a:defRPr/>
            </a:pPr>
            <a:r>
              <a:rPr lang="sl-SI" dirty="0"/>
              <a:t>a</a:t>
            </a:r>
            <a:r>
              <a:rPr lang="en-US" dirty="0" err="1"/>
              <a:t>ll</a:t>
            </a:r>
            <a:r>
              <a:rPr lang="en-US" dirty="0"/>
              <a:t> animals are equal</a:t>
            </a:r>
          </a:p>
          <a:p>
            <a:pPr marL="457200" indent="-457200">
              <a:defRPr/>
            </a:pPr>
            <a:r>
              <a:rPr lang="sl-SI" dirty="0"/>
              <a:t>e</a:t>
            </a:r>
            <a:r>
              <a:rPr lang="en-US" dirty="0" err="1"/>
              <a:t>veryone</a:t>
            </a:r>
            <a:r>
              <a:rPr lang="en-US" dirty="0"/>
              <a:t> owns the farm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b="1" i="1" u="sng" dirty="0"/>
              <a:t>Communism</a:t>
            </a:r>
          </a:p>
          <a:p>
            <a:pPr marL="457200" indent="-457200">
              <a:defRPr/>
            </a:pPr>
            <a:r>
              <a:rPr lang="sl-SI" dirty="0"/>
              <a:t>i</a:t>
            </a:r>
            <a:r>
              <a:rPr lang="en-US" dirty="0" err="1"/>
              <a:t>nvented</a:t>
            </a:r>
            <a:r>
              <a:rPr lang="en-US" dirty="0"/>
              <a:t> by K</a:t>
            </a:r>
            <a:r>
              <a:rPr lang="sl-SI" dirty="0"/>
              <a:t>.</a:t>
            </a:r>
            <a:r>
              <a:rPr lang="en-US" dirty="0"/>
              <a:t> Marx</a:t>
            </a:r>
          </a:p>
          <a:p>
            <a:pPr marL="457200" indent="-457200">
              <a:defRPr/>
            </a:pPr>
            <a:r>
              <a:rPr lang="sl-SI" dirty="0"/>
              <a:t>a</a:t>
            </a:r>
            <a:r>
              <a:rPr lang="en-US" dirty="0" err="1"/>
              <a:t>ll</a:t>
            </a:r>
            <a:r>
              <a:rPr lang="en-US" dirty="0"/>
              <a:t> people are equal</a:t>
            </a:r>
          </a:p>
          <a:p>
            <a:pPr marL="457200" indent="-457200">
              <a:defRPr/>
            </a:pPr>
            <a:r>
              <a:rPr lang="sl-SI" dirty="0"/>
              <a:t>g</a:t>
            </a:r>
            <a:r>
              <a:rPr lang="en-US" dirty="0" err="1"/>
              <a:t>overnment</a:t>
            </a:r>
            <a:r>
              <a:rPr lang="en-US" dirty="0"/>
              <a:t> owns everything</a:t>
            </a:r>
          </a:p>
          <a:p>
            <a:pPr marL="457200" indent="-457200">
              <a:defRPr/>
            </a:pPr>
            <a:r>
              <a:rPr lang="sl-SI" dirty="0"/>
              <a:t>p</a:t>
            </a:r>
            <a:r>
              <a:rPr lang="en-US" dirty="0" err="1"/>
              <a:t>eople</a:t>
            </a:r>
            <a:r>
              <a:rPr lang="en-US" dirty="0"/>
              <a:t> own the government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altLang="en-US" dirty="0">
                <a:solidFill>
                  <a:schemeClr val="tx2">
                    <a:satMod val="130000"/>
                  </a:schemeClr>
                </a:solidFill>
              </a:rPr>
              <a:t>Napoleon‘s </a:t>
            </a:r>
            <a:r>
              <a:rPr lang="sl-SI" altLang="en-US" dirty="0" err="1">
                <a:solidFill>
                  <a:schemeClr val="tx2">
                    <a:satMod val="130000"/>
                  </a:schemeClr>
                </a:solidFill>
              </a:rPr>
              <a:t>Show</a:t>
            </a:r>
            <a:r>
              <a:rPr lang="sl-SI" alt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sl-SI" altLang="en-US" dirty="0" err="1">
                <a:solidFill>
                  <a:schemeClr val="tx2">
                    <a:satMod val="130000"/>
                  </a:schemeClr>
                </a:solidFill>
              </a:rPr>
              <a:t>Trials</a:t>
            </a:r>
            <a:r>
              <a:rPr lang="sl-SI" altLang="en-US" dirty="0">
                <a:solidFill>
                  <a:schemeClr val="tx2">
                    <a:satMod val="130000"/>
                  </a:schemeClr>
                </a:solidFill>
              </a:rPr>
              <a:t> = </a:t>
            </a:r>
            <a:br>
              <a:rPr lang="sl-SI" altLang="en-US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altLang="en-US" dirty="0">
                <a:solidFill>
                  <a:schemeClr val="tx2">
                    <a:satMod val="130000"/>
                  </a:schemeClr>
                </a:solidFill>
              </a:rPr>
              <a:t>Moscow Purge Trials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By 1936, Stalin began to use what would become known as the Moscow Purge Trials to control workers.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In 1936, sixteen prominent and loyal Communists publicly confessed to unbelievable crimes – spying, terrorism, and plotting with Leon Trotsky.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/>
              <a:t>There was no evidence of their guilt other than the confessions.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/>
              <a:t>All sixteen were immediately executed.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About 70% of the Party leadership became victims of the Great Purge.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/>
              <a:t>These trials served as an example of what would happen to people if they opposed Stalin.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228600" y="304800"/>
            <a:ext cx="5029200" cy="6019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l-SI" altLang="en-US" b="1"/>
              <a:t>Ts</a:t>
            </a:r>
            <a:r>
              <a:rPr lang="en-US" altLang="en-US" b="1"/>
              <a:t>ar Nicholas II</a:t>
            </a:r>
            <a:endParaRPr lang="sl-SI" altLang="en-US" b="1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2200" b="1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was part of the Romanov dynasty that ruled Russia for over 300 years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an autocrat – a self-appointed ruler who holds all the political power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en-US"/>
              <a:t>March 1917</a:t>
            </a:r>
            <a:r>
              <a:rPr lang="sl-SI" altLang="en-US"/>
              <a:t> - </a:t>
            </a:r>
            <a:r>
              <a:rPr lang="en-US" altLang="en-US"/>
              <a:t> food riots and army mutinies in Petrograd </a:t>
            </a:r>
            <a:r>
              <a:rPr lang="sl-SI" altLang="en-US"/>
              <a:t>-</a:t>
            </a:r>
            <a:r>
              <a:rPr lang="en-US" altLang="en-US"/>
              <a:t> Czar Nicholas couldn’t cope with the difficult situation, so he </a:t>
            </a:r>
            <a:r>
              <a:rPr lang="en-US" altLang="en-US" b="1"/>
              <a:t>abdicated the throne</a:t>
            </a:r>
          </a:p>
        </p:txBody>
      </p:sp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5638800" y="5486400"/>
            <a:ext cx="320040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In </a:t>
            </a:r>
            <a:r>
              <a:rPr lang="en-US" altLang="en-US" i="1"/>
              <a:t>Animal Farm</a:t>
            </a:r>
            <a:r>
              <a:rPr lang="en-US" altLang="en-US"/>
              <a:t> …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 Czar Nicholas II</a:t>
            </a:r>
            <a:r>
              <a:rPr lang="sl-SI" altLang="en-US"/>
              <a:t> = ??</a:t>
            </a:r>
            <a:endParaRPr lang="en-US" altLang="en-US"/>
          </a:p>
        </p:txBody>
      </p:sp>
      <p:pic>
        <p:nvPicPr>
          <p:cNvPr id="9220" name="Picture 12" descr="nicholas_portra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81000"/>
            <a:ext cx="201295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4" descr="history-museum-kremlin-night-view-wide-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29000"/>
            <a:ext cx="3200400" cy="1844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 dirty="0"/>
              <a:t>Farmer Jones = Czar Nicholas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000" b="1" i="1" u="sng" dirty="0"/>
              <a:t>Farmer Jones</a:t>
            </a:r>
          </a:p>
          <a:p>
            <a:pPr>
              <a:defRPr/>
            </a:pPr>
            <a:r>
              <a:rPr lang="en-US" sz="2000" dirty="0"/>
              <a:t>The irresponsible owner of the farm</a:t>
            </a:r>
          </a:p>
          <a:p>
            <a:pPr>
              <a:defRPr/>
            </a:pPr>
            <a:r>
              <a:rPr lang="en-US" sz="2000" dirty="0"/>
              <a:t>Lets his animals starve and beats them with a whip</a:t>
            </a:r>
          </a:p>
          <a:p>
            <a:pPr>
              <a:defRPr/>
            </a:pPr>
            <a:r>
              <a:rPr lang="en-US" sz="2000" dirty="0"/>
              <a:t>Sometimes shows random kindness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000" b="1" i="1" u="sng" dirty="0"/>
              <a:t>Czar Nicholas II</a:t>
            </a:r>
          </a:p>
          <a:p>
            <a:pPr>
              <a:defRPr/>
            </a:pPr>
            <a:r>
              <a:rPr lang="en-US" sz="2000" dirty="0"/>
              <a:t>Weak Russian Leader during the 1900’s</a:t>
            </a:r>
          </a:p>
          <a:p>
            <a:pPr>
              <a:defRPr/>
            </a:pPr>
            <a:r>
              <a:rPr lang="en-US" sz="2000" dirty="0"/>
              <a:t>Often cruel and brutal to his subjects</a:t>
            </a:r>
          </a:p>
          <a:p>
            <a:pPr>
              <a:defRPr/>
            </a:pPr>
            <a:r>
              <a:rPr lang="en-US" sz="2000" dirty="0"/>
              <a:t>Showed isolated kindness</a:t>
            </a:r>
          </a:p>
          <a:p>
            <a:pPr>
              <a:defRPr/>
            </a:pPr>
            <a:endParaRPr lang="en-US" sz="2000" dirty="0"/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30713"/>
            <a:ext cx="22510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30713"/>
            <a:ext cx="2293938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200400" y="381000"/>
            <a:ext cx="5715000" cy="6172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Karl Marx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believed the workers were the true producers of wealth</a:t>
            </a:r>
            <a:endParaRPr lang="sl-SI" altLang="en-US"/>
          </a:p>
          <a:p>
            <a:pPr eaLnBrk="1" hangingPunct="1">
              <a:lnSpc>
                <a:spcPct val="90000"/>
              </a:lnSpc>
            </a:pPr>
            <a:r>
              <a:rPr lang="sl-SI" altLang="en-US"/>
              <a:t>b</a:t>
            </a:r>
            <a:r>
              <a:rPr lang="en-US" altLang="en-US"/>
              <a:t>ut the capitalists (bourgeoisie) owned the means of production – land and industry</a:t>
            </a:r>
            <a:r>
              <a:rPr lang="sl-SI" altLang="en-US"/>
              <a:t> - and</a:t>
            </a:r>
            <a:r>
              <a:rPr lang="en-US" altLang="en-US"/>
              <a:t> made huge profits while the workers earned just enough to survive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called for “workers of the world” </a:t>
            </a:r>
            <a:r>
              <a:rPr lang="en-US" altLang="en-US" b="1"/>
              <a:t>to unite </a:t>
            </a:r>
            <a:r>
              <a:rPr lang="en-US" altLang="en-US"/>
              <a:t>against their capitalist oppressors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believed that eventually the proletariat would rise up against the capitalist system throughout the world</a:t>
            </a:r>
          </a:p>
        </p:txBody>
      </p:sp>
      <p:pic>
        <p:nvPicPr>
          <p:cNvPr id="11267" name="Picture 8" descr="Karl_Mar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29225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12"/>
          <p:cNvSpPr txBox="1">
            <a:spLocks noChangeArrowheads="1"/>
          </p:cNvSpPr>
          <p:nvPr/>
        </p:nvSpPr>
        <p:spPr bwMode="auto">
          <a:xfrm>
            <a:off x="228600" y="4876800"/>
            <a:ext cx="281940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In </a:t>
            </a:r>
            <a:r>
              <a:rPr lang="en-US" altLang="en-US" i="1"/>
              <a:t>Animal Farm</a:t>
            </a:r>
            <a:r>
              <a:rPr lang="en-US" altLang="en-US"/>
              <a:t> …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 Karl Marx</a:t>
            </a:r>
            <a:r>
              <a:rPr lang="sl-SI" altLang="en-US"/>
              <a:t> = ??</a:t>
            </a: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b="1" dirty="0"/>
              <a:t>Old Major = Karl Marx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100" y="1524000"/>
            <a:ext cx="3657600" cy="4664075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000" b="1" i="1" u="sng" dirty="0"/>
              <a:t>Old Major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sl-SI" sz="1800" dirty="0"/>
              <a:t>a</a:t>
            </a:r>
            <a:r>
              <a:rPr lang="en-US" sz="1800" dirty="0"/>
              <a:t>n old boar whose speech about the evils perpetrated by humans rouses the animals into rebelling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sl-SI" sz="1800" dirty="0"/>
              <a:t>h</a:t>
            </a:r>
            <a:r>
              <a:rPr lang="en-US" sz="1800" dirty="0"/>
              <a:t>is philosophy concerning the tyranny of Man is named Animalism</a:t>
            </a:r>
          </a:p>
          <a:p>
            <a:pPr marL="342900" lvl="1" indent="-342900">
              <a:buFont typeface="Arial" pitchFamily="34" charset="0"/>
              <a:buChar char="•"/>
              <a:defRPr/>
            </a:pPr>
            <a:r>
              <a:rPr lang="sl-SI" sz="1800" dirty="0"/>
              <a:t>d</a:t>
            </a:r>
            <a:r>
              <a:rPr lang="en-US" sz="1800" dirty="0" err="1"/>
              <a:t>ies</a:t>
            </a:r>
            <a:r>
              <a:rPr lang="en-US" sz="1800" dirty="0"/>
              <a:t> before the revolution</a:t>
            </a:r>
          </a:p>
          <a:p>
            <a:pPr marL="0" lvl="1" indent="0">
              <a:buFont typeface="Verdana" panose="020B0604030504040204" pitchFamily="34" charset="0"/>
              <a:buNone/>
              <a:defRPr/>
            </a:pP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1800" b="1" i="1" u="sng" dirty="0"/>
              <a:t>Karl Marx</a:t>
            </a:r>
          </a:p>
          <a:p>
            <a:pPr>
              <a:defRPr/>
            </a:pPr>
            <a:r>
              <a:rPr lang="sl-SI" sz="1800" dirty="0"/>
              <a:t>w</a:t>
            </a:r>
            <a:r>
              <a:rPr lang="en-US" sz="1800" dirty="0"/>
              <a:t>ants to unite the working class to overthrow the government</a:t>
            </a:r>
            <a:endParaRPr lang="sl-SI" sz="1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sl-SI" sz="1800" dirty="0"/>
              <a:t>t</a:t>
            </a:r>
            <a:r>
              <a:rPr lang="en-US" sz="1800" dirty="0"/>
              <a:t>he inventor of </a:t>
            </a:r>
            <a:r>
              <a:rPr lang="sl-SI" sz="1800" dirty="0"/>
              <a:t>C</a:t>
            </a:r>
            <a:r>
              <a:rPr lang="en-US" sz="1800" dirty="0" err="1"/>
              <a:t>ommunism</a:t>
            </a:r>
            <a:endParaRPr lang="en-US" sz="1800" dirty="0"/>
          </a:p>
          <a:p>
            <a:pPr marL="82550" indent="0">
              <a:buFont typeface="Wingdings 2" panose="05020102010507070707" pitchFamily="18" charset="2"/>
              <a:buNone/>
              <a:defRPr/>
            </a:pPr>
            <a:endParaRPr lang="sl-SI" sz="1800" dirty="0"/>
          </a:p>
          <a:p>
            <a:pPr>
              <a:defRPr/>
            </a:pPr>
            <a:r>
              <a:rPr lang="sl-SI" sz="1800" dirty="0"/>
              <a:t>d</a:t>
            </a:r>
            <a:r>
              <a:rPr lang="en-US" sz="1800" dirty="0" err="1"/>
              <a:t>ie</a:t>
            </a:r>
            <a:r>
              <a:rPr lang="sl-SI" sz="1800" dirty="0"/>
              <a:t>s</a:t>
            </a:r>
            <a:r>
              <a:rPr lang="en-US" sz="1800" dirty="0"/>
              <a:t> before the Russian Revolution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sz="1800" dirty="0"/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16450"/>
            <a:ext cx="1733550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19600"/>
            <a:ext cx="205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152400" y="381000"/>
            <a:ext cx="4953000" cy="6477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400" b="1"/>
              <a:t>Leon Trotsky</a:t>
            </a:r>
            <a:endParaRPr lang="sl-SI" altLang="en-US" sz="2400" b="1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2400" b="1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a brilliant intellectual and speaker who organized the Red Army and led it to victory in the Civil War </a:t>
            </a:r>
            <a:endParaRPr lang="sl-SI" altLang="en-US" sz="2400"/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Trotsky and Stalin disagreed on Russia’s future</a:t>
            </a:r>
            <a:r>
              <a:rPr lang="sl-SI" altLang="en-US" sz="2400"/>
              <a:t> - </a:t>
            </a:r>
            <a:r>
              <a:rPr lang="en-US" altLang="en-US" sz="2400"/>
              <a:t>Trotsky wanted the Communist revolution to be worldwide</a:t>
            </a:r>
            <a:endParaRPr lang="sl-SI" altLang="en-US" sz="2400"/>
          </a:p>
          <a:p>
            <a:pPr eaLnBrk="1" hangingPunct="1">
              <a:lnSpc>
                <a:spcPct val="80000"/>
              </a:lnSpc>
            </a:pPr>
            <a:r>
              <a:rPr lang="sl-SI" altLang="en-US" sz="2400"/>
              <a:t> </a:t>
            </a:r>
            <a:r>
              <a:rPr lang="en-US" altLang="en-US" sz="2400"/>
              <a:t>Stalin defeated Trotsky at the Communist Party Congress in 1927 and gained control of the secret police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Trotsky was chased away by the KGB (secret police) and fled to Mexico City, where a Soviet agent killed him with an axe in 1940</a:t>
            </a:r>
          </a:p>
        </p:txBody>
      </p:sp>
      <p:pic>
        <p:nvPicPr>
          <p:cNvPr id="13315" name="Picture 8" descr="russian_civil_war_1918-1920_leon_trot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200"/>
            <a:ext cx="30829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5791200" y="5029200"/>
            <a:ext cx="281940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In </a:t>
            </a:r>
            <a:r>
              <a:rPr lang="en-US" altLang="en-US" i="1"/>
              <a:t>Animal Farm</a:t>
            </a:r>
            <a:r>
              <a:rPr lang="en-US" altLang="en-US"/>
              <a:t> …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 Leon Trotsky</a:t>
            </a:r>
            <a:r>
              <a:rPr lang="sl-SI" altLang="en-US"/>
              <a:t> = ??</a:t>
            </a: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Snowball = Leon Trotsky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000" b="1" i="1" u="sng" dirty="0"/>
              <a:t>Snowball</a:t>
            </a:r>
          </a:p>
          <a:p>
            <a:pPr>
              <a:defRPr/>
            </a:pPr>
            <a:r>
              <a:rPr lang="en-US" sz="2000" dirty="0"/>
              <a:t>becomes one of the most valuable leaders of the rebellion</a:t>
            </a:r>
          </a:p>
          <a:p>
            <a:pPr>
              <a:defRPr/>
            </a:pPr>
            <a:r>
              <a:rPr lang="sl-SI" sz="2000" dirty="0"/>
              <a:t>a</a:t>
            </a:r>
            <a:r>
              <a:rPr lang="en-US" sz="2000" dirty="0" err="1"/>
              <a:t>fter</a:t>
            </a:r>
            <a:r>
              <a:rPr lang="en-US" sz="2000" dirty="0"/>
              <a:t> drawing complicated plans for the construction of a windmill, he is chased off the farm by Napoleon’s dogs and </a:t>
            </a:r>
            <a:r>
              <a:rPr lang="sl-SI" sz="2000" dirty="0"/>
              <a:t>is </a:t>
            </a:r>
            <a:r>
              <a:rPr lang="en-US" sz="2000" dirty="0"/>
              <a:t>thereafter  blamed for the animals’ troubles</a:t>
            </a:r>
          </a:p>
          <a:p>
            <a:pPr marL="82550" indent="0">
              <a:buFont typeface="Wingdings 2" panose="05020102010507070707" pitchFamily="18" charset="2"/>
              <a:buNone/>
              <a:defRPr/>
            </a:pPr>
            <a:r>
              <a:rPr lang="sl-SI" sz="2000" dirty="0"/>
              <a:t>	(</a:t>
            </a:r>
            <a:r>
              <a:rPr lang="sl-SI" sz="2000" dirty="0" err="1"/>
              <a:t>scapegoat</a:t>
            </a:r>
            <a:r>
              <a:rPr lang="sl-SI" sz="2000" dirty="0"/>
              <a:t>)</a:t>
            </a:r>
            <a:endParaRPr lang="en-US" sz="20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850" y="1524000"/>
            <a:ext cx="3657600" cy="4664075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000" b="1" i="1" u="sng" dirty="0"/>
              <a:t>Leon Trotsky</a:t>
            </a:r>
          </a:p>
          <a:p>
            <a:pPr>
              <a:defRPr/>
            </a:pPr>
            <a:r>
              <a:rPr lang="sl-SI" sz="2000" dirty="0"/>
              <a:t>a</a:t>
            </a:r>
            <a:r>
              <a:rPr lang="en-US" sz="2000" dirty="0"/>
              <a:t> pure communist leader who was influenced by the teachings of Karl Marx</a:t>
            </a:r>
          </a:p>
          <a:p>
            <a:pPr>
              <a:defRPr/>
            </a:pPr>
            <a:r>
              <a:rPr lang="en-US" sz="2000" dirty="0"/>
              <a:t>wanted to improve life for people in Russia, but was driven away by Lenin’s KGB</a:t>
            </a:r>
          </a:p>
          <a:p>
            <a:pPr>
              <a:defRPr/>
            </a:pPr>
            <a:endParaRPr lang="en-US" sz="2000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5146675"/>
            <a:ext cx="2133600" cy="173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1601788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276600" y="228600"/>
            <a:ext cx="5638800" cy="6400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altLang="en-US" b="1" dirty="0"/>
              <a:t>Joseph Stalin</a:t>
            </a:r>
          </a:p>
          <a:p>
            <a:pPr marL="82550" indent="0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endParaRPr lang="en-US" alt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/>
              <a:t>not well-educated </a:t>
            </a:r>
            <a:endParaRPr lang="sl-SI" alt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dirty="0"/>
              <a:t>named General Secretary of the Communist Party in 1922</a:t>
            </a:r>
            <a:endParaRPr lang="sl-SI" alt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en-US" dirty="0"/>
              <a:t>alt</a:t>
            </a:r>
            <a:r>
              <a:rPr lang="en-US" altLang="en-US" dirty="0" err="1"/>
              <a:t>hough</a:t>
            </a:r>
            <a:r>
              <a:rPr lang="en-US" altLang="en-US" dirty="0"/>
              <a:t> this position seemed unimportant, Stalin used his position as secretary to gain supporters for his future rise to power</a:t>
            </a:r>
            <a:endParaRPr lang="sl-SI" alt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en-US" dirty="0"/>
              <a:t>h</a:t>
            </a:r>
            <a:r>
              <a:rPr lang="en-US" altLang="en-US" dirty="0"/>
              <a:t>e eventually defeated Trotsky in the struggle for power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400" dirty="0"/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304800" y="4724400"/>
            <a:ext cx="281940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In </a:t>
            </a:r>
            <a:r>
              <a:rPr lang="en-US" altLang="en-US" i="1"/>
              <a:t>Animal Farm</a:t>
            </a:r>
            <a:r>
              <a:rPr lang="en-US" altLang="en-US"/>
              <a:t> …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/>
              <a:t>Joseph Stalin</a:t>
            </a:r>
            <a:r>
              <a:rPr lang="sl-SI" altLang="en-US"/>
              <a:t> = ??</a:t>
            </a:r>
            <a:endParaRPr lang="en-US" altLang="en-US"/>
          </a:p>
        </p:txBody>
      </p:sp>
      <p:pic>
        <p:nvPicPr>
          <p:cNvPr id="15364" name="Picture 10" descr="2stal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279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n-US" dirty="0"/>
              <a:t>Napoleon = Joseph Stalin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19650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000" b="1" i="1" u="sng" dirty="0"/>
              <a:t>Napoleon</a:t>
            </a:r>
          </a:p>
          <a:p>
            <a:pPr>
              <a:defRPr/>
            </a:pPr>
            <a:r>
              <a:rPr lang="en-US" sz="2000" dirty="0"/>
              <a:t>leads the rebellion against Farmer Jones</a:t>
            </a:r>
          </a:p>
          <a:p>
            <a:pPr>
              <a:defRPr/>
            </a:pPr>
            <a:r>
              <a:rPr lang="sl-SI" sz="2000" dirty="0"/>
              <a:t>a</a:t>
            </a:r>
            <a:r>
              <a:rPr lang="en-US" sz="2000" dirty="0" err="1"/>
              <a:t>fter</a:t>
            </a:r>
            <a:r>
              <a:rPr lang="en-US" sz="2000" dirty="0"/>
              <a:t> the rebellion’s success, he systematically begins to control all aspects of the farm until he is an undisputed tyrant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19650"/>
          </a:xfrm>
        </p:spPr>
        <p:txBody>
          <a:bodyPr>
            <a:normAutofit/>
          </a:bodyPr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n-US" sz="2000" b="1" i="1" u="sng" dirty="0"/>
              <a:t>Joseph Stalin</a:t>
            </a:r>
          </a:p>
          <a:p>
            <a:pPr>
              <a:defRPr/>
            </a:pPr>
            <a:r>
              <a:rPr lang="sl-SI" sz="2000" dirty="0"/>
              <a:t>t</a:t>
            </a:r>
            <a:r>
              <a:rPr lang="en-US" sz="2000" dirty="0"/>
              <a:t>he communist dictator of the Soviet Union from 1922-1953 who killed all who opposed him</a:t>
            </a:r>
          </a:p>
          <a:p>
            <a:pPr>
              <a:defRPr/>
            </a:pPr>
            <a:r>
              <a:rPr lang="en-US" sz="2000" dirty="0"/>
              <a:t> loved power and used the KGB (secret police) to enforce his ruthless, corrupt </a:t>
            </a:r>
            <a:r>
              <a:rPr lang="sl-SI" sz="2000" dirty="0" err="1"/>
              <a:t>politics</a:t>
            </a:r>
            <a:r>
              <a:rPr lang="en-US" sz="2000" dirty="0"/>
              <a:t> 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n-US" dirty="0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14800"/>
            <a:ext cx="2514600" cy="22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87825"/>
            <a:ext cx="16383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j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Animal farm - allegory (VR)</Template>
  <TotalTime>0</TotalTime>
  <Words>821</Words>
  <Application>Microsoft Office PowerPoint</Application>
  <PresentationFormat>On-screen Show (4:3)</PresentationFormat>
  <Paragraphs>113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Gill Sans MT</vt:lpstr>
      <vt:lpstr>Verdana</vt:lpstr>
      <vt:lpstr>Wingdings 2</vt:lpstr>
      <vt:lpstr>Solsticij</vt:lpstr>
      <vt:lpstr> Animal Farm and The Russian Revolution:     A Comparison</vt:lpstr>
      <vt:lpstr>PowerPoint Presentation</vt:lpstr>
      <vt:lpstr>Farmer Jones = Czar Nicholas II</vt:lpstr>
      <vt:lpstr>PowerPoint Presentation</vt:lpstr>
      <vt:lpstr>Old Major = Karl Marx</vt:lpstr>
      <vt:lpstr>PowerPoint Presentation</vt:lpstr>
      <vt:lpstr>Snowball = Leon Trotsky</vt:lpstr>
      <vt:lpstr>PowerPoint Presentation</vt:lpstr>
      <vt:lpstr>Napoleon = Joseph Stalin</vt:lpstr>
      <vt:lpstr>Other Important Characters</vt:lpstr>
      <vt:lpstr>PowerPoint Presentation</vt:lpstr>
      <vt:lpstr>PowerPoint Presentation</vt:lpstr>
      <vt:lpstr>PowerPoint Presentation</vt:lpstr>
      <vt:lpstr>Mollie</vt:lpstr>
      <vt:lpstr>Animalism  =  Communism</vt:lpstr>
      <vt:lpstr>Napoleon‘s Show Trials =  Moscow Purge Trials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2019-07-04T11:10:11Z</dcterms:created>
  <dcterms:modified xsi:type="dcterms:W3CDTF">2019-07-04T11:10:11Z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