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9">
            <a:extLst>
              <a:ext uri="{FF2B5EF4-FFF2-40B4-BE49-F238E27FC236}">
                <a16:creationId xmlns:a16="http://schemas.microsoft.com/office/drawing/2014/main" id="{18F5004A-7BDB-4A8F-A532-FF42D4988075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1">
            <a:extLst>
              <a:ext uri="{FF2B5EF4-FFF2-40B4-BE49-F238E27FC236}">
                <a16:creationId xmlns:a16="http://schemas.microsoft.com/office/drawing/2014/main" id="{895013B7-F423-40E2-8312-F26C88851D07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3">
            <a:extLst>
              <a:ext uri="{FF2B5EF4-FFF2-40B4-BE49-F238E27FC236}">
                <a16:creationId xmlns:a16="http://schemas.microsoft.com/office/drawing/2014/main" id="{EF2494E4-CFCD-489C-A131-1665C6CDACD3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8">
            <a:extLst>
              <a:ext uri="{FF2B5EF4-FFF2-40B4-BE49-F238E27FC236}">
                <a16:creationId xmlns:a16="http://schemas.microsoft.com/office/drawing/2014/main" id="{E7770FE5-E8F5-4B33-A808-9C1F7869F79D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konektor 10">
            <a:extLst>
              <a:ext uri="{FF2B5EF4-FFF2-40B4-BE49-F238E27FC236}">
                <a16:creationId xmlns:a16="http://schemas.microsoft.com/office/drawing/2014/main" id="{E3B87260-AAD2-45E9-A14F-CBEEC762E2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aven konektor 17">
            <a:extLst>
              <a:ext uri="{FF2B5EF4-FFF2-40B4-BE49-F238E27FC236}">
                <a16:creationId xmlns:a16="http://schemas.microsoft.com/office/drawing/2014/main" id="{8831F4D8-BEFA-4286-AC8F-7301EDB456CD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konektor 19">
            <a:extLst>
              <a:ext uri="{FF2B5EF4-FFF2-40B4-BE49-F238E27FC236}">
                <a16:creationId xmlns:a16="http://schemas.microsoft.com/office/drawing/2014/main" id="{C27FB9E0-9655-4683-9365-8DEFE698F864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aven konektor 15">
            <a:extLst>
              <a:ext uri="{FF2B5EF4-FFF2-40B4-BE49-F238E27FC236}">
                <a16:creationId xmlns:a16="http://schemas.microsoft.com/office/drawing/2014/main" id="{7B708334-157D-4FB1-8D9A-FEB55901BC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aven konektor 14">
            <a:extLst>
              <a:ext uri="{FF2B5EF4-FFF2-40B4-BE49-F238E27FC236}">
                <a16:creationId xmlns:a16="http://schemas.microsoft.com/office/drawing/2014/main" id="{27B00895-1F0D-4350-93C7-D9F4BD07D2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aven konektor 21">
            <a:extLst>
              <a:ext uri="{FF2B5EF4-FFF2-40B4-BE49-F238E27FC236}">
                <a16:creationId xmlns:a16="http://schemas.microsoft.com/office/drawing/2014/main" id="{5EC56B92-693C-48D8-B16E-DF6D752E636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Pravokotnik 26">
            <a:extLst>
              <a:ext uri="{FF2B5EF4-FFF2-40B4-BE49-F238E27FC236}">
                <a16:creationId xmlns:a16="http://schemas.microsoft.com/office/drawing/2014/main" id="{2D1A6B20-FDFE-4038-8E44-993212E58C54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>
            <a:extLst>
              <a:ext uri="{FF2B5EF4-FFF2-40B4-BE49-F238E27FC236}">
                <a16:creationId xmlns:a16="http://schemas.microsoft.com/office/drawing/2014/main" id="{FF78A8DD-E3F9-40FC-AF42-0240EECC6AF1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7C4F1FD5-7509-4D8D-ADAA-F5368B717D65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>
            <a:extLst>
              <a:ext uri="{FF2B5EF4-FFF2-40B4-BE49-F238E27FC236}">
                <a16:creationId xmlns:a16="http://schemas.microsoft.com/office/drawing/2014/main" id="{269E9E08-C9B6-46A5-B6E3-741AC7310288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>
            <a:extLst>
              <a:ext uri="{FF2B5EF4-FFF2-40B4-BE49-F238E27FC236}">
                <a16:creationId xmlns:a16="http://schemas.microsoft.com/office/drawing/2014/main" id="{9DD104E6-5A1A-450C-BAD2-49CF7D5A1793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>
            <a:extLst>
              <a:ext uri="{FF2B5EF4-FFF2-40B4-BE49-F238E27FC236}">
                <a16:creationId xmlns:a16="http://schemas.microsoft.com/office/drawing/2014/main" id="{667234DF-6A1B-4ECF-B49D-AAA86DE29A42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22" name="Ograda datuma 27">
            <a:extLst>
              <a:ext uri="{FF2B5EF4-FFF2-40B4-BE49-F238E27FC236}">
                <a16:creationId xmlns:a16="http://schemas.microsoft.com/office/drawing/2014/main" id="{44B3C898-ABBA-4F42-B6A1-A35FBC7E9C4D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99660-4786-4EFE-B684-43B0B55902D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3" name="Ograda noge 16">
            <a:extLst>
              <a:ext uri="{FF2B5EF4-FFF2-40B4-BE49-F238E27FC236}">
                <a16:creationId xmlns:a16="http://schemas.microsoft.com/office/drawing/2014/main" id="{824BE60A-B4B1-453B-82DE-6FD499717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4" name="Ograda številke diapozitiva 28">
            <a:extLst>
              <a:ext uri="{FF2B5EF4-FFF2-40B4-BE49-F238E27FC236}">
                <a16:creationId xmlns:a16="http://schemas.microsoft.com/office/drawing/2014/main" id="{0094FE9F-B2AD-467B-B337-AFBA6B82F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C0EDB10A-8CB2-4795-8A8C-EC9E12DFB3D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64468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D884F4EE-F8BC-4167-AD7A-BD7A014CD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22DB0-0BFE-4555-A5AB-FFC4C494443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AABEAC3A-8B0D-4982-B5EB-C67B2DF26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51258E86-EF7F-4BB7-9340-B8CEE8C98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2A9C4-FB24-4572-8B19-1C1A4869982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5200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910465CD-3068-4AD4-83B9-066F0E7A9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E3C5C-2D9F-4FF8-B5B9-D2ED3F4763D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E2072C79-EA1D-4790-8DB2-31EBBE16E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988CBC2C-E0BC-4273-8037-9665CE919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E6D24-EB53-4456-AAE7-D000D878216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0261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6">
            <a:extLst>
              <a:ext uri="{FF2B5EF4-FFF2-40B4-BE49-F238E27FC236}">
                <a16:creationId xmlns:a16="http://schemas.microsoft.com/office/drawing/2014/main" id="{F392FABD-F6F2-49D4-A63D-7890A6D59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21EAFB0-6EB4-4614-9A39-081FEB8D575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številke diapozitiva 8">
            <a:extLst>
              <a:ext uri="{FF2B5EF4-FFF2-40B4-BE49-F238E27FC236}">
                <a16:creationId xmlns:a16="http://schemas.microsoft.com/office/drawing/2014/main" id="{F08015FA-25C0-45E8-BE9E-EDE424046D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8BB2DD-7FF2-4AC3-B46C-2B34D9A94272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0EB94723-F5C5-4A2A-8F95-7D22B49D62C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333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2547F997-94D3-416E-BBE6-16E69B62990F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9">
            <a:extLst>
              <a:ext uri="{FF2B5EF4-FFF2-40B4-BE49-F238E27FC236}">
                <a16:creationId xmlns:a16="http://schemas.microsoft.com/office/drawing/2014/main" id="{337F76DF-1415-438C-9DFD-83B8B1063800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0">
            <a:extLst>
              <a:ext uri="{FF2B5EF4-FFF2-40B4-BE49-F238E27FC236}">
                <a16:creationId xmlns:a16="http://schemas.microsoft.com/office/drawing/2014/main" id="{D99776E0-E09B-4D09-A156-D562EE473882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1">
            <a:extLst>
              <a:ext uri="{FF2B5EF4-FFF2-40B4-BE49-F238E27FC236}">
                <a16:creationId xmlns:a16="http://schemas.microsoft.com/office/drawing/2014/main" id="{62B603D9-6968-4ADE-A75F-51D948B102ED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aven konektor 12">
            <a:extLst>
              <a:ext uri="{FF2B5EF4-FFF2-40B4-BE49-F238E27FC236}">
                <a16:creationId xmlns:a16="http://schemas.microsoft.com/office/drawing/2014/main" id="{5DA577DF-A948-469A-8FBB-D0C82DFF62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aven konektor 13">
            <a:extLst>
              <a:ext uri="{FF2B5EF4-FFF2-40B4-BE49-F238E27FC236}">
                <a16:creationId xmlns:a16="http://schemas.microsoft.com/office/drawing/2014/main" id="{8B589C18-E7AA-4BDE-867F-38656851721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aven konektor 14">
            <a:extLst>
              <a:ext uri="{FF2B5EF4-FFF2-40B4-BE49-F238E27FC236}">
                <a16:creationId xmlns:a16="http://schemas.microsoft.com/office/drawing/2014/main" id="{CDF8C619-51D9-4E2F-B1BB-78FBB0024BE7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aven konektor 15">
            <a:extLst>
              <a:ext uri="{FF2B5EF4-FFF2-40B4-BE49-F238E27FC236}">
                <a16:creationId xmlns:a16="http://schemas.microsoft.com/office/drawing/2014/main" id="{EF8CB2A3-77FB-47E8-AE33-368B8EDE4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konektor 16">
            <a:extLst>
              <a:ext uri="{FF2B5EF4-FFF2-40B4-BE49-F238E27FC236}">
                <a16:creationId xmlns:a16="http://schemas.microsoft.com/office/drawing/2014/main" id="{231A26E8-B9E7-46CF-A678-2196F792F9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ravokotnik 17">
            <a:extLst>
              <a:ext uri="{FF2B5EF4-FFF2-40B4-BE49-F238E27FC236}">
                <a16:creationId xmlns:a16="http://schemas.microsoft.com/office/drawing/2014/main" id="{F23FB386-FECC-4401-B289-566EF93D7B4B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>
            <a:extLst>
              <a:ext uri="{FF2B5EF4-FFF2-40B4-BE49-F238E27FC236}">
                <a16:creationId xmlns:a16="http://schemas.microsoft.com/office/drawing/2014/main" id="{318EF05E-A32D-4B1E-8CC5-4D394BB3A6A4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>
            <a:extLst>
              <a:ext uri="{FF2B5EF4-FFF2-40B4-BE49-F238E27FC236}">
                <a16:creationId xmlns:a16="http://schemas.microsoft.com/office/drawing/2014/main" id="{4B76F990-4216-41E1-AA37-ADA1C40DC017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>
            <a:extLst>
              <a:ext uri="{FF2B5EF4-FFF2-40B4-BE49-F238E27FC236}">
                <a16:creationId xmlns:a16="http://schemas.microsoft.com/office/drawing/2014/main" id="{5550F57A-3F12-4ABB-9458-8AC3D38651AA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>
            <a:extLst>
              <a:ext uri="{FF2B5EF4-FFF2-40B4-BE49-F238E27FC236}">
                <a16:creationId xmlns:a16="http://schemas.microsoft.com/office/drawing/2014/main" id="{13C8EC29-A459-44C6-8D78-5A14E3AE1D5F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8186F7A0-8DFA-47CC-BD82-024F6B510B0E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aven konektor 25">
            <a:extLst>
              <a:ext uri="{FF2B5EF4-FFF2-40B4-BE49-F238E27FC236}">
                <a16:creationId xmlns:a16="http://schemas.microsoft.com/office/drawing/2014/main" id="{42633980-105E-4681-9111-1ACC22F0677D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0" name="Ograda datuma 3">
            <a:extLst>
              <a:ext uri="{FF2B5EF4-FFF2-40B4-BE49-F238E27FC236}">
                <a16:creationId xmlns:a16="http://schemas.microsoft.com/office/drawing/2014/main" id="{03E43812-93BF-4370-8E83-BE3CB1EB61EF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EF4B0-659A-4406-AF82-493528FD167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1" name="Ograda noge 4">
            <a:extLst>
              <a:ext uri="{FF2B5EF4-FFF2-40B4-BE49-F238E27FC236}">
                <a16:creationId xmlns:a16="http://schemas.microsoft.com/office/drawing/2014/main" id="{7C443131-81F6-47D4-B0A0-A67D831CB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5">
            <a:extLst>
              <a:ext uri="{FF2B5EF4-FFF2-40B4-BE49-F238E27FC236}">
                <a16:creationId xmlns:a16="http://schemas.microsoft.com/office/drawing/2014/main" id="{6CD0E4D4-D2C2-494E-B026-CA95C3D96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D2CD3971-37B8-47D8-8B8C-47D5D16CF7B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74929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A00E34FF-81B1-4C63-817B-A889924D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32A59-976A-4C21-A74E-26055676122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0DDC4B4A-9FBD-4272-AD7B-5D4944D8A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570B7DBC-AC87-494A-98CC-ACCEDB256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E6072-D32E-4C8E-BF8E-A6222623DAB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1244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13">
            <a:extLst>
              <a:ext uri="{FF2B5EF4-FFF2-40B4-BE49-F238E27FC236}">
                <a16:creationId xmlns:a16="http://schemas.microsoft.com/office/drawing/2014/main" id="{70FA361E-ABAB-4CAD-BE49-061E602B4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687A3-4B84-4D56-8FB9-8FF0EBD97D7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2">
            <a:extLst>
              <a:ext uri="{FF2B5EF4-FFF2-40B4-BE49-F238E27FC236}">
                <a16:creationId xmlns:a16="http://schemas.microsoft.com/office/drawing/2014/main" id="{3B448E2E-4516-45D1-9E30-30A48EBD9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22">
            <a:extLst>
              <a:ext uri="{FF2B5EF4-FFF2-40B4-BE49-F238E27FC236}">
                <a16:creationId xmlns:a16="http://schemas.microsoft.com/office/drawing/2014/main" id="{18CCB28B-9F95-46CD-970D-F85BAF58F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148B9-AD23-4504-A2A6-5F3BD624795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9128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5">
            <a:extLst>
              <a:ext uri="{FF2B5EF4-FFF2-40B4-BE49-F238E27FC236}">
                <a16:creationId xmlns:a16="http://schemas.microsoft.com/office/drawing/2014/main" id="{A7297736-6BAE-405B-90BD-30AD9D0D7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BC5FEE-D010-46B1-969C-067838B8833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številke diapozitiva 6">
            <a:extLst>
              <a:ext uri="{FF2B5EF4-FFF2-40B4-BE49-F238E27FC236}">
                <a16:creationId xmlns:a16="http://schemas.microsoft.com/office/drawing/2014/main" id="{14B89109-D265-415F-AD22-8FF8F35CA0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DC7C9C-C80A-40F3-B44E-D2577E5F387E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Ograda noge 7">
            <a:extLst>
              <a:ext uri="{FF2B5EF4-FFF2-40B4-BE49-F238E27FC236}">
                <a16:creationId xmlns:a16="http://schemas.microsoft.com/office/drawing/2014/main" id="{265BF448-FADC-4C79-8B17-D285B9AB38A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56874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5C44F891-C2E0-4699-9FAB-75009D5F1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C66CE-969F-46F7-A750-42781927A68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ED19E677-30AE-4191-B68E-9F5560B74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47C6ED97-AF25-4021-AB5F-4638AD9A0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67BBC-0438-4A14-A0FF-90AB8479378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407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9">
            <a:extLst>
              <a:ext uri="{FF2B5EF4-FFF2-40B4-BE49-F238E27FC236}">
                <a16:creationId xmlns:a16="http://schemas.microsoft.com/office/drawing/2014/main" id="{1F2D6AC7-F055-48F8-894C-C67151097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aven konektor 7">
            <a:extLst>
              <a:ext uri="{FF2B5EF4-FFF2-40B4-BE49-F238E27FC236}">
                <a16:creationId xmlns:a16="http://schemas.microsoft.com/office/drawing/2014/main" id="{88B2616E-EF36-4689-83E9-F270125077B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aven konektor 8">
            <a:extLst>
              <a:ext uri="{FF2B5EF4-FFF2-40B4-BE49-F238E27FC236}">
                <a16:creationId xmlns:a16="http://schemas.microsoft.com/office/drawing/2014/main" id="{C1DC8FB1-6FD3-4908-9687-88A26EF3B2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" name="Raven konektor 10">
            <a:extLst>
              <a:ext uri="{FF2B5EF4-FFF2-40B4-BE49-F238E27FC236}">
                <a16:creationId xmlns:a16="http://schemas.microsoft.com/office/drawing/2014/main" id="{61CAE0C0-73AC-42A7-B7C7-0BFE24CFF5BF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9" name="Pravokotnik 11">
            <a:extLst>
              <a:ext uri="{FF2B5EF4-FFF2-40B4-BE49-F238E27FC236}">
                <a16:creationId xmlns:a16="http://schemas.microsoft.com/office/drawing/2014/main" id="{B52E376C-4913-423C-8A63-D22018CA2E82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konektor 12">
            <a:extLst>
              <a:ext uri="{FF2B5EF4-FFF2-40B4-BE49-F238E27FC236}">
                <a16:creationId xmlns:a16="http://schemas.microsoft.com/office/drawing/2014/main" id="{AA3B5605-22FF-4155-9C3C-6B5B2EA5FA39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1" name="Elipsa 13">
            <a:extLst>
              <a:ext uri="{FF2B5EF4-FFF2-40B4-BE49-F238E27FC236}">
                <a16:creationId xmlns:a16="http://schemas.microsoft.com/office/drawing/2014/main" id="{B5B332B6-694B-4ABF-843B-422BBFC43C1B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datuma 20">
            <a:extLst>
              <a:ext uri="{FF2B5EF4-FFF2-40B4-BE49-F238E27FC236}">
                <a16:creationId xmlns:a16="http://schemas.microsoft.com/office/drawing/2014/main" id="{BE78CD86-F521-45A4-AE7C-64952ED24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1B5E988-92D3-4F86-8AAD-74223D2CD64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3" name="Ograda številke diapozitiva 21">
            <a:extLst>
              <a:ext uri="{FF2B5EF4-FFF2-40B4-BE49-F238E27FC236}">
                <a16:creationId xmlns:a16="http://schemas.microsoft.com/office/drawing/2014/main" id="{078EE56D-3078-44AA-A83A-0B92E0DB62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9350F5-19CE-400C-A81A-A495EDAAE00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2">
            <a:extLst>
              <a:ext uri="{FF2B5EF4-FFF2-40B4-BE49-F238E27FC236}">
                <a16:creationId xmlns:a16="http://schemas.microsoft.com/office/drawing/2014/main" id="{867DC85E-4B4C-4FE5-9897-0371445D9E6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14063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8">
            <a:extLst>
              <a:ext uri="{FF2B5EF4-FFF2-40B4-BE49-F238E27FC236}">
                <a16:creationId xmlns:a16="http://schemas.microsoft.com/office/drawing/2014/main" id="{DB215201-B412-4BD0-B450-29E1359EDC5C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a 12">
            <a:extLst>
              <a:ext uri="{FF2B5EF4-FFF2-40B4-BE49-F238E27FC236}">
                <a16:creationId xmlns:a16="http://schemas.microsoft.com/office/drawing/2014/main" id="{D29C9663-D0C8-4151-81E2-F2C6F98F79DB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aven konektor 9">
            <a:extLst>
              <a:ext uri="{FF2B5EF4-FFF2-40B4-BE49-F238E27FC236}">
                <a16:creationId xmlns:a16="http://schemas.microsoft.com/office/drawing/2014/main" id="{59E4A3E9-E887-43F4-A55B-DD2F792D5AF8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" name="Pravokotnik 10">
            <a:extLst>
              <a:ext uri="{FF2B5EF4-FFF2-40B4-BE49-F238E27FC236}">
                <a16:creationId xmlns:a16="http://schemas.microsoft.com/office/drawing/2014/main" id="{02773458-70A5-4984-8DD0-2526485C8440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aven konektor 11">
            <a:extLst>
              <a:ext uri="{FF2B5EF4-FFF2-40B4-BE49-F238E27FC236}">
                <a16:creationId xmlns:a16="http://schemas.microsoft.com/office/drawing/2014/main" id="{C37291CF-E3F0-4931-981E-43C7EAF3FEC4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" name="Raven konektor 18">
            <a:extLst>
              <a:ext uri="{FF2B5EF4-FFF2-40B4-BE49-F238E27FC236}">
                <a16:creationId xmlns:a16="http://schemas.microsoft.com/office/drawing/2014/main" id="{967D0A99-DD83-4C9E-911B-B9866CDB01C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Raven konektor 19">
            <a:extLst>
              <a:ext uri="{FF2B5EF4-FFF2-40B4-BE49-F238E27FC236}">
                <a16:creationId xmlns:a16="http://schemas.microsoft.com/office/drawing/2014/main" id="{8E3A8ED3-C868-4442-9E31-FC2877237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2" name="Ograda datuma 16">
            <a:extLst>
              <a:ext uri="{FF2B5EF4-FFF2-40B4-BE49-F238E27FC236}">
                <a16:creationId xmlns:a16="http://schemas.microsoft.com/office/drawing/2014/main" id="{383901A5-05F0-4E23-9F6E-E3F2ECF24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4CF6FC6-54CA-4D46-8D12-BC32BC94C73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3" name="Ograda številke diapozitiva 17">
            <a:extLst>
              <a:ext uri="{FF2B5EF4-FFF2-40B4-BE49-F238E27FC236}">
                <a16:creationId xmlns:a16="http://schemas.microsoft.com/office/drawing/2014/main" id="{82F7EFD4-23E3-4227-82A0-57E203F584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FFF94B-F8F2-4066-AB21-7DEE68DE945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0">
            <a:extLst>
              <a:ext uri="{FF2B5EF4-FFF2-40B4-BE49-F238E27FC236}">
                <a16:creationId xmlns:a16="http://schemas.microsoft.com/office/drawing/2014/main" id="{A66EB83F-8ED1-4426-9CF1-5E9DA50DD6E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848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konektor 15">
            <a:extLst>
              <a:ext uri="{FF2B5EF4-FFF2-40B4-BE49-F238E27FC236}">
                <a16:creationId xmlns:a16="http://schemas.microsoft.com/office/drawing/2014/main" id="{713BE2A3-934A-47E3-A0FF-EE2D94665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E000148B-D7AA-428C-BBB8-BD508F7BF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28" name="Ograda besedila 12">
            <a:extLst>
              <a:ext uri="{FF2B5EF4-FFF2-40B4-BE49-F238E27FC236}">
                <a16:creationId xmlns:a16="http://schemas.microsoft.com/office/drawing/2014/main" id="{C1CD45A5-F057-47DD-A2EE-3E8A5120DE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2BB9EF17-8B1C-421F-8F5C-4E994EE0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E29061-AB57-4396-A64F-C2DF3D6A0E5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21FDDDF2-8560-45F8-AA40-D2419021DD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aven konektor 6">
            <a:extLst>
              <a:ext uri="{FF2B5EF4-FFF2-40B4-BE49-F238E27FC236}">
                <a16:creationId xmlns:a16="http://schemas.microsoft.com/office/drawing/2014/main" id="{6EB5185E-96F1-4235-87EC-E8BF5BBA63A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Raven konektor 8">
            <a:extLst>
              <a:ext uri="{FF2B5EF4-FFF2-40B4-BE49-F238E27FC236}">
                <a16:creationId xmlns:a16="http://schemas.microsoft.com/office/drawing/2014/main" id="{123CEAC2-0FB8-4985-88CC-56AC913A3748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BF383A94-5695-42D7-8BE2-EA255A717EF6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Raven konektor 10">
            <a:extLst>
              <a:ext uri="{FF2B5EF4-FFF2-40B4-BE49-F238E27FC236}">
                <a16:creationId xmlns:a16="http://schemas.microsoft.com/office/drawing/2014/main" id="{50C8CC34-A55E-4EBA-B68A-4BA5A20F7BB9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0F5B0F36-B9AD-457C-A32E-B376F69A58E7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43C26F14-6667-49EC-8979-419E872B2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C87525E9-83C0-44CA-8743-54104651FF3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56" r:id="rId4"/>
    <p:sldLayoutId id="2147483757" r:id="rId5"/>
    <p:sldLayoutId id="2147483764" r:id="rId6"/>
    <p:sldLayoutId id="2147483758" r:id="rId7"/>
    <p:sldLayoutId id="2147483765" r:id="rId8"/>
    <p:sldLayoutId id="2147483766" r:id="rId9"/>
    <p:sldLayoutId id="2147483759" r:id="rId10"/>
    <p:sldLayoutId id="21474837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.24ur.com/media/images/520xX/Dec2008/60237312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8YXZTlwTA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pkN0JdXRp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FC4D70-696C-45DA-8DC9-BAE7BD482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0188" y="1428750"/>
            <a:ext cx="7286625" cy="250031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l-SI" sz="7200" dirty="0">
                <a:solidFill>
                  <a:schemeClr val="tx1"/>
                </a:solidFill>
                <a:latin typeface="Harrington" pitchFamily="82" charset="0"/>
              </a:rPr>
              <a:t>DRUGAČNI </a:t>
            </a:r>
            <a:br>
              <a:rPr lang="sl-SI" sz="7200" dirty="0">
                <a:solidFill>
                  <a:schemeClr val="tx1"/>
                </a:solidFill>
                <a:latin typeface="Harrington" pitchFamily="82" charset="0"/>
              </a:rPr>
            </a:br>
            <a:r>
              <a:rPr lang="sl-SI" sz="7200" dirty="0">
                <a:solidFill>
                  <a:schemeClr val="tx1"/>
                </a:solidFill>
                <a:latin typeface="Harrington" pitchFamily="82" charset="0"/>
              </a:rPr>
              <a:t>TODA POSEBNI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A404F5-7656-4005-A648-F612C0CEA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Rowan </a:t>
            </a:r>
            <a:r>
              <a:rPr lang="sl-SI" dirty="0" err="1">
                <a:solidFill>
                  <a:schemeClr val="accent1">
                    <a:lumMod val="75000"/>
                  </a:schemeClr>
                </a:solidFill>
              </a:rPr>
              <a:t>Atkinson</a:t>
            </a:r>
            <a:endParaRPr lang="sl-SI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411" name="Ograda vsebine 2">
            <a:extLst>
              <a:ext uri="{FF2B5EF4-FFF2-40B4-BE49-F238E27FC236}">
                <a16:creationId xmlns:a16="http://schemas.microsoft.com/office/drawing/2014/main" id="{7B91D3E6-0DFC-491E-AE01-65A803D40F9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8313" y="1773238"/>
            <a:ext cx="5186362" cy="4873625"/>
          </a:xfrm>
        </p:spPr>
        <p:txBody>
          <a:bodyPr/>
          <a:lstStyle/>
          <a:p>
            <a:pPr eaLnBrk="1" hangingPunct="1"/>
            <a:r>
              <a:rPr lang="sl-SI" altLang="sl-SI"/>
              <a:t>angleški filmski, gledališki in televizijski igralec</a:t>
            </a:r>
          </a:p>
          <a:p>
            <a:pPr eaLnBrk="1" hangingPunct="1"/>
            <a:r>
              <a:rPr lang="sl-SI" altLang="sl-SI"/>
              <a:t>je eden izmed najvidnejših svetovnih komikov našega časa</a:t>
            </a:r>
          </a:p>
          <a:p>
            <a:pPr eaLnBrk="1" hangingPunct="1"/>
            <a:r>
              <a:rPr lang="sl-SI" altLang="sl-SI"/>
              <a:t>poznan po telesni in situacijski komiki</a:t>
            </a:r>
          </a:p>
          <a:p>
            <a:pPr eaLnBrk="1" hangingPunct="1"/>
            <a:endParaRPr lang="sl-SI" altLang="sl-SI"/>
          </a:p>
          <a:p>
            <a:pPr eaLnBrk="1" hangingPunct="1"/>
            <a:endParaRPr lang="sl-SI" altLang="sl-SI"/>
          </a:p>
        </p:txBody>
      </p:sp>
      <p:pic>
        <p:nvPicPr>
          <p:cNvPr id="17412" name="Picture 2" descr="http://t1.gstatic.com/images?q=tbn:ANd9GcQcRz3N1yS8dtCi6iH_zaaOtJndXzmpuuKejBENW9jte0LWbYtt">
            <a:extLst>
              <a:ext uri="{FF2B5EF4-FFF2-40B4-BE49-F238E27FC236}">
                <a16:creationId xmlns:a16="http://schemas.microsoft.com/office/drawing/2014/main" id="{78311853-194D-4E5A-95BA-DEE7F35E4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1071563"/>
            <a:ext cx="3381375" cy="471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>
            <a:extLst>
              <a:ext uri="{FF2B5EF4-FFF2-40B4-BE49-F238E27FC236}">
                <a16:creationId xmlns:a16="http://schemas.microsoft.com/office/drawing/2014/main" id="{C1CBA5F7-C92D-4E2D-87C8-1364528D3B2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501062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sl-SI" altLang="sl-SI" cap="none">
                <a:solidFill>
                  <a:srgbClr val="E75C01"/>
                </a:solidFill>
                <a:latin typeface="Papyrus" panose="03070502060502030205" pitchFamily="66" charset="0"/>
              </a:rPr>
              <a:t>AHONDRODISPLAZIJA (PRITLIKAVOST)</a:t>
            </a:r>
          </a:p>
        </p:txBody>
      </p:sp>
      <p:sp>
        <p:nvSpPr>
          <p:cNvPr id="18435" name="Ograda vsebine 2">
            <a:extLst>
              <a:ext uri="{FF2B5EF4-FFF2-40B4-BE49-F238E27FC236}">
                <a16:creationId xmlns:a16="http://schemas.microsoft.com/office/drawing/2014/main" id="{BB318F4F-AE1D-47B6-8FC7-EE388BBDF66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8313" y="1773238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 sz="2800"/>
              <a:t>dedna, prirojena motnja v rasti in zorenju hrustancev, ki povzroča pritlikavost s kratkimi udi in normalnim trupom</a:t>
            </a:r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grada vsebine 2">
            <a:extLst>
              <a:ext uri="{FF2B5EF4-FFF2-40B4-BE49-F238E27FC236}">
                <a16:creationId xmlns:a16="http://schemas.microsoft.com/office/drawing/2014/main" id="{D31AA1A3-39A5-4C81-B7F3-C34BE35BB11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750" y="1125538"/>
            <a:ext cx="7281863" cy="48736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fr-FR" altLang="sl-SI" b="1"/>
              <a:t>Verne Troyer </a:t>
            </a:r>
            <a:r>
              <a:rPr lang="sl-SI" altLang="sl-SI" b="1"/>
              <a:t>- </a:t>
            </a:r>
            <a:r>
              <a:rPr lang="fr-FR" altLang="sl-SI" b="1"/>
              <a:t>81 c</a:t>
            </a:r>
            <a:r>
              <a:rPr lang="sl-SI" altLang="sl-SI" b="1"/>
              <a:t>m</a:t>
            </a:r>
            <a:endParaRPr lang="sl-SI" altLang="sl-SI"/>
          </a:p>
        </p:txBody>
      </p:sp>
      <p:pic>
        <p:nvPicPr>
          <p:cNvPr id="19459" name="Picture 2" descr="Verne Troyer">
            <a:extLst>
              <a:ext uri="{FF2B5EF4-FFF2-40B4-BE49-F238E27FC236}">
                <a16:creationId xmlns:a16="http://schemas.microsoft.com/office/drawing/2014/main" id="{BA4EDC79-476D-47C2-999E-320A9B8A0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628775"/>
            <a:ext cx="3294062" cy="437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 descr="Danny DeVitto">
            <a:hlinkClick r:id="rId3" tooltip="Danny DeVito ni pustil, da bi ga nižja telesna rast kakor koli ovirala."/>
            <a:extLst>
              <a:ext uri="{FF2B5EF4-FFF2-40B4-BE49-F238E27FC236}">
                <a16:creationId xmlns:a16="http://schemas.microsoft.com/office/drawing/2014/main" id="{CD42CB25-880D-460B-9624-A76AAD6205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04813"/>
            <a:ext cx="3259137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Pravokotnik 7">
            <a:extLst>
              <a:ext uri="{FF2B5EF4-FFF2-40B4-BE49-F238E27FC236}">
                <a16:creationId xmlns:a16="http://schemas.microsoft.com/office/drawing/2014/main" id="{702B5EF7-08E6-41C0-BC17-48C8857FA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5589588"/>
            <a:ext cx="2928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 sz="2400" b="1">
                <a:latin typeface="Century Schoolbook" panose="02040604050505020304" pitchFamily="18" charset="0"/>
              </a:rPr>
              <a:t>Danny DeVito</a:t>
            </a:r>
            <a:endParaRPr lang="sl-SI" altLang="sl-SI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slov 1">
            <a:extLst>
              <a:ext uri="{FF2B5EF4-FFF2-40B4-BE49-F238E27FC236}">
                <a16:creationId xmlns:a16="http://schemas.microsoft.com/office/drawing/2014/main" id="{85661E72-A932-4946-9180-167615383527}"/>
              </a:ext>
            </a:extLst>
          </p:cNvPr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l-SI" altLang="sl-SI" cap="none">
                <a:solidFill>
                  <a:srgbClr val="E75C01"/>
                </a:solidFill>
                <a:latin typeface="Papyrus" panose="03070502060502030205" pitchFamily="66" charset="0"/>
              </a:rPr>
              <a:t>PARKINSONOVA BOLEZEN </a:t>
            </a:r>
          </a:p>
        </p:txBody>
      </p:sp>
      <p:sp>
        <p:nvSpPr>
          <p:cNvPr id="20483" name="Ograda vsebine 2">
            <a:extLst>
              <a:ext uri="{FF2B5EF4-FFF2-40B4-BE49-F238E27FC236}">
                <a16:creationId xmlns:a16="http://schemas.microsoft.com/office/drawing/2014/main" id="{FB1C94A0-ABEF-4AFF-9F43-6807B8573DE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8313" y="1628775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/>
              <a:t>ime dobila po britanskem zdravniku Jamesu Parkinsonu, ki jo je prvi opisal leta 1817</a:t>
            </a:r>
          </a:p>
          <a:p>
            <a:pPr eaLnBrk="1" hangingPunct="1"/>
            <a:r>
              <a:rPr lang="sl-SI" altLang="sl-SI"/>
              <a:t>je degerativno možgansko obolenje, povezano s staranjem</a:t>
            </a:r>
          </a:p>
          <a:p>
            <a:pPr eaLnBrk="1" hangingPunct="1"/>
            <a:r>
              <a:rPr lang="sl-SI" altLang="sl-SI"/>
              <a:t>značilno zanjo je tresenje v mirovanju in težave z gibanjem</a:t>
            </a:r>
          </a:p>
          <a:p>
            <a:pPr eaLnBrk="1" hangingPunct="1"/>
            <a:r>
              <a:rPr lang="sl-SI" altLang="sl-SI"/>
              <a:t>vzrok za te težave je pomanjkanje dopamina, nevrotransmiterja, ki je nujen za tekoče gibanje mišic</a:t>
            </a:r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B36C24-CC04-47C7-9AB8-75B8DA73D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Michael J. </a:t>
            </a:r>
            <a:r>
              <a:rPr lang="sl-SI" b="1" dirty="0" err="1">
                <a:solidFill>
                  <a:schemeClr val="accent1">
                    <a:lumMod val="75000"/>
                  </a:schemeClr>
                </a:solidFill>
              </a:rPr>
              <a:t>Fox</a:t>
            </a:r>
            <a:endParaRPr lang="sl-SI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507" name="Ograda vsebine 2">
            <a:extLst>
              <a:ext uri="{FF2B5EF4-FFF2-40B4-BE49-F238E27FC236}">
                <a16:creationId xmlns:a16="http://schemas.microsoft.com/office/drawing/2014/main" id="{E8DBD4E4-1EFE-404F-8006-AE35175467B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288" y="1412875"/>
            <a:ext cx="6043612" cy="4873625"/>
          </a:xfrm>
        </p:spPr>
        <p:txBody>
          <a:bodyPr/>
          <a:lstStyle/>
          <a:p>
            <a:pPr eaLnBrk="1" hangingPunct="1"/>
            <a:r>
              <a:rPr lang="sl-SI" altLang="sl-SI" sz="2800"/>
              <a:t>priznal je, da je zaradi diagnoze postal boljši človek</a:t>
            </a:r>
          </a:p>
          <a:p>
            <a:pPr eaLnBrk="1" hangingPunct="1"/>
            <a:r>
              <a:rPr lang="sl-SI" altLang="sl-SI" sz="2800"/>
              <a:t>pri 29-ih letih – diagnosticirali</a:t>
            </a:r>
          </a:p>
          <a:p>
            <a:pPr eaLnBrk="1" hangingPunct="1"/>
            <a:r>
              <a:rPr lang="sl-SI" altLang="sl-SI" sz="2800"/>
              <a:t>najprej je novico težko sprejel, nato pa priznal, da je ravno zaradi nje pričel ceniti sebe in ostale ljudi</a:t>
            </a:r>
          </a:p>
          <a:p>
            <a:pPr eaLnBrk="1" hangingPunct="1"/>
            <a:r>
              <a:rPr lang="sl-SI" altLang="sl-SI" sz="2800"/>
              <a:t>na začetku padel v globoko depresijo, ki ga je oddaljila od sina in soproge</a:t>
            </a:r>
          </a:p>
          <a:p>
            <a:pPr eaLnBrk="1" hangingPunct="1"/>
            <a:endParaRPr lang="sl-SI" altLang="sl-SI"/>
          </a:p>
        </p:txBody>
      </p:sp>
      <p:pic>
        <p:nvPicPr>
          <p:cNvPr id="21508" name="Picture 2" descr="http://t0.gstatic.com/images?q=tbn:ANd9GcSJbx4xz_wrwzhS9yf7ff9_XEWxiP0nDjs_rBi4flpc0Bz6Zkad">
            <a:extLst>
              <a:ext uri="{FF2B5EF4-FFF2-40B4-BE49-F238E27FC236}">
                <a16:creationId xmlns:a16="http://schemas.microsoft.com/office/drawing/2014/main" id="{96FBF61E-8070-4BB5-81C8-57ED93360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420938"/>
            <a:ext cx="2919413" cy="391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30D5A3E3-D3FC-4640-8EB8-6120FF91AE4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258888" y="4292600"/>
            <a:ext cx="6265862" cy="2205038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sl-SI" altLang="sl-SI" sz="4400">
                <a:latin typeface="Papyrus" panose="03070502060502030205" pitchFamily="66" charset="0"/>
              </a:rPr>
              <a:t>HVALA  ZA POZORNOST</a:t>
            </a:r>
          </a:p>
        </p:txBody>
      </p:sp>
      <p:pic>
        <p:nvPicPr>
          <p:cNvPr id="22531" name="Picture 4" descr="smiley face">
            <a:extLst>
              <a:ext uri="{FF2B5EF4-FFF2-40B4-BE49-F238E27FC236}">
                <a16:creationId xmlns:a16="http://schemas.microsoft.com/office/drawing/2014/main" id="{C2AD1141-494D-494D-A714-C43C8E5A1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765175"/>
            <a:ext cx="3203575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88CE1F-8F08-430D-9632-738EE78BF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l-SI" sz="4000" b="1" dirty="0">
                <a:solidFill>
                  <a:schemeClr val="accent1">
                    <a:lumMod val="75000"/>
                  </a:schemeClr>
                </a:solidFill>
                <a:latin typeface="Papyrus" pitchFamily="66" charset="0"/>
              </a:rPr>
              <a:t>AVTIZEM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89CFACA0-8C6C-4E43-B354-FB3A30F727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857375"/>
            <a:ext cx="7467600" cy="4616450"/>
          </a:xfrm>
        </p:spPr>
        <p:txBody>
          <a:bodyPr/>
          <a:lstStyle/>
          <a:p>
            <a:pPr eaLnBrk="1" hangingPunct="1"/>
            <a:r>
              <a:rPr lang="sl-SI" altLang="sl-SI" sz="2800"/>
              <a:t>je kompleksna pervazivna razvojna motnja z nevrološko-biološko osnovo </a:t>
            </a:r>
          </a:p>
          <a:p>
            <a:pPr eaLnBrk="1" hangingPunct="1"/>
            <a:r>
              <a:rPr lang="sl-SI" altLang="sl-SI" sz="2800"/>
              <a:t>pojavi se v otroštvu</a:t>
            </a:r>
          </a:p>
          <a:p>
            <a:pPr eaLnBrk="1" hangingPunct="1"/>
            <a:r>
              <a:rPr lang="sl-SI" altLang="sl-SI" sz="2800"/>
              <a:t>kaže se kot kakovostno spremenjeno vedenje na področju socialne interakcije, verbalne in neverbalne komunikacije</a:t>
            </a:r>
          </a:p>
          <a:p>
            <a:pPr eaLnBrk="1" hangingPunct="1"/>
            <a:r>
              <a:rPr lang="sl-SI" altLang="sl-SI" sz="2800"/>
              <a:t>avtističen pomeni 'umikajoč se iz odnosov'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img.dailymail.co.uk/i/pix/2008/04_02/stephenwiltshire_468x314.jpg">
            <a:extLst>
              <a:ext uri="{FF2B5EF4-FFF2-40B4-BE49-F238E27FC236}">
                <a16:creationId xmlns:a16="http://schemas.microsoft.com/office/drawing/2014/main" id="{82148287-F706-4B62-96DF-253B2ABE3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15888"/>
            <a:ext cx="381635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D5C07C6C-0688-4CD9-9B58-7B4E7EEB2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6250"/>
            <a:ext cx="7639050" cy="14398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b="1" dirty="0"/>
              <a:t> </a:t>
            </a:r>
            <a:br>
              <a:rPr lang="sl-SI" b="1" dirty="0"/>
            </a:br>
            <a:br>
              <a:rPr lang="sl-SI" b="1" dirty="0"/>
            </a:br>
            <a:br>
              <a:rPr lang="sl-SI" b="1" dirty="0"/>
            </a:br>
            <a:br>
              <a:rPr lang="sl-SI" b="1" dirty="0"/>
            </a:br>
            <a:r>
              <a:rPr lang="sl-SI" sz="3600" b="1" dirty="0" err="1">
                <a:solidFill>
                  <a:schemeClr val="accent1">
                    <a:lumMod val="75000"/>
                  </a:schemeClr>
                </a:solidFill>
              </a:rPr>
              <a:t>Stephen</a:t>
            </a:r>
            <a:r>
              <a:rPr lang="sl-SI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3600" b="1" dirty="0" err="1">
                <a:solidFill>
                  <a:schemeClr val="accent1">
                    <a:lumMod val="75000"/>
                  </a:schemeClr>
                </a:solidFill>
              </a:rPr>
              <a:t>Wiltshire</a:t>
            </a:r>
            <a:br>
              <a:rPr lang="sl-SI" dirty="0"/>
            </a:br>
            <a:endParaRPr lang="sl-SI" dirty="0"/>
          </a:p>
        </p:txBody>
      </p:sp>
      <p:sp>
        <p:nvSpPr>
          <p:cNvPr id="10244" name="Ograda vsebine 2">
            <a:extLst>
              <a:ext uri="{FF2B5EF4-FFF2-40B4-BE49-F238E27FC236}">
                <a16:creationId xmlns:a16="http://schemas.microsoft.com/office/drawing/2014/main" id="{E0CD8140-EBEE-4113-B953-30C275BE2BB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4313" y="2214563"/>
            <a:ext cx="7615237" cy="4402137"/>
          </a:xfrm>
        </p:spPr>
        <p:txBody>
          <a:bodyPr/>
          <a:lstStyle/>
          <a:p>
            <a:pPr eaLnBrk="1" hangingPunct="1"/>
            <a:r>
              <a:rPr lang="sl-SI" altLang="sl-SI" sz="2800"/>
              <a:t>rodil se je v Londonu</a:t>
            </a:r>
          </a:p>
          <a:p>
            <a:pPr eaLnBrk="1" hangingPunct="1"/>
            <a:r>
              <a:rPr lang="sl-SI" altLang="sl-SI" sz="2800"/>
              <a:t>diagnozo postavljena pri 3 letih</a:t>
            </a:r>
          </a:p>
          <a:p>
            <a:pPr eaLnBrk="1" hangingPunct="1"/>
            <a:r>
              <a:rPr lang="sl-SI" altLang="sl-SI" sz="2800"/>
              <a:t>risati je začel pri 5 letih</a:t>
            </a:r>
          </a:p>
          <a:p>
            <a:pPr eaLnBrk="1" hangingPunct="1"/>
            <a:r>
              <a:rPr lang="sl-SI" altLang="sl-SI" sz="2800"/>
              <a:t> ko so učitelji opazili njegov talent, so ga opogumljali</a:t>
            </a:r>
          </a:p>
          <a:p>
            <a:pPr eaLnBrk="1" hangingPunct="1"/>
            <a:r>
              <a:rPr lang="sl-SI" altLang="sl-SI" sz="2800"/>
              <a:t>njegova prva beseda: papir</a:t>
            </a:r>
          </a:p>
          <a:p>
            <a:pPr eaLnBrk="1" hangingPunct="1"/>
            <a:r>
              <a:rPr lang="sl-SI" altLang="sl-SI" sz="2800"/>
              <a:t>govor je dokončno izoblikoval, ko je bil star devet let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5DE2B2-68C8-4DA8-90B7-F09C2DFF0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E1AB56A0-616A-4C86-8BF4-88A142102FB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>
                <a:hlinkClick r:id="rId2"/>
              </a:rPr>
              <a:t>http://www.youtube.com/watch?v=a8YXZTlwTAU</a:t>
            </a:r>
            <a:endParaRPr lang="sl-SI" altLang="sl-SI"/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t2.gstatic.com/images?q=tbn:ANd9GcTXHG9PYMb3uHqlFeCq_BtbX55QPyMzYMAviJEGppidNZEEhyKtUw">
            <a:extLst>
              <a:ext uri="{FF2B5EF4-FFF2-40B4-BE49-F238E27FC236}">
                <a16:creationId xmlns:a16="http://schemas.microsoft.com/office/drawing/2014/main" id="{63F985D2-2255-48BB-B7C0-EBA71B0D5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4786313"/>
            <a:ext cx="2500313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05C8C57E-B5C2-41FB-88B3-043E8B501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142875"/>
            <a:ext cx="8324850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3200" b="1" dirty="0" err="1">
                <a:solidFill>
                  <a:schemeClr val="accent1">
                    <a:lumMod val="75000"/>
                  </a:schemeClr>
                </a:solidFill>
              </a:rPr>
              <a:t>Henriett</a:t>
            </a:r>
            <a:r>
              <a:rPr lang="sl-SI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sz="3200" b="1" dirty="0" err="1">
                <a:solidFill>
                  <a:schemeClr val="accent1">
                    <a:lumMod val="75000"/>
                  </a:schemeClr>
                </a:solidFill>
              </a:rPr>
              <a:t>Seth</a:t>
            </a:r>
            <a:endParaRPr lang="sl-SI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292" name="Ograda vsebine 2">
            <a:extLst>
              <a:ext uri="{FF2B5EF4-FFF2-40B4-BE49-F238E27FC236}">
                <a16:creationId xmlns:a16="http://schemas.microsoft.com/office/drawing/2014/main" id="{6F73286D-9A5E-4A75-8C25-08CB1430CCD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2875" y="1214438"/>
            <a:ext cx="8786813" cy="4714875"/>
          </a:xfrm>
        </p:spPr>
        <p:txBody>
          <a:bodyPr/>
          <a:lstStyle/>
          <a:p>
            <a:pPr eaLnBrk="1" hangingPunct="1"/>
            <a:r>
              <a:rPr lang="sl-SI" altLang="sl-SI" sz="2600"/>
              <a:t>madžarska pisateljica, pesnica in likovna umetnica</a:t>
            </a:r>
          </a:p>
          <a:p>
            <a:pPr eaLnBrk="1" hangingPunct="1"/>
            <a:r>
              <a:rPr lang="sl-SI" altLang="sl-SI" sz="2600"/>
              <a:t>pri osmih letih je znala pesmi Attile Jozsefa, igrala flavto, kontrabas in nastopala na koncertih</a:t>
            </a:r>
          </a:p>
          <a:p>
            <a:pPr eaLnBrk="1" hangingPunct="1"/>
            <a:r>
              <a:rPr lang="sl-SI" altLang="sl-SI" sz="2600"/>
              <a:t>osnovne šole so ji zavrnile vpis zaradi komunikacijskih problemov</a:t>
            </a:r>
          </a:p>
          <a:p>
            <a:pPr eaLnBrk="1" hangingPunct="1"/>
            <a:r>
              <a:rPr lang="sl-SI" altLang="sl-SI" sz="2600"/>
              <a:t>sprejeta v glasbeno-umetniški razred</a:t>
            </a:r>
          </a:p>
          <a:p>
            <a:pPr eaLnBrk="1" hangingPunct="1"/>
            <a:r>
              <a:rPr lang="sl-SI" altLang="sl-SI" sz="2600"/>
              <a:t>prva knjiga "Zaprta vase zaradi avtizma” (2005), druga znanstvenofantastčna zgodba: “Avtizem–drug svet” (2006)</a:t>
            </a:r>
          </a:p>
          <a:p>
            <a:pPr eaLnBrk="1" hangingPunct="1"/>
            <a:r>
              <a:rPr lang="sl-SI" altLang="sl-SI" sz="2600"/>
              <a:t>IQ 140</a:t>
            </a:r>
          </a:p>
          <a:p>
            <a:pPr eaLnBrk="1" hangingPunct="1"/>
            <a:r>
              <a:rPr lang="sl-SI" altLang="sl-SI" sz="2600"/>
              <a:t>pri 18 letih dobila nagrado Geze Gardonyja</a:t>
            </a:r>
          </a:p>
          <a:p>
            <a:pPr eaLnBrk="1" hangingPunct="1"/>
            <a:r>
              <a:rPr lang="sl-SI" altLang="sl-SI" sz="2600"/>
              <a:t>študirala psihologijo in sociologijo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5390C4-A540-45BF-B7EA-47EF8BB86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7467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3200" b="1" dirty="0">
                <a:solidFill>
                  <a:schemeClr val="accent1">
                    <a:lumMod val="75000"/>
                  </a:schemeClr>
                </a:solidFill>
              </a:rPr>
              <a:t>TEMPLE GRANDIN</a:t>
            </a: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A98C68BD-6AC0-41A7-9193-7108C23F418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429000" y="1600200"/>
            <a:ext cx="5715000" cy="4873625"/>
          </a:xfrm>
        </p:spPr>
        <p:txBody>
          <a:bodyPr/>
          <a:lstStyle/>
          <a:p>
            <a:pPr eaLnBrk="1" hangingPunct="1"/>
            <a:r>
              <a:rPr lang="sl-SI" altLang="sl-SI"/>
              <a:t>avtistka, ki se edino med živalmi počuti dobro</a:t>
            </a:r>
          </a:p>
          <a:p>
            <a:pPr eaLnBrk="1" hangingPunct="1"/>
            <a:r>
              <a:rPr lang="sl-SI" altLang="sl-SI"/>
              <a:t>kariero posvetila govedu</a:t>
            </a:r>
          </a:p>
          <a:p>
            <a:pPr eaLnBrk="1" hangingPunct="1"/>
            <a:r>
              <a:rPr lang="sl-SI" altLang="sl-SI"/>
              <a:t>doktorirala iz njihovega preučevanja</a:t>
            </a:r>
          </a:p>
          <a:p>
            <a:pPr eaLnBrk="1" hangingPunct="1"/>
            <a:r>
              <a:rPr lang="sl-SI" altLang="sl-SI"/>
              <a:t>profesorica na univerzi v Koloradu </a:t>
            </a:r>
          </a:p>
          <a:p>
            <a:pPr eaLnBrk="1" hangingPunct="1"/>
            <a:r>
              <a:rPr lang="sl-SI" altLang="sl-SI"/>
              <a:t>napisala dve knjigi o avtizmu</a:t>
            </a:r>
          </a:p>
          <a:p>
            <a:pPr eaLnBrk="1" hangingPunct="1"/>
            <a:r>
              <a:rPr lang="sl-SI" altLang="sl-SI"/>
              <a:t> imajo jo za vodilno znanstvenico na področju živalskega vedenja</a:t>
            </a:r>
          </a:p>
        </p:txBody>
      </p:sp>
      <p:pic>
        <p:nvPicPr>
          <p:cNvPr id="13316" name="Picture 2" descr="http://workman.com/authors/images/grandin_temple.jpg">
            <a:extLst>
              <a:ext uri="{FF2B5EF4-FFF2-40B4-BE49-F238E27FC236}">
                <a16:creationId xmlns:a16="http://schemas.microsoft.com/office/drawing/2014/main" id="{FA5117CD-8EF9-48F9-BBA0-A7437ABE6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500188"/>
            <a:ext cx="3227387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2DC750-E668-4DA5-BC6E-940D2C74F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4DB14E04-E8CD-44BA-BF07-168ECC0784C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>
                <a:hlinkClick r:id="rId2"/>
              </a:rPr>
              <a:t>http://www.youtube.com/watch?v=cpkN0JdXRpM</a:t>
            </a:r>
            <a:endParaRPr lang="sl-SI" altLang="sl-SI"/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>
            <a:extLst>
              <a:ext uri="{FF2B5EF4-FFF2-40B4-BE49-F238E27FC236}">
                <a16:creationId xmlns:a16="http://schemas.microsoft.com/office/drawing/2014/main" id="{DB1C3E92-AFED-4B63-8A51-FFC7F2BC7B61}"/>
              </a:ext>
            </a:extLst>
          </p:cNvPr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sl-SI" altLang="sl-SI" cap="none">
                <a:solidFill>
                  <a:srgbClr val="E75C01"/>
                </a:solidFill>
                <a:latin typeface="Papyrus" panose="03070502060502030205" pitchFamily="66" charset="0"/>
              </a:rPr>
              <a:t>JECLJANJE</a:t>
            </a: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789137CD-B4E5-4171-8563-4C12DAD8B26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8313" y="1341438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 sz="2800"/>
              <a:t>je najbolj znana, a ne najbolj pogosta govorna motnja</a:t>
            </a:r>
          </a:p>
          <a:p>
            <a:pPr eaLnBrk="1" hangingPunct="1"/>
            <a:r>
              <a:rPr lang="sl-SI" altLang="sl-SI" sz="2800"/>
              <a:t>je zelo kompleksna govorna motnja</a:t>
            </a:r>
          </a:p>
          <a:p>
            <a:pPr eaLnBrk="1" hangingPunct="1"/>
            <a:r>
              <a:rPr lang="sl-SI" altLang="sl-SI" sz="2800"/>
              <a:t>je motnja ritma, tempa in tekočnosti govora</a:t>
            </a:r>
          </a:p>
          <a:p>
            <a:pPr eaLnBrk="1" hangingPunct="1"/>
            <a:r>
              <a:rPr lang="sl-SI" altLang="sl-SI" sz="2800"/>
              <a:t>nastane zaradi krajših ali daljših krčev mišic govornih in dihalnih organov </a:t>
            </a:r>
          </a:p>
          <a:p>
            <a:pPr eaLnBrk="1" hangingPunct="1"/>
            <a:r>
              <a:rPr lang="sl-SI" altLang="sl-SI" sz="2800"/>
              <a:t>prepozna se po večkratnem ponavljanju glasov, delov besed ali stavkov, podaljševanju glasov, premorih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8724D0-55C3-49B3-A60C-132DD4CAF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404813"/>
            <a:ext cx="8501062" cy="8683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3200" b="1" dirty="0">
                <a:solidFill>
                  <a:schemeClr val="accent1">
                    <a:lumMod val="75000"/>
                  </a:schemeClr>
                </a:solidFill>
              </a:rPr>
              <a:t>Winston Leonard Spencer Churchill</a:t>
            </a:r>
            <a:endParaRPr lang="sl-SI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EB7DE2D9-D22D-4971-A8EA-59326C36434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8313" y="1412875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/>
              <a:t>britanski novinar, častnik, državnik in pisatelj, nobelovec</a:t>
            </a:r>
          </a:p>
          <a:p>
            <a:pPr eaLnBrk="1" hangingPunct="1"/>
            <a:r>
              <a:rPr lang="sl-SI" altLang="sl-SI"/>
              <a:t>1953 prejel Nobelovo nagrado za književnost za svoje veliko zgodovinsko delo Druga svetovna vojna</a:t>
            </a:r>
          </a:p>
          <a:p>
            <a:pPr eaLnBrk="1" hangingPunct="1"/>
            <a:endParaRPr lang="sl-SI" altLang="sl-SI"/>
          </a:p>
          <a:p>
            <a:pPr eaLnBrk="1" hangingPunct="1"/>
            <a:endParaRPr lang="sl-SI" altLang="sl-SI"/>
          </a:p>
        </p:txBody>
      </p:sp>
      <p:pic>
        <p:nvPicPr>
          <p:cNvPr id="16388" name="Picture 2" descr="http://www.2blowhards.com/churchill.jpg">
            <a:extLst>
              <a:ext uri="{FF2B5EF4-FFF2-40B4-BE49-F238E27FC236}">
                <a16:creationId xmlns:a16="http://schemas.microsoft.com/office/drawing/2014/main" id="{5E362144-B2E7-4053-B8F9-56AC07A6F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357563"/>
            <a:ext cx="39624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ltan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435</Words>
  <Application>Microsoft Office PowerPoint</Application>
  <PresentationFormat>On-screen Show (4:3)</PresentationFormat>
  <Paragraphs>59</Paragraphs>
  <Slides>15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Century Schoolbook</vt:lpstr>
      <vt:lpstr>Harrington</vt:lpstr>
      <vt:lpstr>Papyrus</vt:lpstr>
      <vt:lpstr>Wingdings</vt:lpstr>
      <vt:lpstr>Wingdings 2</vt:lpstr>
      <vt:lpstr>Altana</vt:lpstr>
      <vt:lpstr>DRUGAČNI  TODA POSEBNI</vt:lpstr>
      <vt:lpstr>AVTIZEM</vt:lpstr>
      <vt:lpstr>     Stephen Wiltshire </vt:lpstr>
      <vt:lpstr>PowerPoint Presentation</vt:lpstr>
      <vt:lpstr>Henriett Seth</vt:lpstr>
      <vt:lpstr>TEMPLE GRANDIN</vt:lpstr>
      <vt:lpstr>PowerPoint Presentation</vt:lpstr>
      <vt:lpstr>JECLJANJE</vt:lpstr>
      <vt:lpstr>Winston Leonard Spencer Churchill</vt:lpstr>
      <vt:lpstr>Rowan Atkinson</vt:lpstr>
      <vt:lpstr>AHONDRODISPLAZIJA (PRITLIKAVOST)</vt:lpstr>
      <vt:lpstr>PowerPoint Presentation</vt:lpstr>
      <vt:lpstr>PARKINSONOVA BOLEZEN </vt:lpstr>
      <vt:lpstr>Michael J. Fox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2019-06-03T09:09:44Z</dcterms:created>
  <dcterms:modified xsi:type="dcterms:W3CDTF">2019-06-03T09:09:44Z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