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6" r:id="rId1"/>
  </p:sldMasterIdLst>
  <p:sldIdLst>
    <p:sldId id="256" r:id="rId2"/>
    <p:sldId id="260" r:id="rId3"/>
    <p:sldId id="261" r:id="rId4"/>
    <p:sldId id="271" r:id="rId5"/>
    <p:sldId id="268" r:id="rId6"/>
    <p:sldId id="259" r:id="rId7"/>
    <p:sldId id="264" r:id="rId8"/>
    <p:sldId id="265" r:id="rId9"/>
    <p:sldId id="269" r:id="rId10"/>
    <p:sldId id="281" r:id="rId11"/>
    <p:sldId id="272" r:id="rId12"/>
    <p:sldId id="277" r:id="rId13"/>
    <p:sldId id="273" r:id="rId14"/>
    <p:sldId id="274" r:id="rId15"/>
    <p:sldId id="275" r:id="rId16"/>
    <p:sldId id="276" r:id="rId17"/>
    <p:sldId id="279" r:id="rId18"/>
    <p:sldId id="280" r:id="rId19"/>
    <p:sldId id="282" r:id="rId20"/>
    <p:sldId id="27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00"/>
    <a:srgbClr val="4D2403"/>
    <a:srgbClr val="BC4C00"/>
    <a:srgbClr val="FF6600"/>
    <a:srgbClr val="66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660"/>
  </p:normalViewPr>
  <p:slideViewPr>
    <p:cSldViewPr>
      <p:cViewPr>
        <p:scale>
          <a:sx n="77" d="100"/>
          <a:sy n="77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DCD9A43-DB26-426D-896F-F56DBC04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8A896-7013-44D4-BED2-781EE9E8D7AA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7699870-64B9-4201-8EDA-757042511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4015C73-14B9-4F35-8503-1FC8C839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0D3A8-3446-4086-AE7E-2107AB875FF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71171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1173097-EBF6-4A94-A757-730470845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A030-077A-4A9B-9343-3841248578C9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D953F4B-518F-48F2-A5B2-9F362B517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6B2E482-CEAD-4207-9377-B3A193A5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FBB9-4753-4C75-8A96-6F8DF246D4D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9945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0FC2614-C9DC-45A7-92DE-71B55E946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BC270-E8C3-4355-90D6-67DA564E1D52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F7EA659-D1BF-4730-B8E4-54E14FACD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B391683-F4BC-44AF-BBCD-5EE020042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DAEAC-B870-4197-BE50-645F623FDA4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3249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46D2FEE-10CD-41CD-8EF8-D93F029F1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D5E14-B46C-426B-8A08-D84508A9F337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BCF5A07-39B2-4F83-9A0B-17EBC9B3F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CBD5146-2706-429D-95FC-D158072F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602D8-FC13-4853-9EE3-EC808FF9937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10747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1BEB492-1C04-4FF6-B54C-A7CF46D1A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1B2AD-F293-403F-A1A2-5CF4D400DD77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2728430-272F-43DF-B4EE-CC4F9CB6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0142731-3A1F-4CF5-8049-4A5C7020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D980E-71BA-4BD1-BCF8-E2D404ADE2D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9149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660839D8-FCA4-4CBD-91CC-E798379FF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0B044-35E0-4050-975F-ADDB647150CF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72441571-E6EA-4058-A86C-FACD7F3FF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E25B81AE-B4BC-495B-B4FE-4C19DB83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6C91B-BC38-4F37-BFEE-B16896DAB3C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3889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6BED2B65-8B88-4E28-885F-2435865DD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257B1-AC6F-4856-A151-B5C55CDC0A96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355EC09E-AD74-4DD4-BC41-E463192F8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F2C87A81-7DE0-4D50-B070-93B163E5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3BDF-1024-4CF9-8724-0CAC84847AF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27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B9839E7E-ED9F-46F2-B3F3-4CB275B75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84A2B-D28B-48BA-8370-B4BF62642F95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90E44B4E-A15B-438B-A763-925BF24D7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584C8A41-4BE0-4421-B080-5E2986561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DA159-F8ED-4089-974A-5EF978B6CF9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5262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128FD799-A37E-4139-9FD2-F38C3D90F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3DA2-F1A6-436E-9112-D517E1B45957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99360CB7-AAA5-4EC9-B85C-F0A3F72CC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0B26635C-40FD-427B-91B7-18EEEDF7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3ED00-8C49-4A94-8158-67A8B3BC296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44503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EE482AD8-FA6D-451C-AD00-3DB325516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E6111-8CD2-474E-A7F7-4014FDC3BE33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3C1B4B3F-8C32-4864-B402-A99475E69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15FD2202-282D-478B-B58E-1F701EDC3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B8647-83B0-4120-A4D3-8FF95B09D0F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342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9E80A65-C02D-4102-908A-755FE63B6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64F5A-4DCA-4203-A0EF-2FBC512D040C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EF40170-23B4-49E5-9EF2-7F49F933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7E4F92A0-A682-432C-9DB7-A2389AC3B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4F9D8-8923-43BB-B232-147E577C9CF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79934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3259EA20-E9ED-4F3A-92DF-D213CC23801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B628B54F-4AAC-43BB-B49E-EB1D753C23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59F3CEB-2C16-4E8C-AF66-64033C55C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3914DF-5D0A-48F8-AE15-A784104C58A8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084B518-6F87-4878-BD67-98B82699C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43B7693-FDA4-440C-8E72-943385C76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61B0C69-1ADE-4AF0-B476-A62C42CFF850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inoit.com/users/knjiznicarkamateja/canvases/Sufra%C5%BEetke" TargetMode="External"/><Relationship Id="rId2" Type="http://schemas.openxmlformats.org/officeDocument/2006/relationships/hyperlink" Target="http://www.rtvslo.si/zabava/na-danasnji-dan/8-marec-dan-v-znamenju-zensk/17261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zpm-mb.si/attachments/sl/285/Zenske_ki_so_spremenile_svet.pdf" TargetMode="External"/><Relationship Id="rId4" Type="http://schemas.openxmlformats.org/officeDocument/2006/relationships/hyperlink" Target="http://vedez.dzs.si/dokumenti/dokument.asp?id=45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E26316-1ABC-4118-81AE-D0FBC6371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063" y="1071563"/>
            <a:ext cx="7986712" cy="18986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8000" b="1" dirty="0">
                <a:solidFill>
                  <a:schemeClr val="accent6">
                    <a:lumMod val="50000"/>
                  </a:schemeClr>
                </a:solidFill>
                <a:latin typeface="Chiller" pitchFamily="82" charset="0"/>
              </a:rPr>
              <a:t>BOJ ZA ŽENSKE PRAVICE</a:t>
            </a:r>
            <a:endParaRPr lang="en-US" sz="8000" b="1" dirty="0">
              <a:solidFill>
                <a:schemeClr val="accent6">
                  <a:lumMod val="50000"/>
                </a:schemeClr>
              </a:solidFill>
              <a:latin typeface="Chiller" pitchFamily="82" charset="0"/>
            </a:endParaRPr>
          </a:p>
        </p:txBody>
      </p:sp>
      <p:pic>
        <p:nvPicPr>
          <p:cNvPr id="5" name="Slika 4" descr="zenske.jpg">
            <a:extLst>
              <a:ext uri="{FF2B5EF4-FFF2-40B4-BE49-F238E27FC236}">
                <a16:creationId xmlns:a16="http://schemas.microsoft.com/office/drawing/2014/main" id="{EE0D9A15-A1CF-4AE2-A29E-47E2EF331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8" y="3429000"/>
            <a:ext cx="3786187" cy="2840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AF17FBD-EAB1-4AF1-A08C-52604377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PRIDOBITEV VOLILNE PRAVICE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DB9FF822-2E5B-44AB-A54D-4F4F1EF1E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/>
              <a:t>Najprej so dobile pravico do volitev na mestni oz. lokalni ravni.</a:t>
            </a:r>
          </a:p>
          <a:p>
            <a:r>
              <a:rPr lang="sl-SI" altLang="sl-SI" sz="2400"/>
              <a:t>Samske, izobražene in davkoplačevalne ženske so dobile volilno pravico pred ženskami, ki so bile poročene.</a:t>
            </a:r>
          </a:p>
          <a:p>
            <a:endParaRPr lang="sl-SI" altLang="sl-SI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CBD68A2-E442-4EE5-845E-A4196352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60350"/>
            <a:ext cx="8578850" cy="6251575"/>
          </a:xfrm>
        </p:spPr>
        <p:txBody>
          <a:bodyPr/>
          <a:lstStyle/>
          <a:p>
            <a:r>
              <a:rPr lang="sl-SI" altLang="sl-SI" sz="11500"/>
              <a:t>ZNAMENITE ŽENSKE  V PRETEKLOSTI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AE0E239B-F010-4AA6-81D1-F2E2961A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MARIJA TEREZIJA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1A93C5EC-BA6D-4AB3-82E5-051416FD2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r>
              <a:rPr lang="sl-SI" altLang="sl-SI" sz="2400"/>
              <a:t>Edina vladarica Habsburških dežel.</a:t>
            </a:r>
          </a:p>
          <a:p>
            <a:r>
              <a:rPr lang="sl-SI" altLang="sl-SI" sz="2400"/>
              <a:t>Postala cesarica Svetovnega Rimskega cesartstva.</a:t>
            </a:r>
          </a:p>
          <a:p>
            <a:r>
              <a:rPr lang="sl-SI" altLang="sl-SI" sz="2400"/>
              <a:t>Skupaj s svojim možem Jožefom II. uvedla mnogo reform (upravne, sodne, davčne, gospodarske, verske, reforme v vojski, šolske...)</a:t>
            </a:r>
          </a:p>
          <a:p>
            <a:r>
              <a:rPr lang="sl-SI" altLang="sl-SI" sz="2400"/>
              <a:t>Zaradi njunih reform se poveča 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/>
              <a:t>     trgovanje, izboljša položaj kmetov, 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/>
              <a:t>     poveča se izobraženost...</a:t>
            </a:r>
          </a:p>
          <a:p>
            <a:r>
              <a:rPr lang="sl-SI" altLang="sl-SI" sz="2400"/>
              <a:t>Leta 1774 uvede obvezno šolanje 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/>
              <a:t>     za dečke in dekleta med 6 in 12 letom</a:t>
            </a:r>
          </a:p>
        </p:txBody>
      </p:sp>
      <p:pic>
        <p:nvPicPr>
          <p:cNvPr id="13316" name="Picture 2" descr="http://upload.wikimedia.org/wikipedia/commons/thumb/3/3e/Kaiserin_Maria_Theresia_(HRR).jpg/250px-Kaiserin_Maria_Theresia_(HRR).jpg">
            <a:extLst>
              <a:ext uri="{FF2B5EF4-FFF2-40B4-BE49-F238E27FC236}">
                <a16:creationId xmlns:a16="http://schemas.microsoft.com/office/drawing/2014/main" id="{9F659971-3B35-4E88-8806-4FB9C9277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00438"/>
            <a:ext cx="2393950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C10D469-1472-49D4-A3D6-96D0D8EFD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ANGELA VODE: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9876F943-2E27-4BB0-9E8A-FCF243F39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r>
              <a:rPr lang="sl-SI" altLang="sl-SI" sz="2400"/>
              <a:t>Slovenska učiteljica, publicistka, borka za ženske pravice, predvojna  komunistka, soustanoviteljica osvobodilne fronte.</a:t>
            </a:r>
          </a:p>
          <a:p>
            <a:r>
              <a:rPr lang="sl-SI" altLang="sl-SI" sz="2400"/>
              <a:t>Poučevala je otroke z motnjami v razvoju.</a:t>
            </a:r>
          </a:p>
          <a:p>
            <a:r>
              <a:rPr lang="sl-SI" altLang="sl-SI" sz="2400"/>
              <a:t>Izdala knjigo:Pomen pomožnega šolstva in njegov razvoj v Jugoslaviji.</a:t>
            </a:r>
          </a:p>
          <a:p>
            <a:r>
              <a:rPr lang="sl-SI" altLang="sl-SI" sz="2400"/>
              <a:t>Ena izmed prvih bork za ženske pravice na slovenskem.</a:t>
            </a:r>
          </a:p>
          <a:p>
            <a:r>
              <a:rPr lang="sl-SI" altLang="sl-SI" sz="2400"/>
              <a:t>Na temo ženskih pravic je izdala še več knjig.</a:t>
            </a:r>
          </a:p>
        </p:txBody>
      </p:sp>
      <p:pic>
        <p:nvPicPr>
          <p:cNvPr id="4" name="Picture 3" descr="200px-Angela_Vode_1939.jpg">
            <a:extLst>
              <a:ext uri="{FF2B5EF4-FFF2-40B4-BE49-F238E27FC236}">
                <a16:creationId xmlns:a16="http://schemas.microsoft.com/office/drawing/2014/main" id="{D887EFD1-A9B5-464E-87E4-F122AFB70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463" y="4365625"/>
            <a:ext cx="1436687" cy="2246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2_zadnji frem filma_angela.jpg_a596c95e4b858cce4eb5d6500511b2ad.jpg">
            <a:extLst>
              <a:ext uri="{FF2B5EF4-FFF2-40B4-BE49-F238E27FC236}">
                <a16:creationId xmlns:a16="http://schemas.microsoft.com/office/drawing/2014/main" id="{2329C338-A365-4439-B0CA-2923A19E0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413" y="4587875"/>
            <a:ext cx="320040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5F4BA52-6CEE-4565-83FF-E5353DC05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ROSA LUXEMBURG: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A1FD17EC-D951-47C3-AF00-80EDE0BC6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/>
              <a:t>Poljska političarka, filozofinja in revolucionarka</a:t>
            </a:r>
          </a:p>
          <a:p>
            <a:r>
              <a:rPr lang="sl-SI" altLang="sl-SI" sz="2400"/>
              <a:t>Napisala številne spise in ekonomske analize</a:t>
            </a:r>
          </a:p>
          <a:p>
            <a:r>
              <a:rPr lang="sl-SI" altLang="sl-SI" sz="2400"/>
              <a:t>Študirala filozofijo, zgodovino, politiko, ekonomijo in matematiko</a:t>
            </a:r>
          </a:p>
          <a:p>
            <a:endParaRPr lang="sl-SI" altLang="sl-SI" sz="2400"/>
          </a:p>
        </p:txBody>
      </p:sp>
      <p:pic>
        <p:nvPicPr>
          <p:cNvPr id="15364" name="Picture 3" descr="Rosa_Luxemburg.jpg">
            <a:extLst>
              <a:ext uri="{FF2B5EF4-FFF2-40B4-BE49-F238E27FC236}">
                <a16:creationId xmlns:a16="http://schemas.microsoft.com/office/drawing/2014/main" id="{E1EF52CA-0422-4C2A-A121-E3C663CFB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49725"/>
            <a:ext cx="197008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1871-Lux-460-spejl.jpg">
            <a:extLst>
              <a:ext uri="{FF2B5EF4-FFF2-40B4-BE49-F238E27FC236}">
                <a16:creationId xmlns:a16="http://schemas.microsoft.com/office/drawing/2014/main" id="{986595E6-DB01-4B5E-8BE3-A71F94631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644900"/>
            <a:ext cx="39592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F5E4B47-26C4-436B-8E01-776A27C6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CLARA ZETKIN: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40269-8CC8-437D-9C10-83438767B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Nemška političarka, borka za ženske pravice, učiteljica na ljudski šoli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Ideja, da bi ženske dosegle enakopravnost moškim.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Med vojno večkrat priprta, zaradi svoje opredeljenosti proti vojni.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Zaveznica Sovjetske Zveze.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Dobila veliko priznanj.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Pobuda za dan žena (včasih 19. marca,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/>
              <a:t>      danes 8. marec)</a:t>
            </a:r>
          </a:p>
        </p:txBody>
      </p:sp>
      <p:pic>
        <p:nvPicPr>
          <p:cNvPr id="16388" name="Picture 2" descr="http://upload.wikimedia.org/wikipedia/commons/5/55/Clara_Zetkin.jpg">
            <a:extLst>
              <a:ext uri="{FF2B5EF4-FFF2-40B4-BE49-F238E27FC236}">
                <a16:creationId xmlns:a16="http://schemas.microsoft.com/office/drawing/2014/main" id="{A5F8285F-2801-4A1A-8B6F-A3175681C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429000"/>
            <a:ext cx="2062162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9A8AD0E-1CF4-47E6-BB5D-6B3EA4B5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MARIE CURIE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942D71AC-6BF8-4F75-9966-6F492CD2A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/>
              <a:t>Poljska fizičarka, kemičarka</a:t>
            </a:r>
          </a:p>
          <a:p>
            <a:r>
              <a:rPr lang="sl-SI" altLang="sl-SI" sz="2400"/>
              <a:t>Prva ženska, ki je v Parizu poučevala kemijo in fiziko</a:t>
            </a:r>
          </a:p>
          <a:p>
            <a:r>
              <a:rPr lang="sl-SI" altLang="sl-SI" sz="2400"/>
              <a:t>Odkrila dva nova radioaktivna elementa: polonij in radij</a:t>
            </a:r>
          </a:p>
          <a:p>
            <a:r>
              <a:rPr lang="sl-SI" altLang="sl-SI" sz="2400"/>
              <a:t>Nobelova nagrajenka za fiziko in kemijo</a:t>
            </a:r>
          </a:p>
        </p:txBody>
      </p:sp>
      <p:pic>
        <p:nvPicPr>
          <p:cNvPr id="17412" name="Picture 2" descr="http://drugdiscovery.com/upimages/1373882989_marie_curie_color.jpg">
            <a:extLst>
              <a:ext uri="{FF2B5EF4-FFF2-40B4-BE49-F238E27FC236}">
                <a16:creationId xmlns:a16="http://schemas.microsoft.com/office/drawing/2014/main" id="{0764DC66-0DC1-433A-AC38-7690706AF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573463"/>
            <a:ext cx="2232025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http://www.nobelprize.org/nobel_prizes/chemistry/laureates/1911/marie-curie_postcard.jpg">
            <a:extLst>
              <a:ext uri="{FF2B5EF4-FFF2-40B4-BE49-F238E27FC236}">
                <a16:creationId xmlns:a16="http://schemas.microsoft.com/office/drawing/2014/main" id="{901AD931-F8F4-40B7-9E71-C18AD0882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44900"/>
            <a:ext cx="180022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http://upload.wikimedia.org/wikipedia/commons/thumb/8/87/Dyplom_Sklodowska-Curie.jpg/800px-Dyplom_Sklodowska-Curie.jpg">
            <a:extLst>
              <a:ext uri="{FF2B5EF4-FFF2-40B4-BE49-F238E27FC236}">
                <a16:creationId xmlns:a16="http://schemas.microsoft.com/office/drawing/2014/main" id="{FC296D95-6961-4828-9408-3B7D2EA18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89363"/>
            <a:ext cx="36353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F4BA7A3-A69B-49D1-8281-E58061901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r>
              <a:rPr lang="sl-SI" altLang="sl-SI" sz="11500"/>
              <a:t>ZNAMENITE ŽENSKE DANES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DF506-E1AF-4B64-91BC-A44DCCCDB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620713"/>
            <a:ext cx="8312150" cy="5842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Danes ženske zavzemajo enako visoke položaje kot moški.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V svetu je veliko žensk na visokih položajih: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l-SI" sz="2400" dirty="0"/>
              <a:t>Angela Merkel (nemška kanclerka)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l-SI" sz="2400" dirty="0"/>
              <a:t>Julija </a:t>
            </a:r>
            <a:r>
              <a:rPr lang="sl-SI" sz="2400" dirty="0" err="1"/>
              <a:t>Timošenko</a:t>
            </a:r>
            <a:r>
              <a:rPr lang="sl-SI" sz="2400" dirty="0"/>
              <a:t> (predsednica ukrajinske vlade)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l-SI" sz="2400" dirty="0"/>
              <a:t>Elizabeta II . (kraljica Anglije)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l-SI" sz="2400" dirty="0"/>
              <a:t>Alenka Bratušek (predsednica vlade RS)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63CBF0EB-4832-465F-A543-E5A2341E6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933825"/>
            <a:ext cx="15843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>
            <a:extLst>
              <a:ext uri="{FF2B5EF4-FFF2-40B4-BE49-F238E27FC236}">
                <a16:creationId xmlns:a16="http://schemas.microsoft.com/office/drawing/2014/main" id="{AFDAA387-EDC6-42EC-81EF-1C1A3B7F7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168775"/>
            <a:ext cx="2058988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>
            <a:extLst>
              <a:ext uri="{FF2B5EF4-FFF2-40B4-BE49-F238E27FC236}">
                <a16:creationId xmlns:a16="http://schemas.microsoft.com/office/drawing/2014/main" id="{F21289BE-ABAE-4809-A28E-98558BD18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233738"/>
            <a:ext cx="20955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>
            <a:extLst>
              <a:ext uri="{FF2B5EF4-FFF2-40B4-BE49-F238E27FC236}">
                <a16:creationId xmlns:a16="http://schemas.microsoft.com/office/drawing/2014/main" id="{13936756-BE9B-4F54-8FAC-CA80566C0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686300"/>
            <a:ext cx="1368425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>
            <a:extLst>
              <a:ext uri="{FF2B5EF4-FFF2-40B4-BE49-F238E27FC236}">
                <a16:creationId xmlns:a16="http://schemas.microsoft.com/office/drawing/2014/main" id="{E960E0EE-6B24-4BD0-9923-055CDF829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MNENJA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8C649C2-8929-4CE9-9E2D-905102C80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Včasih ženske niso bile enakopravne moškim.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To je bilo nepravično in nesmiselno, saj smo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vsi ljudje enakopravni.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067710-4842-40E9-9B74-960BD829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PRAZGODOVINA</a:t>
            </a:r>
            <a:endParaRPr lang="en-US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75" name="Ograda vsebine 2">
            <a:extLst>
              <a:ext uri="{FF2B5EF4-FFF2-40B4-BE49-F238E27FC236}">
                <a16:creationId xmlns:a16="http://schemas.microsoft.com/office/drawing/2014/main" id="{E6D15597-5A64-4849-B497-C1E11D374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/>
              <a:t>Ženske enakopravne moškim</a:t>
            </a:r>
          </a:p>
          <a:p>
            <a:r>
              <a:rPr lang="sl-SI" altLang="sl-SI" sz="2400"/>
              <a:t>Gospodinje, skrbijo za otroke</a:t>
            </a:r>
          </a:p>
          <a:p>
            <a:r>
              <a:rPr lang="sl-SI" altLang="sl-SI" sz="2400"/>
              <a:t>Kasneje se pojavi obdobje </a:t>
            </a:r>
            <a:r>
              <a:rPr lang="sl-SI" altLang="sl-SI" sz="2400">
                <a:solidFill>
                  <a:srgbClr val="FF0000"/>
                </a:solidFill>
              </a:rPr>
              <a:t>matriarhata </a:t>
            </a:r>
            <a:r>
              <a:rPr lang="sl-SI" altLang="sl-SI" sz="2400"/>
              <a:t>(vladajo ženske) nato </a:t>
            </a:r>
            <a:r>
              <a:rPr lang="sl-SI" altLang="sl-SI" sz="2400">
                <a:solidFill>
                  <a:srgbClr val="FF0000"/>
                </a:solidFill>
              </a:rPr>
              <a:t>patriarhata </a:t>
            </a:r>
            <a:r>
              <a:rPr lang="sl-SI" altLang="sl-SI" sz="2400"/>
              <a:t>(vladajo moški)</a:t>
            </a:r>
            <a:endParaRPr lang="en-US" altLang="sl-SI" sz="2400"/>
          </a:p>
        </p:txBody>
      </p:sp>
      <p:cxnSp>
        <p:nvCxnSpPr>
          <p:cNvPr id="4" name="Raven konektor 3">
            <a:extLst>
              <a:ext uri="{FF2B5EF4-FFF2-40B4-BE49-F238E27FC236}">
                <a16:creationId xmlns:a16="http://schemas.microsoft.com/office/drawing/2014/main" id="{7EF2E09D-8CF1-429C-9B2E-B290AEFD9318}"/>
              </a:ext>
            </a:extLst>
          </p:cNvPr>
          <p:cNvCxnSpPr/>
          <p:nvPr/>
        </p:nvCxnSpPr>
        <p:spPr>
          <a:xfrm>
            <a:off x="500063" y="1000125"/>
            <a:ext cx="8001000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402A1074-3C4F-4EA2-BF4B-171A0CC1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9952B445-04B7-4FD3-93EB-238F3FB3B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800" u="sng">
                <a:hlinkClick r:id="rId2"/>
              </a:rPr>
              <a:t>http://www.rtvslo.si/zabava/na-danasnji-dan/8-marec-dan-v-znamenju-zensk/172617</a:t>
            </a:r>
            <a:r>
              <a:rPr lang="sl-SI" altLang="sl-SI" sz="1800" u="sng"/>
              <a:t> </a:t>
            </a:r>
          </a:p>
          <a:p>
            <a:r>
              <a:rPr lang="sl-SI" altLang="sl-SI" sz="1800">
                <a:hlinkClick r:id="rId3"/>
              </a:rPr>
              <a:t>http://linoit.com/users/knjiznicarkamateja/canvases/Sufra%C5%BEetke</a:t>
            </a:r>
            <a:r>
              <a:rPr lang="sl-SI" altLang="sl-SI" sz="1800"/>
              <a:t> </a:t>
            </a:r>
          </a:p>
          <a:p>
            <a:r>
              <a:rPr lang="sl-SI" altLang="sl-SI" sz="1800">
                <a:hlinkClick r:id="rId4"/>
              </a:rPr>
              <a:t>http://vedez.dzs.si/dokumenti/dokument.asp?id=459</a:t>
            </a:r>
            <a:endParaRPr lang="sl-SI" altLang="sl-SI" sz="1800"/>
          </a:p>
          <a:p>
            <a:r>
              <a:rPr lang="sl-SI" altLang="sl-SI" sz="1800">
                <a:hlinkClick r:id="rId5"/>
              </a:rPr>
              <a:t>http://www.zpm-mb.si/attachments/sl/285/Zenske_ki_so_spremenile_svet.pdf</a:t>
            </a:r>
            <a:endParaRPr lang="sl-SI" altLang="sl-SI" sz="1800" u="sng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D12FFE-A672-4ADB-8881-7ABBE70B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STARI VEK</a:t>
            </a:r>
            <a:br>
              <a:rPr lang="sl-SI" sz="3600" b="1" dirty="0">
                <a:solidFill>
                  <a:srgbClr val="BC4C00"/>
                </a:solidFill>
                <a:latin typeface="Bodoni MT Black" pitchFamily="18" charset="0"/>
              </a:rPr>
            </a:br>
            <a:br>
              <a:rPr lang="sl-SI" sz="3600" b="1" dirty="0">
                <a:solidFill>
                  <a:srgbClr val="BC4C00"/>
                </a:solidFill>
                <a:latin typeface="Bodoni MT Black" pitchFamily="18" charset="0"/>
              </a:rPr>
            </a:br>
            <a:endParaRPr lang="en-US" sz="3600" b="1" dirty="0">
              <a:solidFill>
                <a:srgbClr val="BC4C00"/>
              </a:solidFill>
              <a:latin typeface="Bodoni MT Black" pitchFamily="18" charset="0"/>
            </a:endParaRPr>
          </a:p>
        </p:txBody>
      </p:sp>
      <p:sp>
        <p:nvSpPr>
          <p:cNvPr id="4099" name="Ograda vsebine 2">
            <a:extLst>
              <a:ext uri="{FF2B5EF4-FFF2-40B4-BE49-F238E27FC236}">
                <a16:creationId xmlns:a16="http://schemas.microsoft.com/office/drawing/2014/main" id="{6B911B77-5051-4AFC-8310-94B145441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981075"/>
            <a:ext cx="8893175" cy="56165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2000" b="1" i="1">
                <a:solidFill>
                  <a:srgbClr val="CC3300"/>
                </a:solidFill>
              </a:rPr>
              <a:t>EGIPT:</a:t>
            </a:r>
          </a:p>
          <a:p>
            <a:r>
              <a:rPr lang="sl-SI" altLang="sl-SI" sz="2400"/>
              <a:t>Svobodna izbira partnerja</a:t>
            </a:r>
          </a:p>
          <a:p>
            <a:r>
              <a:rPr lang="sl-SI" altLang="sl-SI" sz="2400"/>
              <a:t>Imele visoke položaje (faraonka, zdravnica,trgovka…) </a:t>
            </a:r>
          </a:p>
          <a:p>
            <a:r>
              <a:rPr lang="sl-SI" altLang="sl-SI" sz="2400"/>
              <a:t>Faraonke: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r>
              <a:rPr lang="sl-SI" altLang="sl-SI"/>
              <a:t>        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/>
              <a:t>           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/>
              <a:t>         Nefretete                           Hačepsut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/>
              <a:t>                                    </a:t>
            </a:r>
            <a:endParaRPr lang="sl-SI" altLang="sl-SI" sz="2400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</p:txBody>
      </p:sp>
      <p:cxnSp>
        <p:nvCxnSpPr>
          <p:cNvPr id="4" name="Raven konektor 3">
            <a:extLst>
              <a:ext uri="{FF2B5EF4-FFF2-40B4-BE49-F238E27FC236}">
                <a16:creationId xmlns:a16="http://schemas.microsoft.com/office/drawing/2014/main" id="{745F7B5D-1262-416D-BF5F-D20C0F61ADE2}"/>
              </a:ext>
            </a:extLst>
          </p:cNvPr>
          <p:cNvCxnSpPr/>
          <p:nvPr/>
        </p:nvCxnSpPr>
        <p:spPr>
          <a:xfrm>
            <a:off x="500063" y="785813"/>
            <a:ext cx="8001000" cy="158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101" name="Picture 4" descr="https://encrypted-tbn0.gstatic.com/images?q=tbn:ANd9GcRNunAE64H-OGKthLWaf4UZW-_aKSg24KFr6Ox-8X8ydWDrJaoAmA">
            <a:extLst>
              <a:ext uri="{FF2B5EF4-FFF2-40B4-BE49-F238E27FC236}">
                <a16:creationId xmlns:a16="http://schemas.microsoft.com/office/drawing/2014/main" id="{616DC071-6F05-4967-BA01-675F14485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841625"/>
            <a:ext cx="2249487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7">
            <a:extLst>
              <a:ext uri="{FF2B5EF4-FFF2-40B4-BE49-F238E27FC236}">
                <a16:creationId xmlns:a16="http://schemas.microsoft.com/office/drawing/2014/main" id="{3DAC94FD-C1A1-4483-A747-CEBF23322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5516563"/>
            <a:ext cx="1512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/>
              <a:t>Kleopatra</a:t>
            </a:r>
          </a:p>
        </p:txBody>
      </p:sp>
      <p:sp>
        <p:nvSpPr>
          <p:cNvPr id="4103" name="AutoShape 6" descr="data:image/jpeg;base64,/9j/4AAQSkZJRgABAQAAAQABAAD/2wCEAAkGBxQREBUUEBQVFBQUFBQXFRQUFBcVFBQVFRQXFhcYFBUYHCggGBwlGxQUITEhJSkrLi4uFx8zODMsNygtLisBCgoKDg0OGxAQGy8kICYsLCwtLCwsLCwsLCwsLCwsLCwsLCwsLCwsLCwsLCwsLCwsLCwsLCwsLCwsLCwsLCwsLP/AABEIAQMAwwMBIgACEQEDEQH/xAAcAAABBQEBAQAAAAAAAAAAAAAAAQMEBQYCBwj/xABBEAABAwIDBQUFBgMHBQEAAAABAAIRAyEEEjEFQVFhcQYTIoGRMkKhsfAHFFJywdEjYvEVQ4KSosLhM1Njk9IW/8QAGQEAAgMBAAAAAAAAAAAAAAAAAAECAwQF/8QAJhEAAgICAwACAgEFAAAAAAAAAAECEQMhBBIxIkETMlEUYYGRsf/aAAwDAQACEQMRAD8A8PQhCkMEIQgAQhCABCEIAEJUIGCRKBKc+7v/AAO/ylADaF33Lvwu9CkNMjUG3IoA5ShIlTAEIQgBQu304TaXMmNNVsRKkQkIVCRKgAhKhCAG0IQkIEIQgAQlaJMC5O4K1wuw3ETUOUfhF3R8h9WSboZUgKyw+w67wDkyNcYDn+ET0N/OFfYSnTpNIYyHbnT4rxvO7kIQ9xNz/X1UOz+h0ivbsFjZ7x7iREBrcoJm4k3+G5H3Sm0Wbfib/NWmMGhNnxDgeIgTwvf0UIhNMGcNpk2AN9ANJ6BNVqR37uKsixkAg+L2nToOXyTWJeC0gC5twsND1STJUVVRiadIMgkHiDBUt6ae0QrERFw1TO19N8kHxACGlzm84N44yq2tSi4ktOhIg9CNxUum7I8O4H+o9FJqYcE1GDhnZb/EP1CXjHVopUqRCkRBKkQgBUISIAVCRKgBZQkQmByhCFEQKXsvZ78RUyU+DnOMGGtaJc50DS3qQoi9L7Amjg8I+tUdNauLUwD/ANO4Z4gLEu8RvpFlCbpaJRSb2VGFwLKAimJJEF7vaN7xwFtPiV28QLyD8IKkCp4YXFbdIgwDcWuJHwUfsSehirhyGhx0dOW9zGttY5pMM0OcASGyQLgkXMXj9F04232+HTgmmjy+KATOng5/CSSbAu3k2tK5qUC03sRqPPUHrbyQ8k7/AN12zMdOIMmI+KRLRHKTLyT1Ukm9zxSZhp/RTRGyI5ii1GqxqtHL64KK9k6SeglSGQKoUug+WseNaRAP5TouHYZx0a70Kn7Ewp73I8HLUa5pkHgTaeiUmkrJxT8M/tGjkquA0mW/ldcfAqMrnbeEytaQc2U5CeRlzf8AcqZSTtEGqYIQhMQqRCEACEIQAIQhACIQhIRZdnsC6tiabRSfVaHsdUaxpdFMPGcujRsTc2WwxL8xc6zZJMCwAJ0AGkD5Kg7F9oqmCqP7ox3zCwnyMfEq4w1bXn8OSrd2NpUS2UQ14bUsLTvIkA7uqZxAaT4bciuc0pS4zpu3qImhpwhM/XVSXSb6kpt1NMaOAPr6+rpHOU6hgzGZ0NbxN56DepVCmxvsNv8Aidd3kNAq5ZIxL4YZTKhuDqPuBA/E7wtjkTr5Snxs8W8Rcf5RlHqb/BXhqQ9rjdr25XTe+h/Q+ZTVRoYL7pAJgC2hlVvLJknj66Ssrvuga0kNEiDe9p4uTWJEcYMEdFIfjALDxGItoZHNQq1VwaNBrlkSTe99OKahKROGVQ/Ye2a5rajS4Aid/PT0MeqrcS+tSrl7XEgPJE3bG6OBhK+u78RHCLD4KHijUBzCoZ4glWrGyEssWyZjg2pTcTYPBBEGziZDrbg6J5LJFavZeIfWJo1SDmacpO5wvEb5HyVFtaiGuEa3DhvBb+hBEHkpw0+rK8iTXZEFCEKwqBCEJgCEISAEIQgBEIQgQq0GxtoZxld7Q/1c+oWeXdN5aQRYgyEmrGbdjo62ghdgX+rqBs3Giq2RY6EcCrPD4Y1Hho11JOgG8nkFU6Stipt0gw9IvMMBJ/TjK0FFje6o03Mbmpmp4+IeQ63QymaTA2WNsDYk+0Xbi7lO7mpDazO7LnSHhzRybGbP0JOVY5Ze714bv6d41/cYxFK5E2qAQTuLb2P1qoRZlu45Rz1PQb13itoT7PkeHRVtZxNybnj+6thib9IPP189LGli6UQ8vABkQ1rjMa3MD4qFinAkmKmV1xngkQToRAI1+gorRxU3FYqWiAJc25d4iD7JyjdME+auUVHwolklL9mR8M2mZzuyuluWQY1uSVP20c4pU2mkSJjIMoE/i8r+SqWOAIkZgIJGk8p4J3EYsvqvqGznSQABAkR8lMiMbTwzWPLQ5rwA24uLgE/GVW1nQI3fWisfuxJte1zu149IXY2O5wmCfyj9SQEd1H1koxb8RTYepke1w1DgR5GVZ9q9nN7nvGRIh3OCP2I9AjEbLy+6RzzAfJpTbKbxDajnGmARlMPGU7rAO05FReSLaaZYsckmmjJITmIo5HFpvB13EbiOoTauKAQhCABCEIECEiVAxEIQgQIQhAEnA4s0nhw8xxC9P7MNpVaRJvnE+Wg9CDbmF5Orrszto4eoAT4CeNgePTiqM8HKOi7DJRls9GrgNBc8+zYnc+0gjiSCPQqoxWINQ8hoN3mu9qYo1KhPu+6OXHzN0yG+EGN6ow4lHb9LM+eU11Xg0CmyJUvLaT6QmWsmd0dPNaE6M1WRgPrcusxBLWmBPKRE2nz3J2owxGsab+abLiLaeUWummNo6blDhEyLgDe7cPWFO2ZsVzzJExqdGg8Mwu48hwvCqxWLXBzdQQR1C9F2a9j6LCzQgGNIsLeUwqOROUFovwQjJ7IOG2U0WIkDl4Z5N3fPmuqmHMm1o04KxJMm+74jdChV6gBOpO8anzWK79Nyj9Ip8ZStBF7H6HkqfEUoNxuEWhXuOzuuAG/E/Xms5inODoPyV0GDxSM72mwYbkqN0dLXcngzPmD/AKSqNa7abc9B7SLxmHJzJOnNuYeayK34pXE52eHWQIQhWFQJEqRAAhCEACEIQIEIQgAQiEIA1fZPaTXEUa8mPYMnT8PkttiMNTZGVoyloIkSbEggk/4fivIGPLSCDBBkEaghbrY23nVqYDyCW2I8iJtuKyZ8MntM14M0Y+o1OGotcQMjTI/CNzoN+hanauDAqZQGiDYi8cFXYPaDhBDAQJgBxGsTPoPRTKe1RJd3RAbEw4GL8Mo3rP8AhyJeEpZ4OWmPVHktZ4j4qYnxGJBIM87LO7ZEPG/w/wC5ysP7VZlDcrvDMGG3lxMG+6VXY2r3rhkaTAAAEk6k3jqp4cU45G2tE8+bHLCop7K54mDEfI/8wtj2QP8AAMmzSTO6CXfsFQYXYtSo7LlJJv3bYc8j+YA+Ac3QvQNibE7ikA+C6cxA9hroAAHGAAJPCU+Xkj16ojxMM3Ls/BtuHLh4QWt4n23f/I+PRD8IGi8AfUknirRrwLusN5WQ7YbcaQRMUx7oMT+YjXosKXZnUS6+IZx3aGg3MwS62oG8fWqyuI27ScYILdRca8ClpbKxGJGaO5p7pEFw5NHzKq9qbIdTtmzRqCLxxC244Y/PszzeT0s6RBIIvBB6hZPbGC7ms5ou3Vh4sOnmNDzBVxsprmhwm0SFR45rg6HzOt+a04lUmrMnK3FNrZGQhCvMIiEJUACEiEACEIQIEIQgAQhCABSMDi3Unh7d2o4jeFHQgD0TZeODmh7DII0PXTqpJpZyYI3nhoJMLC7E2maL4PsO15H8S3eHh5aGjwkxni3ivfdaHRxhR0vSMk34XGytnYt+Gc7BtpMILs9V7Q+oWwbMzWAkRa/61Ow8diTmfiKYeynMuewNAdOUtdESddOBXq+zMQKOFqCm27KRc1uuYhultTovNqIxOIaC+lIqOc7uGHu2MYHEkSfecRdxkxHErmzy905HZ4uOvi/o9J2eGdyw02ta1zQ4BoAAkToFJbhQQoOFxQLcuXIQ0eD8MgWtwUZ+Kc06rE3vZp/HJ+C7Wwnh5LK19iNLw4gEi4zCQDxg2WhxONkKqxGM3JqVPRdGLrZie1ODxRJPfvLPwAhkdC0eIcispgMFUzBwaTB8R4tNjvvYr0rFYgGQbqLQpsBHhHyA/crbj5DUaoyz4ycu1jWwNlscHl2sZY6iZ6rB9rMM+niC2pePYdAEsOmnC69ewjAQAwR00VF247PjEUczBFSlJHNp1afNLBmrJsXKwOWPXp5KhKRGqRdQ4oJEqRAAhCVAhEISoGCRKkQAIQhAgQhCBgtH2Y20aZFN7oaSI4dD+iziVKStUNOnZ9Bv2oabQ4bnM9C4D5FPYBjaj3VKZaXmx/h5XeZbEleadlO03eUjh6xl4b/Dcffy3DT/ADCPPrrt9msnxXB4tMHyIXEyweL4s7vGccitHe1Np1sODWrNyspPiSRmqA2Ia0XLdVdYh03O+LjgvMvtIwtdtRri+o+g4SCbhruBIHzW92NiC/CUC7U0ac/5Ao5IJY4yT9L4O5tV4cY4wFnsbWgrQYp9rrO45gJUIE5aRV4jEpaWKPmirh5TjWMpDM8gcSVoVFJa4TbzMLQdUqAkza02jf5rKbT7evquJazK3nvCvPvNIsmq5jWbsxifyjU+Sw236VDM51CpIkQ3K4TOsSOhur+PjjJ/JGfk5JwjcWVWKrZ3udEZiTHVNIQukcVu3YJEIQAIQhAAhCECBCUJcqBnKEIQIEIQgYJUiVACtJBkWI0I1B5L2r7MdpfesG5r71KRyk8REtd11HkvFF679imELcPiap997WDh/DaTI/8AZ8Fj5yX4m2beDKSyUjataC2CAQbEG4KhYx+TSzeHDorAt1VZtIggriR2d692VuJrSqytqoOP2r3RIcLcVXf/AKCmTcwtcMM/UiuWWP2Xj2Qq52zG16v8UEsb7skSeoXVPatJ3vA+asMHiGneOqfygQqMjO7awdGjcUgRzBJHmNVkcc9h9gRfcSbea9O2ni6LWnNDjCwPaJzCGlgDTJsABqOXRbeLNv2zFzI1F1X+ikQhC3HIBIhCBAlSIQAIQhACrppXIXQQSQjguV2VwgTBCEIAEqRKgDqmwuIDQSSQABckmwAX0f2Y2P8Ac8FSoe81oLyN73eJ/wASfgvMvsh7M9/X+9VR/ConwTo+rx6N16kcF7T3UmVyefl7SWNfXp0uHDqu7KrEtWf2q6B5rRYoXMLKdoq0DzWGEdnXv4mX29DwQVh8SzKY3LV42vI8lmca8XXX41pUc/k01Zw3FU2tu3M7nouf7SI9gFvRxj0UFyRbOqOW8sr0yZWxmYSS/NzII+QUV9QnUrlImkkQlOUvWKhCEEREIQgQIQhAAgISoGCUJEIA6K4SpEACEqEAC0HY/srV2hVysBbSaR3lUjwtHAcXHcFpew/2ZPxJbVxzjQoahkHvqo6D2G8zf5r17A7PZQoinhWMYwDwh1miJGo5mSdZGqyZ+Soqo+mjFht3Lw52Ns5mHpMpUhlpsbDR8yeJJJJKs8XiWspw3Xj+yoKWKqBk1AAQTcGbbi6NCoB2nmMSuTtWdiGNTp/X8ErFVpm6xfa/FZWjqFpq1SNTvXn/AG8xVgBvKngh2mkX5ZdYMoMZirdVSYh6kVakqDUN12scOpxuTls5QhEKwwghCEACEIQAiEIQIEIQgAQhCBghCVACISoQBZ9ndg1sdXFHDNzONyTZrGzBc87hcL23sv8AZrTwIFQBtesJ8dRvsmP7ptw2+8yeisPsi7Mfc8AHPZFfERUqE+0G+4zlAvHFxW7IvHBYMuWU20vP+miCUdv0wWLAaPFnp1RBJbobzF7O+Oib/tsFoFSzgSQG3ztOhAG6TprYnktJ2j2WKzeYMg8COPLivNsZig06gGbGLtcPeHnqsqV6NsZXsuMZi3gS3Uicp5C0qi2dWvnIIBkwREHhBuBEEciox2j7QcS2B4jrncdBfd8pSzJeSTlcAXNgzMWynduT6aouhOnY6/bAe/KN5tz1WJ7X181YDgPmrilTyVmkXbuduj9CqDtWIxR/KFowY1HJ/gXIyXjKyhSNR7WD3nATwk3Plr5J3b+zDhcQ6mTIEFjvxMddptv3HmCpHZ5sYmmQJg36ER+qvO3VMVKVOq33DlkfgPHoYC1udTSOdOFxsxSEiFaZxUiEIECEIQAIQhAHWXohcoTARCEJACVIlQAK37I7I++Y6hQ3PqDNr7DfE/TSwKqF619gGx89eviXC1NgpMNozPOZ3oGt/wAyryS6xbJQVs9xYBA3nSeaTKQUgGvXROVDKwVou+yPXEgryTtbg+6xLo3+NpiBcXt1XrDyZjdH9ZWL7e4fMwZYJb4jxyb4PoecKq6kacf8Hm9R4kbyNZ3z7pQyvpG/M55OrYsBPp6JmsZ4Xm3IGE0bgkROkHfvg8Dp8Foq0Stpkk4qPaFj4rb53rLdpa2av0EA8RJied1oH4gG2viaCDaABu9FRbRoGoDAuDMdSf2VmLUrZHJbjor8HjXUqjXs9ppkekEeYJWzrtFXCvbF3B5A6w5vo5ZDZuEcajSWkBpDjI1i/wCi2GFxI7yR7JAAg73G48oClmatUVwTadnnqFM2vh+7r1GAQA8wP5TdvwIUNak7VmN6BCEIAEIQgQIQhAAhCEAIumUydAT0CtmUGjQBPBqjZNQKpmCed0dSn6ezOLvQKxDU4xiXYkoIiU9msGsnqf2XvX2K4BtPZ5IbAfVqE+UM/wBi8WZSX0J9nYazZuHDTMsJP5nOJcPIkjyVOR+WSqlov8nBIQnCVwYVNAmMkWUU4FtS7mg2i9wQRBBHBTXtUSlULdOMHmq2leyxN1o8O7QbKOGrPok5iHATeADBBvfePrWrDt/XzAXoH2gbKIrd5TBOZrc+lploPOcuq87xzXUiczSA5pgcbiYO9WR2XWR8Xu3anp0O7jCYY0jQxEajhdd1cUCTF5Bt0G7ihlMWMkaSBy4yrNpCpMUU3XkzI0AF9N/kpuDaC5gkWBkDRsDN+s+ShVqrGsOaoRBFpvrmGg+oUJ23vYFNhaWzJDruBm2ltyFCUiDmo+ne3KDalYuuDABiDoI+UKtOzuDvh/yr6nTDgHRE7jqlOGWiOlRndN2Z07OduI+IXJwD+APQhaP7mufuCfYj1M0cI8e6fn8lw6k4atI8itSMAU5TwJ5o7B1MehbZuzidWz1AKdZ2ea7+6HpHyR3QurMIheiN7Dgie6N+bv3Ql3QdWZYFdBy4kcUoHMILR0PXYeo+Q8Fy4lKgslPxmUWN9y9H7F/eKWHD6dYjvWh2WJaCQvI6r5cvXuw2IzYOmN7QR6FVZ7UdE8dNmhp9pcax3iFOoI3Ag69YNuin0+24A/iUKg5gAjXgCqkuTboWbsWuKNHQ7b4V3tPyfmj9CutqdpsPRpGp3jDDS5rcwknp1WSq0WnVoPkqba2yqdWmQGtkA5bCxT0xdSj7YdraeJxDqmdxbDQxocWiBBIIgk3lZPG7bdUImXZfZncOA9ApO09nik8t4RrzVe+lC2RjGiluRH+9P3WnkhtSoT7R8zKdFO6t8PQa3QX4qTaQkm/sraGyXvu4+tz5LQ7M2GxkEiTzT+EIi2u/iptK5CrlJjUUNV2AHRN5OSfIlxKkUaXJAiG2iU9Twk7ldYTZpdoOv/Kj47beCw1n1RUcPcoDvDPAunKPVG34Ibw+zSdArWnsUNYX1C1jBq97g1g6udAWM2j9otQy3CUmUR+N/wDFqdRIDR6HqsltDaNXEOzV6j6jtxe4mPyjQDkFJY2/Rdj0bafafA4eRTLsQ8f9oZac86jx8WgrL4/tziX2pZaDf/GJf51HXHlCzCFYoJEWzutWc9xc9znOOrnElx6k3KE2lUrET0gKEKJMVriuxVPFCEAc5Atx2IruALZsNyEKvN+pZj9Nc15SZkIWI0HLyoc/NKhAjL9qaYzExfKPmVlqxk35oQtePwqkNHVWtNKhSYiTgT4wrqkIFuCEKDEN09VcYFgyk7wCQhCZA8y2ztzEV3ObVqucwOIDPZZY28DYHnCq0qFeioEJUJjBIhCABCEIA//Z">
            <a:extLst>
              <a:ext uri="{FF2B5EF4-FFF2-40B4-BE49-F238E27FC236}">
                <a16:creationId xmlns:a16="http://schemas.microsoft.com/office/drawing/2014/main" id="{9B66C6DE-4C21-4172-89EF-8A4442B268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4104" name="AutoShape 8" descr="data:image/jpeg;base64,/9j/4AAQSkZJRgABAQAAAQABAAD/2wCEAAkGBxQREBUUEBQVFBQUFBQXFRQUFBcVFBQVFRQXFhcYFBUYHCggGBwlGxQUITEhJSkrLi4uFx8zODMsNygtLisBCgoKDg0OGxAQGy8kICYsLCwtLCwsLCwsLCwsLCwsLCwsLCwsLCwsLCwsLCwsLCwsLCwsLCwsLCwsLCwsLCwsLP/AABEIAQMAwwMBIgACEQEDEQH/xAAcAAABBQEBAQAAAAAAAAAAAAAAAQMEBQYCBwj/xABBEAABAwIDBQUFBgMHBQEAAAABAAIRAyEEEjEFQVFhcQYTIoGRMkKhsfAHFFJywdEjYvEVQ4KSosLhM1Njk9IW/8QAGQEAAgMBAAAAAAAAAAAAAAAAAAECAwQF/8QAJhEAAgICAwACAgEFAAAAAAAAAAECEQMhBBIxIkETMlEUYYGRsf/aAAwDAQACEQMRAD8A8PQhCkMEIQgAQhCABCEIAEJUIGCRKBKc+7v/AAO/ylADaF33Lvwu9CkNMjUG3IoA5ShIlTAEIQgBQu304TaXMmNNVsRKkQkIVCRKgAhKhCAG0IQkIEIQgAQlaJMC5O4K1wuw3ETUOUfhF3R8h9WSboZUgKyw+w67wDkyNcYDn+ET0N/OFfYSnTpNIYyHbnT4rxvO7kIQ9xNz/X1UOz+h0ivbsFjZ7x7iREBrcoJm4k3+G5H3Sm0Wbfib/NWmMGhNnxDgeIgTwvf0UIhNMGcNpk2AN9ANJ6BNVqR37uKsixkAg+L2nToOXyTWJeC0gC5twsND1STJUVVRiadIMgkHiDBUt6ae0QrERFw1TO19N8kHxACGlzm84N44yq2tSi4ktOhIg9CNxUum7I8O4H+o9FJqYcE1GDhnZb/EP1CXjHVopUqRCkRBKkQgBUISIAVCRKgBZQkQmByhCFEQKXsvZ78RUyU+DnOMGGtaJc50DS3qQoi9L7Amjg8I+tUdNauLUwD/ANO4Z4gLEu8RvpFlCbpaJRSb2VGFwLKAimJJEF7vaN7xwFtPiV28QLyD8IKkCp4YXFbdIgwDcWuJHwUfsSehirhyGhx0dOW9zGttY5pMM0OcASGyQLgkXMXj9F04232+HTgmmjy+KATOng5/CSSbAu3k2tK5qUC03sRqPPUHrbyQ8k7/AN12zMdOIMmI+KRLRHKTLyT1Ukm9zxSZhp/RTRGyI5ii1GqxqtHL64KK9k6SeglSGQKoUug+WseNaRAP5TouHYZx0a70Kn7Ewp73I8HLUa5pkHgTaeiUmkrJxT8M/tGjkquA0mW/ldcfAqMrnbeEytaQc2U5CeRlzf8AcqZSTtEGqYIQhMQqRCEACEIQAIQhACIQhIRZdnsC6tiabRSfVaHsdUaxpdFMPGcujRsTc2WwxL8xc6zZJMCwAJ0AGkD5Kg7F9oqmCqP7ox3zCwnyMfEq4w1bXn8OSrd2NpUS2UQ14bUsLTvIkA7uqZxAaT4bciuc0pS4zpu3qImhpwhM/XVSXSb6kpt1NMaOAPr6+rpHOU6hgzGZ0NbxN56DepVCmxvsNv8Aidd3kNAq5ZIxL4YZTKhuDqPuBA/E7wtjkTr5Snxs8W8Rcf5RlHqb/BXhqQ9rjdr25XTe+h/Q+ZTVRoYL7pAJgC2hlVvLJknj66Ssrvuga0kNEiDe9p4uTWJEcYMEdFIfjALDxGItoZHNQq1VwaNBrlkSTe99OKahKROGVQ/Ye2a5rajS4Aid/PT0MeqrcS+tSrl7XEgPJE3bG6OBhK+u78RHCLD4KHijUBzCoZ4glWrGyEssWyZjg2pTcTYPBBEGziZDrbg6J5LJFavZeIfWJo1SDmacpO5wvEb5HyVFtaiGuEa3DhvBb+hBEHkpw0+rK8iTXZEFCEKwqBCEJgCEISAEIQgBEIQgQq0GxtoZxld7Q/1c+oWeXdN5aQRYgyEmrGbdjo62ghdgX+rqBs3Giq2RY6EcCrPD4Y1Hho11JOgG8nkFU6Stipt0gw9IvMMBJ/TjK0FFje6o03Mbmpmp4+IeQ63QymaTA2WNsDYk+0Xbi7lO7mpDazO7LnSHhzRybGbP0JOVY5Ze714bv6d41/cYxFK5E2qAQTuLb2P1qoRZlu45Rz1PQb13itoT7PkeHRVtZxNybnj+6thib9IPP189LGli6UQ8vABkQ1rjMa3MD4qFinAkmKmV1xngkQToRAI1+gorRxU3FYqWiAJc25d4iD7JyjdME+auUVHwolklL9mR8M2mZzuyuluWQY1uSVP20c4pU2mkSJjIMoE/i8r+SqWOAIkZgIJGk8p4J3EYsvqvqGznSQABAkR8lMiMbTwzWPLQ5rwA24uLgE/GVW1nQI3fWisfuxJte1zu149IXY2O5wmCfyj9SQEd1H1koxb8RTYepke1w1DgR5GVZ9q9nN7nvGRIh3OCP2I9AjEbLy+6RzzAfJpTbKbxDajnGmARlMPGU7rAO05FReSLaaZYsckmmjJITmIo5HFpvB13EbiOoTauKAQhCABCEIECEiVAxEIQgQIQhAEnA4s0nhw8xxC9P7MNpVaRJvnE+Wg9CDbmF5Orrszto4eoAT4CeNgePTiqM8HKOi7DJRls9GrgNBc8+zYnc+0gjiSCPQqoxWINQ8hoN3mu9qYo1KhPu+6OXHzN0yG+EGN6ow4lHb9LM+eU11Xg0CmyJUvLaT6QmWsmd0dPNaE6M1WRgPrcusxBLWmBPKRE2nz3J2owxGsab+abLiLaeUWummNo6blDhEyLgDe7cPWFO2ZsVzzJExqdGg8Mwu48hwvCqxWLXBzdQQR1C9F2a9j6LCzQgGNIsLeUwqOROUFovwQjJ7IOG2U0WIkDl4Z5N3fPmuqmHMm1o04KxJMm+74jdChV6gBOpO8anzWK79Nyj9Ip8ZStBF7H6HkqfEUoNxuEWhXuOzuuAG/E/Xms5inODoPyV0GDxSM72mwYbkqN0dLXcngzPmD/AKSqNa7abc9B7SLxmHJzJOnNuYeayK34pXE52eHWQIQhWFQJEqRAAhCEACEIQIEIQgAQiEIA1fZPaTXEUa8mPYMnT8PkttiMNTZGVoyloIkSbEggk/4fivIGPLSCDBBkEaghbrY23nVqYDyCW2I8iJtuKyZ8MntM14M0Y+o1OGotcQMjTI/CNzoN+hanauDAqZQGiDYi8cFXYPaDhBDAQJgBxGsTPoPRTKe1RJd3RAbEw4GL8Mo3rP8AhyJeEpZ4OWmPVHktZ4j4qYnxGJBIM87LO7ZEPG/w/wC5ysP7VZlDcrvDMGG3lxMG+6VXY2r3rhkaTAAAEk6k3jqp4cU45G2tE8+bHLCop7K54mDEfI/8wtj2QP8AAMmzSTO6CXfsFQYXYtSo7LlJJv3bYc8j+YA+Ac3QvQNibE7ikA+C6cxA9hroAAHGAAJPCU+Xkj16ojxMM3Ls/BtuHLh4QWt4n23f/I+PRD8IGi8AfUknirRrwLusN5WQ7YbcaQRMUx7oMT+YjXosKXZnUS6+IZx3aGg3MwS62oG8fWqyuI27ScYILdRca8ClpbKxGJGaO5p7pEFw5NHzKq9qbIdTtmzRqCLxxC244Y/PszzeT0s6RBIIvBB6hZPbGC7ms5ou3Vh4sOnmNDzBVxsprmhwm0SFR45rg6HzOt+a04lUmrMnK3FNrZGQhCvMIiEJUACEiEACEIQIEIQgAQhCABSMDi3Unh7d2o4jeFHQgD0TZeODmh7DII0PXTqpJpZyYI3nhoJMLC7E2maL4PsO15H8S3eHh5aGjwkxni3ivfdaHRxhR0vSMk34XGytnYt+Gc7BtpMILs9V7Q+oWwbMzWAkRa/61Ow8diTmfiKYeynMuewNAdOUtdESddOBXq+zMQKOFqCm27KRc1uuYhultTovNqIxOIaC+lIqOc7uGHu2MYHEkSfecRdxkxHErmzy905HZ4uOvi/o9J2eGdyw02ta1zQ4BoAAkToFJbhQQoOFxQLcuXIQ0eD8MgWtwUZ+Kc06rE3vZp/HJ+C7Wwnh5LK19iNLw4gEi4zCQDxg2WhxONkKqxGM3JqVPRdGLrZie1ODxRJPfvLPwAhkdC0eIcispgMFUzBwaTB8R4tNjvvYr0rFYgGQbqLQpsBHhHyA/crbj5DUaoyz4ycu1jWwNlscHl2sZY6iZ6rB9rMM+niC2pePYdAEsOmnC69ewjAQAwR00VF247PjEUczBFSlJHNp1afNLBmrJsXKwOWPXp5KhKRGqRdQ4oJEqRAAhCVAhEISoGCRKkQAIQhAgQhCBgtH2Y20aZFN7oaSI4dD+iziVKStUNOnZ9Bv2oabQ4bnM9C4D5FPYBjaj3VKZaXmx/h5XeZbEleadlO03eUjh6xl4b/Dcffy3DT/ADCPPrrt9msnxXB4tMHyIXEyweL4s7vGccitHe1Np1sODWrNyspPiSRmqA2Ia0XLdVdYh03O+LjgvMvtIwtdtRri+o+g4SCbhruBIHzW92NiC/CUC7U0ac/5Ao5IJY4yT9L4O5tV4cY4wFnsbWgrQYp9rrO45gJUIE5aRV4jEpaWKPmirh5TjWMpDM8gcSVoVFJa4TbzMLQdUqAkza02jf5rKbT7evquJazK3nvCvPvNIsmq5jWbsxifyjU+Sw236VDM51CpIkQ3K4TOsSOhur+PjjJ/JGfk5JwjcWVWKrZ3udEZiTHVNIQukcVu3YJEIQAIQhAAhCECBCUJcqBnKEIQIEIQgYJUiVACtJBkWI0I1B5L2r7MdpfesG5r71KRyk8REtd11HkvFF679imELcPiap997WDh/DaTI/8AZ8Fj5yX4m2beDKSyUjataC2CAQbEG4KhYx+TSzeHDorAt1VZtIggriR2d692VuJrSqytqoOP2r3RIcLcVXf/AKCmTcwtcMM/UiuWWP2Xj2Qq52zG16v8UEsb7skSeoXVPatJ3vA+asMHiGneOqfygQqMjO7awdGjcUgRzBJHmNVkcc9h9gRfcSbea9O2ni6LWnNDjCwPaJzCGlgDTJsABqOXRbeLNv2zFzI1F1X+ikQhC3HIBIhCBAlSIQAIQhACrppXIXQQSQjguV2VwgTBCEIAEqRKgDqmwuIDQSSQABckmwAX0f2Y2P8Ac8FSoe81oLyN73eJ/wASfgvMvsh7M9/X+9VR/ConwTo+rx6N16kcF7T3UmVyefl7SWNfXp0uHDqu7KrEtWf2q6B5rRYoXMLKdoq0DzWGEdnXv4mX29DwQVh8SzKY3LV42vI8lmca8XXX41pUc/k01Zw3FU2tu3M7nouf7SI9gFvRxj0UFyRbOqOW8sr0yZWxmYSS/NzII+QUV9QnUrlImkkQlOUvWKhCEEREIQgQIQhAAgISoGCUJEIA6K4SpEACEqEAC0HY/srV2hVysBbSaR3lUjwtHAcXHcFpew/2ZPxJbVxzjQoahkHvqo6D2G8zf5r17A7PZQoinhWMYwDwh1miJGo5mSdZGqyZ+Soqo+mjFht3Lw52Ns5mHpMpUhlpsbDR8yeJJJJKs8XiWspw3Xj+yoKWKqBk1AAQTcGbbi6NCoB2nmMSuTtWdiGNTp/X8ErFVpm6xfa/FZWjqFpq1SNTvXn/AG8xVgBvKngh2mkX5ZdYMoMZirdVSYh6kVakqDUN12scOpxuTls5QhEKwwghCEACEIQAiEIQIEIQgAQhCBghCVACISoQBZ9ndg1sdXFHDNzONyTZrGzBc87hcL23sv8AZrTwIFQBtesJ8dRvsmP7ptw2+8yeisPsi7Mfc8AHPZFfERUqE+0G+4zlAvHFxW7IvHBYMuWU20vP+miCUdv0wWLAaPFnp1RBJbobzF7O+Oib/tsFoFSzgSQG3ztOhAG6TprYnktJ2j2WKzeYMg8COPLivNsZig06gGbGLtcPeHnqsqV6NsZXsuMZi3gS3Uicp5C0qi2dWvnIIBkwREHhBuBEEciox2j7QcS2B4jrncdBfd8pSzJeSTlcAXNgzMWynduT6aouhOnY6/bAe/KN5tz1WJ7X181YDgPmrilTyVmkXbuduj9CqDtWIxR/KFowY1HJ/gXIyXjKyhSNR7WD3nATwk3Plr5J3b+zDhcQ6mTIEFjvxMddptv3HmCpHZ5sYmmQJg36ER+qvO3VMVKVOq33DlkfgPHoYC1udTSOdOFxsxSEiFaZxUiEIECEIQAIQhAHWXohcoTARCEJACVIlQAK37I7I++Y6hQ3PqDNr7DfE/TSwKqF619gGx89eviXC1NgpMNozPOZ3oGt/wAyryS6xbJQVs9xYBA3nSeaTKQUgGvXROVDKwVou+yPXEgryTtbg+6xLo3+NpiBcXt1XrDyZjdH9ZWL7e4fMwZYJb4jxyb4PoecKq6kacf8Hm9R4kbyNZ3z7pQyvpG/M55OrYsBPp6JmsZ4Xm3IGE0bgkROkHfvg8Dp8Foq0Stpkk4qPaFj4rb53rLdpa2av0EA8RJied1oH4gG2viaCDaABu9FRbRoGoDAuDMdSf2VmLUrZHJbjor8HjXUqjXs9ppkekEeYJWzrtFXCvbF3B5A6w5vo5ZDZuEcajSWkBpDjI1i/wCi2GFxI7yR7JAAg73G48oClmatUVwTadnnqFM2vh+7r1GAQA8wP5TdvwIUNak7VmN6BCEIAEIQgQIQhAAhCEAIumUydAT0CtmUGjQBPBqjZNQKpmCed0dSn6ezOLvQKxDU4xiXYkoIiU9msGsnqf2XvX2K4BtPZ5IbAfVqE+UM/wBi8WZSX0J9nYazZuHDTMsJP5nOJcPIkjyVOR+WSqlov8nBIQnCVwYVNAmMkWUU4FtS7mg2i9wQRBBHBTXtUSlULdOMHmq2leyxN1o8O7QbKOGrPok5iHATeADBBvfePrWrDt/XzAXoH2gbKIrd5TBOZrc+lploPOcuq87xzXUiczSA5pgcbiYO9WR2XWR8Xu3anp0O7jCYY0jQxEajhdd1cUCTF5Bt0G7ihlMWMkaSBy4yrNpCpMUU3XkzI0AF9N/kpuDaC5gkWBkDRsDN+s+ShVqrGsOaoRBFpvrmGg+oUJ23vYFNhaWzJDruBm2ltyFCUiDmo+ne3KDalYuuDABiDoI+UKtOzuDvh/yr6nTDgHRE7jqlOGWiOlRndN2Z07OduI+IXJwD+APQhaP7mufuCfYj1M0cI8e6fn8lw6k4atI8itSMAU5TwJ5o7B1MehbZuzidWz1AKdZ2ea7+6HpHyR3QurMIheiN7Dgie6N+bv3Ql3QdWZYFdBy4kcUoHMILR0PXYeo+Q8Fy4lKgslPxmUWN9y9H7F/eKWHD6dYjvWh2WJaCQvI6r5cvXuw2IzYOmN7QR6FVZ7UdE8dNmhp9pcax3iFOoI3Ag69YNuin0+24A/iUKg5gAjXgCqkuTboWbsWuKNHQ7b4V3tPyfmj9CutqdpsPRpGp3jDDS5rcwknp1WSq0WnVoPkqba2yqdWmQGtkA5bCxT0xdSj7YdraeJxDqmdxbDQxocWiBBIIgk3lZPG7bdUImXZfZncOA9ApO09nik8t4RrzVe+lC2RjGiluRH+9P3WnkhtSoT7R8zKdFO6t8PQa3QX4qTaQkm/sraGyXvu4+tz5LQ7M2GxkEiTzT+EIi2u/iptK5CrlJjUUNV2AHRN5OSfIlxKkUaXJAiG2iU9Twk7ldYTZpdoOv/Kj47beCw1n1RUcPcoDvDPAunKPVG34Ibw+zSdArWnsUNYX1C1jBq97g1g6udAWM2j9otQy3CUmUR+N/wDFqdRIDR6HqsltDaNXEOzV6j6jtxe4mPyjQDkFJY2/Rdj0bafafA4eRTLsQ8f9oZac86jx8WgrL4/tziX2pZaDf/GJf51HXHlCzCFYoJEWzutWc9xc9znOOrnElx6k3KE2lUrET0gKEKJMVriuxVPFCEAc5Atx2IruALZsNyEKvN+pZj9Nc15SZkIWI0HLyoc/NKhAjL9qaYzExfKPmVlqxk35oQtePwqkNHVWtNKhSYiTgT4wrqkIFuCEKDEN09VcYFgyk7wCQhCZA8y2ztzEV3ObVqucwOIDPZZY28DYHnCq0qFeioEJUJjBIhCABCEIA//Z">
            <a:extLst>
              <a:ext uri="{FF2B5EF4-FFF2-40B4-BE49-F238E27FC236}">
                <a16:creationId xmlns:a16="http://schemas.microsoft.com/office/drawing/2014/main" id="{CCFDD838-E398-4B7F-A14D-CE73779FC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4105" name="Picture 10" descr="http://photocompetition.upclive.com/original/640707/___nefretete___/podroz_berlin_sztuka_egipt.jpg">
            <a:extLst>
              <a:ext uri="{FF2B5EF4-FFF2-40B4-BE49-F238E27FC236}">
                <a16:creationId xmlns:a16="http://schemas.microsoft.com/office/drawing/2014/main" id="{08FFF4B3-D167-48DC-B8F3-68587200E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805113"/>
            <a:ext cx="19431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2" descr="http://www.ednevnik.si/uploads/k/kleo/149035.jpg">
            <a:extLst>
              <a:ext uri="{FF2B5EF4-FFF2-40B4-BE49-F238E27FC236}">
                <a16:creationId xmlns:a16="http://schemas.microsoft.com/office/drawing/2014/main" id="{6502B5FE-7283-4315-858E-A9FD3A5A1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781300"/>
            <a:ext cx="201612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ED34C1E-5341-4B6A-B039-BB5870C2C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78211BED-C6AB-4F58-8F4D-CF6A2D021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2400" b="1" i="1">
                <a:solidFill>
                  <a:srgbClr val="CC3300"/>
                </a:solidFill>
              </a:rPr>
              <a:t>GRČIJA:</a:t>
            </a:r>
          </a:p>
          <a:p>
            <a:r>
              <a:rPr lang="sl-SI" altLang="sl-SI" sz="2400"/>
              <a:t>Omejena svoboda zunaj domovanja</a:t>
            </a:r>
          </a:p>
          <a:p>
            <a:r>
              <a:rPr lang="sl-SI" altLang="sl-SI" sz="2400"/>
              <a:t>Bile pod nadzorom moža, očeta</a:t>
            </a:r>
          </a:p>
          <a:p>
            <a:r>
              <a:rPr lang="sl-SI" altLang="sl-SI" sz="2400"/>
              <a:t>Edina družbena vloga kjer so lahko sodelovale je bila vera</a:t>
            </a:r>
          </a:p>
          <a:p>
            <a:r>
              <a:rPr lang="sl-SI" altLang="sl-SI" sz="2400"/>
              <a:t>Doma so nadzorovale dogajanje v hiši, skrbele za oblačila in vzgajanje</a:t>
            </a:r>
          </a:p>
          <a:p>
            <a:r>
              <a:rPr lang="sl-SI" altLang="sl-SI" sz="2400"/>
              <a:t>Gospodinjska dela so opravljali sužnji</a:t>
            </a:r>
          </a:p>
          <a:p>
            <a:r>
              <a:rPr lang="sl-SI" altLang="sl-SI" sz="2400"/>
              <a:t>Niso se smele udeležiti OI, jih gledati, ker udeleženci niso imeli oblačil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6469F1EC-B913-4C75-9B07-4101D88B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5D4D258A-5B87-4F9E-A9DF-7B4D23CAC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2400" b="1" i="1">
                <a:solidFill>
                  <a:srgbClr val="CC3300"/>
                </a:solidFill>
              </a:rPr>
              <a:t>   RIM</a:t>
            </a:r>
          </a:p>
          <a:p>
            <a:r>
              <a:rPr lang="sl-SI" altLang="sl-SI" sz="2400"/>
              <a:t>Niso imele volilne pravice</a:t>
            </a:r>
          </a:p>
          <a:p>
            <a:r>
              <a:rPr lang="sl-SI" altLang="sl-SI" sz="2400"/>
              <a:t>Višji položaj kot je imel njihov mož ali oče, višji položaj so posredno imele tudi one</a:t>
            </a:r>
          </a:p>
          <a:p>
            <a:r>
              <a:rPr lang="sl-SI" altLang="sl-SI" sz="2400"/>
              <a:t>Ženska naj bi se omožila, vodila gospodinjstvo in skrbela za otroke</a:t>
            </a:r>
          </a:p>
          <a:p>
            <a:r>
              <a:rPr lang="sl-SI" altLang="sl-SI" sz="2400"/>
              <a:t>Kmečka dekleta se niso smela oženiti, bile so brezpravne </a:t>
            </a:r>
            <a:endParaRPr lang="en-US" altLang="sl-SI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6BB126-E555-4C61-B5B1-15915DB84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SREDNJI VEK                            </a:t>
            </a:r>
            <a:endParaRPr lang="en-US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61E480A2-C9B3-40E9-8C18-AC278B47E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/>
              <a:t>Ženske so postavljali v položaj moškega, ki mu nekaj manjka</a:t>
            </a:r>
          </a:p>
          <a:p>
            <a:r>
              <a:rPr lang="sl-SI" altLang="sl-SI" sz="2400"/>
              <a:t>Bile so izključene iz javnega življenja</a:t>
            </a:r>
          </a:p>
          <a:p>
            <a:r>
              <a:rPr lang="sl-SI" altLang="sl-SI" sz="2400"/>
              <a:t>Nekatere so lahko dedovale zemljo in za nekaj časa celo vladale</a:t>
            </a:r>
          </a:p>
          <a:p>
            <a:r>
              <a:rPr lang="sl-SI" altLang="sl-SI" sz="2400"/>
              <a:t>Dejavne so bile v prehrambeni dejavnosti in sicer kot pekarice, mlinarice, prodajalke…</a:t>
            </a:r>
          </a:p>
          <a:p>
            <a:r>
              <a:rPr lang="sl-SI" altLang="sl-SI" sz="2400"/>
              <a:t>Ukvarjale so se tudi s prostitucijo in služabništvom</a:t>
            </a:r>
          </a:p>
          <a:p>
            <a:r>
              <a:rPr lang="sl-SI" altLang="sl-SI" sz="2400"/>
              <a:t>Niso vplivale na to, s kom se bodo poročile- posledica tega pa so bile skrivne in nedovoljene poroke</a:t>
            </a:r>
          </a:p>
        </p:txBody>
      </p:sp>
      <p:cxnSp>
        <p:nvCxnSpPr>
          <p:cNvPr id="5" name="Raven konektor 4">
            <a:extLst>
              <a:ext uri="{FF2B5EF4-FFF2-40B4-BE49-F238E27FC236}">
                <a16:creationId xmlns:a16="http://schemas.microsoft.com/office/drawing/2014/main" id="{D7457094-DBB3-4645-B857-067F8678F4C1}"/>
              </a:ext>
            </a:extLst>
          </p:cNvPr>
          <p:cNvCxnSpPr/>
          <p:nvPr/>
        </p:nvCxnSpPr>
        <p:spPr>
          <a:xfrm>
            <a:off x="500063" y="1000125"/>
            <a:ext cx="8001000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E02960-68AA-4F7B-B30A-D81B7B28D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 VEK</a:t>
            </a:r>
            <a:endParaRPr lang="en-US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016F8615-69C4-4DC2-9EDC-74BD6FF10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525963"/>
          </a:xfrm>
        </p:spPr>
        <p:txBody>
          <a:bodyPr/>
          <a:lstStyle/>
          <a:p>
            <a:r>
              <a:rPr lang="sl-SI" altLang="sl-SI" sz="2400"/>
              <a:t>Kmečka dekleta se niso smele poročiti</a:t>
            </a:r>
          </a:p>
          <a:p>
            <a:r>
              <a:rPr lang="sl-SI" altLang="sl-SI" sz="2400"/>
              <a:t>Niso imele nobenih pravic</a:t>
            </a:r>
          </a:p>
          <a:p>
            <a:r>
              <a:rPr lang="sl-SI" altLang="sl-SI" sz="2400"/>
              <a:t>Delodajalci so grdo ravnali z njimi in posegali v njihove pravice</a:t>
            </a:r>
          </a:p>
          <a:p>
            <a:r>
              <a:rPr lang="sl-SI" altLang="sl-SI" sz="2400"/>
              <a:t>Če so rodile nezakonskega otroka, so jih vrgli na cesto</a:t>
            </a:r>
          </a:p>
          <a:p>
            <a:r>
              <a:rPr lang="sl-SI" altLang="sl-SI" sz="2400"/>
              <a:t>Vodile so gospodinjstvo, rojevale in vzgajale otroke</a:t>
            </a:r>
          </a:p>
          <a:p>
            <a:r>
              <a:rPr lang="sl-SI" altLang="sl-SI" sz="2400"/>
              <a:t>Moški so menili, da ženske nimajo nič v zvezi s politiko</a:t>
            </a:r>
          </a:p>
        </p:txBody>
      </p:sp>
      <p:cxnSp>
        <p:nvCxnSpPr>
          <p:cNvPr id="4" name="Raven konektor 3">
            <a:extLst>
              <a:ext uri="{FF2B5EF4-FFF2-40B4-BE49-F238E27FC236}">
                <a16:creationId xmlns:a16="http://schemas.microsoft.com/office/drawing/2014/main" id="{72962627-FD3B-41AC-BB1E-2477494A98E8}"/>
              </a:ext>
            </a:extLst>
          </p:cNvPr>
          <p:cNvCxnSpPr/>
          <p:nvPr/>
        </p:nvCxnSpPr>
        <p:spPr>
          <a:xfrm>
            <a:off x="500063" y="1000125"/>
            <a:ext cx="8001000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3C1269-C2ED-44A9-A992-292A076D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 VEK</a:t>
            </a:r>
            <a:endParaRPr lang="en-US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F51DE595-83B1-4D25-AC50-321C3CEA9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525962"/>
          </a:xfrm>
        </p:spPr>
        <p:txBody>
          <a:bodyPr/>
          <a:lstStyle/>
          <a:p>
            <a:r>
              <a:rPr lang="sl-SI" altLang="sl-SI" sz="2400"/>
              <a:t>Ženske želijo izpostaviti enakost pravic obeh spolov</a:t>
            </a:r>
          </a:p>
          <a:p>
            <a:r>
              <a:rPr lang="sl-SI" altLang="sl-SI" sz="2400">
                <a:solidFill>
                  <a:srgbClr val="FF0000"/>
                </a:solidFill>
              </a:rPr>
              <a:t>Olymmpe de Gouges </a:t>
            </a:r>
            <a:r>
              <a:rPr lang="sl-SI" altLang="sl-SI" sz="2400"/>
              <a:t>napiše deklaracijo o pravicah žensk in državljank, ki je poudarila: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/>
              <a:t>      -sposobnost žensk, da sprejemajo moralne in razumne   odločitve</a:t>
            </a:r>
            <a:br>
              <a:rPr lang="sl-SI" altLang="sl-SI" sz="2400"/>
            </a:br>
            <a:r>
              <a:rPr lang="sl-SI" altLang="sl-SI" sz="2400"/>
              <a:t> - ženske vrline</a:t>
            </a:r>
            <a:br>
              <a:rPr lang="sl-SI" altLang="sl-SI" sz="2400"/>
            </a:br>
            <a:r>
              <a:rPr lang="sl-SI" altLang="sl-SI" sz="2400"/>
              <a:t> - ženska kot moškemu enakovredna</a:t>
            </a:r>
          </a:p>
        </p:txBody>
      </p:sp>
      <p:cxnSp>
        <p:nvCxnSpPr>
          <p:cNvPr id="4" name="Raven konektor 3">
            <a:extLst>
              <a:ext uri="{FF2B5EF4-FFF2-40B4-BE49-F238E27FC236}">
                <a16:creationId xmlns:a16="http://schemas.microsoft.com/office/drawing/2014/main" id="{DE637F78-7AB6-432B-8A1F-D3FCC8E8B701}"/>
              </a:ext>
            </a:extLst>
          </p:cNvPr>
          <p:cNvCxnSpPr/>
          <p:nvPr/>
        </p:nvCxnSpPr>
        <p:spPr>
          <a:xfrm>
            <a:off x="500063" y="1000125"/>
            <a:ext cx="8001000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221" name="irc_mi" descr="http://upload.wikimedia.org/wikipedia/commons/3/34/DDFC.jpg">
            <a:extLst>
              <a:ext uri="{FF2B5EF4-FFF2-40B4-BE49-F238E27FC236}">
                <a16:creationId xmlns:a16="http://schemas.microsoft.com/office/drawing/2014/main" id="{4D75EE94-DF16-4BE4-8EF6-CD97E5AFF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071813"/>
            <a:ext cx="1785937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irc_mi" descr="http://www.onthisdeity.com/wp-content/uploads/2010/11/gouges.jpg">
            <a:extLst>
              <a:ext uri="{FF2B5EF4-FFF2-40B4-BE49-F238E27FC236}">
                <a16:creationId xmlns:a16="http://schemas.microsoft.com/office/drawing/2014/main" id="{39FF4E6A-A03C-430D-B172-F8FE35DCC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221163"/>
            <a:ext cx="17145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ECB87F21-A593-444F-A2B3-4FCADA14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SUFRAŽETKE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C85E98C4-CF77-44CF-9816-DF9BAFBE9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/>
              <a:t>Sufražetke so bile prve ženske, ki so se množično borile za pravice žensk. V ZDA, Veliki Britaniji in Kanadi so prirejale proteste</a:t>
            </a:r>
          </a:p>
          <a:p>
            <a:r>
              <a:rPr lang="sl-SI" altLang="sl-SI" sz="2000"/>
              <a:t>Poslanci v parlamentu niso podpirali njihovih zahtev.</a:t>
            </a:r>
          </a:p>
          <a:p>
            <a:r>
              <a:rPr lang="sl-SI" altLang="sl-SI" sz="2000"/>
              <a:t>Mnoge so kaznovali z zaporom, toda tudi tam se niso odpovedale svojim ciljem. </a:t>
            </a:r>
          </a:p>
          <a:p>
            <a:r>
              <a:rPr lang="sl-SI" altLang="sl-SI" sz="2000"/>
              <a:t>Po letu 1918 so se ženske, stare čez 30 let, ki so plačevale najemnino ter imele diplomo, lahko udeležile volitev. Šele z letom 1928 so znižali starost volilnih upravičenk in upravičencev na 21 let. </a:t>
            </a:r>
          </a:p>
        </p:txBody>
      </p:sp>
      <p:pic>
        <p:nvPicPr>
          <p:cNvPr id="1026" name="Picture 2" descr="http://img.rtvslo.si/upload/zabava/sufra_etke_show.jpg">
            <a:extLst>
              <a:ext uri="{FF2B5EF4-FFF2-40B4-BE49-F238E27FC236}">
                <a16:creationId xmlns:a16="http://schemas.microsoft.com/office/drawing/2014/main" id="{AD5C4113-552B-4ECF-83C0-D21689826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9120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linoit.com/entry/image/4756085">
            <a:extLst>
              <a:ext uri="{FF2B5EF4-FFF2-40B4-BE49-F238E27FC236}">
                <a16:creationId xmlns:a16="http://schemas.microsoft.com/office/drawing/2014/main" id="{F102E4CB-10AE-4B2D-BE81-BDCB925DA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509120"/>
            <a:ext cx="3096344" cy="206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delo.si/assets/media/picture/20130107/KnjizevniL__suffrage_hires.jpeg0.jpeg?rev=1">
            <a:extLst>
              <a:ext uri="{FF2B5EF4-FFF2-40B4-BE49-F238E27FC236}">
                <a16:creationId xmlns:a16="http://schemas.microsoft.com/office/drawing/2014/main" id="{DAA1BFD8-9D20-4A76-95E0-B4939E689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7" y="4509120"/>
            <a:ext cx="2709981" cy="2009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833</Words>
  <Application>Microsoft Office PowerPoint</Application>
  <PresentationFormat>On-screen Show (4:3)</PresentationFormat>
  <Paragraphs>2043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Bodoni MT Black</vt:lpstr>
      <vt:lpstr>Calibri</vt:lpstr>
      <vt:lpstr>Chiller</vt:lpstr>
      <vt:lpstr>Officeova tema</vt:lpstr>
      <vt:lpstr>BOJ ZA ŽENSKE PRAVICE</vt:lpstr>
      <vt:lpstr>PRAZGODOVINA</vt:lpstr>
      <vt:lpstr>STARI VEK  </vt:lpstr>
      <vt:lpstr>PowerPoint Presentation</vt:lpstr>
      <vt:lpstr>PowerPoint Presentation</vt:lpstr>
      <vt:lpstr>SREDNJI VEK                            </vt:lpstr>
      <vt:lpstr>NOVI VEK</vt:lpstr>
      <vt:lpstr>NOVI VEK</vt:lpstr>
      <vt:lpstr>SUFRAŽETKE</vt:lpstr>
      <vt:lpstr>PRIDOBITEV VOLILNE PRAVICE</vt:lpstr>
      <vt:lpstr>ZNAMENITE ŽENSKE  V PRETEKLOSTI</vt:lpstr>
      <vt:lpstr>MARIJA TEREZIJA</vt:lpstr>
      <vt:lpstr>ANGELA VODE:</vt:lpstr>
      <vt:lpstr>ROSA LUXEMBURG:</vt:lpstr>
      <vt:lpstr>CLARA ZETKIN:</vt:lpstr>
      <vt:lpstr>MARIE CURIE</vt:lpstr>
      <vt:lpstr>ZNAMENITE ŽENSKE DANES </vt:lpstr>
      <vt:lpstr>PowerPoint Presentation</vt:lpstr>
      <vt:lpstr>MNENJA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2019-06-03T09:09:45Z</dcterms:created>
  <dcterms:modified xsi:type="dcterms:W3CDTF">2019-06-03T09:09:45Z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