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72" r:id="rId5"/>
    <p:sldId id="282" r:id="rId6"/>
    <p:sldId id="265" r:id="rId7"/>
    <p:sldId id="266" r:id="rId8"/>
    <p:sldId id="259" r:id="rId9"/>
    <p:sldId id="280" r:id="rId10"/>
    <p:sldId id="261" r:id="rId11"/>
    <p:sldId id="268" r:id="rId12"/>
    <p:sldId id="277" r:id="rId13"/>
    <p:sldId id="278" r:id="rId14"/>
    <p:sldId id="270" r:id="rId15"/>
    <p:sldId id="271" r:id="rId16"/>
    <p:sldId id="274" r:id="rId17"/>
    <p:sldId id="281" r:id="rId18"/>
    <p:sldId id="263" r:id="rId19"/>
    <p:sldId id="264" r:id="rId20"/>
    <p:sldId id="262" r:id="rId21"/>
    <p:sldId id="269" r:id="rId22"/>
    <p:sldId id="267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90" autoAdjust="0"/>
    <p:restoredTop sz="94737" autoAdjust="0"/>
  </p:normalViewPr>
  <p:slideViewPr>
    <p:cSldViewPr>
      <p:cViewPr>
        <p:scale>
          <a:sx n="73" d="100"/>
          <a:sy n="73" d="100"/>
        </p:scale>
        <p:origin x="-145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9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E83039EB-516F-48A6-B8B6-911978703D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BB3DDFC2-DBF1-4290-BD27-77E48C623BC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18F152F-C31F-404C-9A72-065B286576F2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D1F6BD7D-7588-4CC0-9100-AE229DA3FA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2623AD86-DB56-440B-A6F8-D3E92C31B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  <a:endParaRPr lang="en-US" noProof="0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DD6C50CD-8C7B-410A-ADC2-4BCDFEA97FD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2A0BEB90-5185-41FE-B73F-C9CCC0E486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37BE75-B342-47B0-BE78-4C2E0D93BA08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grada stranske slike 1">
            <a:extLst>
              <a:ext uri="{FF2B5EF4-FFF2-40B4-BE49-F238E27FC236}">
                <a16:creationId xmlns:a16="http://schemas.microsoft.com/office/drawing/2014/main" id="{F05AD3C7-F691-4B66-85F5-EBCA62C1B8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Ograda opomb 2">
            <a:extLst>
              <a:ext uri="{FF2B5EF4-FFF2-40B4-BE49-F238E27FC236}">
                <a16:creationId xmlns:a16="http://schemas.microsoft.com/office/drawing/2014/main" id="{AC118D08-D078-4469-AA65-2C109897DF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5604" name="Ograda številke diapozitiva 3">
            <a:extLst>
              <a:ext uri="{FF2B5EF4-FFF2-40B4-BE49-F238E27FC236}">
                <a16:creationId xmlns:a16="http://schemas.microsoft.com/office/drawing/2014/main" id="{933CB96E-9BED-427A-9B11-FE0D031691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82A2A67-CC65-4DCA-9B78-6F4015913E8D}" type="slidenum">
              <a:rPr lang="en-US" altLang="sl-SI"/>
              <a:pPr/>
              <a:t>2</a:t>
            </a:fld>
            <a:endParaRPr lang="en-US" alt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grada stranske slike 1">
            <a:extLst>
              <a:ext uri="{FF2B5EF4-FFF2-40B4-BE49-F238E27FC236}">
                <a16:creationId xmlns:a16="http://schemas.microsoft.com/office/drawing/2014/main" id="{801DFAD1-16C0-4BE4-9C13-F1F2297302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Ograda opomb 2">
            <a:extLst>
              <a:ext uri="{FF2B5EF4-FFF2-40B4-BE49-F238E27FC236}">
                <a16:creationId xmlns:a16="http://schemas.microsoft.com/office/drawing/2014/main" id="{41767CBB-BF04-4413-9A03-1D6EE2965B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6628" name="Ograda številke diapozitiva 3">
            <a:extLst>
              <a:ext uri="{FF2B5EF4-FFF2-40B4-BE49-F238E27FC236}">
                <a16:creationId xmlns:a16="http://schemas.microsoft.com/office/drawing/2014/main" id="{196E71E7-EEDC-4D18-82AB-47E34806A4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7C96647-5771-4DFF-B6D2-C263C3D28A89}" type="slidenum">
              <a:rPr lang="en-US" altLang="sl-SI"/>
              <a:pPr/>
              <a:t>8</a:t>
            </a:fld>
            <a:endParaRPr lang="en-US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0B4436A0-9DB3-45B7-A49A-7840E49B5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92C7F-2E77-4A5C-B479-D448FBC2BCC0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5DFE1917-AB32-4979-942A-51109633C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BA962603-D377-4F2A-B7BF-85F513D54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B2AF3A-959E-4E42-B07A-66BFB56C0C96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090146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AB6DE21C-D673-4C1F-B0E5-86F51FCF5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DBDC6-25FF-4D8A-A3F6-3CBD54ECA8F9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976BF47E-D5EE-4D51-80E1-A9CB20A67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4C77F77B-01A7-4C2B-808C-B21CC5370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F8B24-9227-42BC-82F9-38B70E6C625D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016551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5958727F-FADF-4ADC-B392-CA97D04C3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8B422-DECD-4CED-99CF-0A4B4611A223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D64E83E8-3499-4A28-A991-E8B6A7BF0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9887A79A-A120-40C9-A8FE-2B336502F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D5A9B-49DD-4370-BC02-95C41FB1E1DE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664442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551D51DC-4FE0-4AFF-8A63-0874C6E8A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51909-8AD3-49FA-9CE5-8A9A2B885360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C248239E-2906-439E-91BD-F66DDEC8B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9E98D5E0-039B-46DD-AF4A-71E2FA03C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5FB4B-81D3-4A80-BA8E-F8C07D2B82DF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10991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5C887F54-E82A-46D8-80DA-8D7D651E8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CE019-274D-4100-A9A7-CE410539224F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8D0984C3-25A5-43A0-A2D6-DB7B8F2D9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F7612391-4820-4349-9446-CC1BC98BB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7D7D8-A5F4-4B0D-A660-D05EE51A325F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61007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1AC02656-7819-4FA6-BB76-A3A4F7363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F5F19-5FD2-4215-B69F-29EAD6117C19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31484D28-77E3-4427-97CE-295CD0B13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79821247-B10C-449D-925D-69B8B5ED1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DA865-DE0A-4E85-B3C2-343D55CF6AF5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626189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C12ADA50-E1D8-46EC-8779-87418DE54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A94C0-EBC5-4762-9176-AAC0ECA77C95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234088F8-4194-4BF1-87A2-65684EE77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CC1FC32A-C8BB-46BD-A24D-4F5CF2A91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1574E-CCF3-4F0C-9776-C574668318A3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253505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28A5E80C-C13D-46D7-BF62-EC7794889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B60DD-257C-4347-A1D3-98D3D8960FA9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E57170DE-99F9-4B5D-9159-3E0C08AD7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C3AA804B-04C6-49E0-A422-F1278239B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EFC82-C87A-467D-BE38-01E801C78D24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42162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E468ACB2-BC25-40C9-971F-64C5C3881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93F69-4C23-4374-A983-9AD503D2F5EA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9A797AB4-8EF4-438B-B923-67CC593FA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3383FA33-6198-4E90-847C-A6E45E19D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9FCEB9-4017-4B6E-84CE-74CFC40C2F8D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121908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28CC0BD5-5A2F-4C98-9AE0-1716F0F83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7DF1A-18E7-47D9-A7E5-235B74C4F50E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AB7FE37F-2578-4662-8CCE-A2FE04A88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CB902370-E27D-4BB9-96AA-01E227960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94BE5F-6264-4653-B987-CD3ABE31B237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29592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7B3DBF08-D7BE-4304-9FD1-7E2D3FF58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716AD-1499-4DF9-9169-639523015E1E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91654BD1-C4EB-485F-AB41-6265CA55F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3D87BC7F-3717-4FF7-9C54-A043BAB59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A62D4-F939-4AD0-A41D-8D2877749C68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02692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EC7FCA73-72E4-42C6-BD31-AAB9DE52EA8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  <a:endParaRPr lang="en-US" altLang="sl-SI"/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91D38C42-D3A3-424C-A253-E70A6532AB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D1A0B890-2545-42B6-8BC5-DDEB9AF544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2B1DC1-1E76-4A8B-891F-E600FB40A16A}" type="datetimeFigureOut">
              <a:rPr lang="en-US"/>
              <a:pPr>
                <a:defRPr/>
              </a:pPr>
              <a:t>6/3/2019</a:t>
            </a:fld>
            <a:endParaRPr lang="en-US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633320CF-0240-4F79-AEB7-C8E0C14F6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DF47094D-7D9A-4DDC-87E7-5711426311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6D85097-C95D-4CCB-82A4-A2FFBD8F03C1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AC4081-5086-49A3-823B-428B7F1E3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738" y="1412875"/>
            <a:ext cx="7772400" cy="1470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115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BUDIZEM</a:t>
            </a:r>
            <a:endParaRPr lang="en-US" sz="115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A3AD12D-E5BB-4704-985B-3045B05479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3350" y="2924175"/>
            <a:ext cx="6343650" cy="12096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sz="1600" dirty="0"/>
          </a:p>
        </p:txBody>
      </p:sp>
      <p:pic>
        <p:nvPicPr>
          <p:cNvPr id="18434" name="Picture 2" descr="http://www.religije.com/images/logo.gif">
            <a:extLst>
              <a:ext uri="{FF2B5EF4-FFF2-40B4-BE49-F238E27FC236}">
                <a16:creationId xmlns:a16="http://schemas.microsoft.com/office/drawing/2014/main" id="{E2456636-75C9-4B9A-B99F-79D07FE7C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786190"/>
            <a:ext cx="1905000" cy="2219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9FFF4B-280E-4630-BB5A-93A714FCD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VERSKI OBJEKTI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614F86A1-ACD7-468E-824D-21843D19A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750" dirty="0"/>
              <a:t>Templji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750" dirty="0"/>
              <a:t>Pagode (Japonska, Kitajska)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750" dirty="0" err="1"/>
              <a:t>Stupe</a:t>
            </a:r>
            <a:r>
              <a:rPr lang="sl-SI" sz="2750" dirty="0"/>
              <a:t> (Indija) - Budovi posmrtni ostanke ali pa prepisi njegovih naukov.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750" dirty="0"/>
              <a:t>Budi se poklonijo tako, da okoli templjev hodijo</a:t>
            </a:r>
          </a:p>
        </p:txBody>
      </p:sp>
      <p:pic>
        <p:nvPicPr>
          <p:cNvPr id="7170" name="Picture 2" descr="https://encrypted-tbn0.gstatic.com/images?q=tbn:ANd9GcQic0LhbTJKbD9Qh8ZLWvtD6VBeXUd_vIanEMPaSNvHs-e_R7xrqQ">
            <a:extLst>
              <a:ext uri="{FF2B5EF4-FFF2-40B4-BE49-F238E27FC236}">
                <a16:creationId xmlns:a16="http://schemas.microsoft.com/office/drawing/2014/main" id="{4535790B-9E2C-4D08-9446-AB9954E3F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1440" y="4095330"/>
            <a:ext cx="1728000" cy="230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2" name="Picture 4" descr="http://upload.wikimedia.org/wikipedia/commons/6/64/Stupa_in_Gotemba.jpg">
            <a:extLst>
              <a:ext uri="{FF2B5EF4-FFF2-40B4-BE49-F238E27FC236}">
                <a16:creationId xmlns:a16="http://schemas.microsoft.com/office/drawing/2014/main" id="{17AE74E7-BD19-430B-98B6-AC98C1964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7603" y="4095330"/>
            <a:ext cx="1729806" cy="230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8330E26-44F4-4631-958C-D0D7D6916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2" y="4509120"/>
            <a:ext cx="2520280" cy="1890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F713D9-6B6E-49A1-AF2D-A10C784D2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PRAZNIKI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1" name="Ograda vsebine 2">
            <a:extLst>
              <a:ext uri="{FF2B5EF4-FFF2-40B4-BE49-F238E27FC236}">
                <a16:creationId xmlns:a16="http://schemas.microsoft.com/office/drawing/2014/main" id="{89640891-D5DC-4198-B584-FA191B16A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29600" cy="4525963"/>
          </a:xfrm>
        </p:spPr>
        <p:txBody>
          <a:bodyPr/>
          <a:lstStyle/>
          <a:p>
            <a:r>
              <a:rPr lang="en-US" altLang="sl-SI" sz="2800"/>
              <a:t>Šakajmuni (roj. dan Sidharte Gautame) </a:t>
            </a:r>
          </a:p>
          <a:p>
            <a:r>
              <a:rPr lang="en-US" altLang="sl-SI" sz="2800"/>
              <a:t>Bodhi (dan Budovega razsvetljenstva) </a:t>
            </a:r>
          </a:p>
          <a:p>
            <a:r>
              <a:rPr lang="en-US" altLang="sl-SI" sz="2800"/>
              <a:t>Parinirvana (Budov vzdih nad Zemljo) </a:t>
            </a:r>
          </a:p>
          <a:p>
            <a:r>
              <a:rPr lang="en-US" altLang="sl-SI" sz="2800"/>
              <a:t>Faguna (začetek življenjskega kroga)</a:t>
            </a:r>
          </a:p>
        </p:txBody>
      </p:sp>
      <p:pic>
        <p:nvPicPr>
          <p:cNvPr id="10242" name="Picture 2" descr="http://www.bigpicture.si/wp-content/uploads/2011/05/2447.jpg">
            <a:extLst>
              <a:ext uri="{FF2B5EF4-FFF2-40B4-BE49-F238E27FC236}">
                <a16:creationId xmlns:a16="http://schemas.microsoft.com/office/drawing/2014/main" id="{E24532FF-F596-4BB8-BE76-95FEF8249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3643314"/>
            <a:ext cx="4071966" cy="2667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3A2CEF-4C69-4EE1-BB05-9F96F1AFC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TERAVADSKI BUDIZEM</a:t>
            </a:r>
            <a:endParaRPr lang="sl-SI" sz="3600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45EC82FF-CD97-489E-8A52-243518B95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800" dirty="0"/>
              <a:t>Verujejo, da Budove nauke izpolnjujejo najbolj natančno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800" dirty="0"/>
              <a:t>Menijo, da je bil Buda samo človek in da po smrti ni mogel več pomagati ljudem, zato ne molijo h njemu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800" dirty="0"/>
              <a:t>Verujejo, da mora vsak posameznik uspeti v življenju z izpolnjevanjem </a:t>
            </a:r>
            <a:r>
              <a:rPr lang="sl-SI" sz="2800" dirty="0" err="1"/>
              <a:t>Tipitake</a:t>
            </a:r>
            <a:endParaRPr lang="sl-SI" sz="2800" dirty="0"/>
          </a:p>
          <a:p>
            <a:pPr fontAlgn="auto">
              <a:spcAft>
                <a:spcPts val="0"/>
              </a:spcAft>
              <a:defRPr/>
            </a:pPr>
            <a:r>
              <a:rPr lang="sl-SI" sz="2800" dirty="0"/>
              <a:t>Verujejo, da bodo menihi najbolj uspešni v iskanju svojega razsvetljenja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19D9C0-73A1-48B7-BE8A-66C9145C9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sl-SI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MAHAJANSKI BUDIZEM</a:t>
            </a:r>
            <a:br>
              <a:rPr lang="sl-SI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l-SI" b="1" dirty="0"/>
          </a:p>
        </p:txBody>
      </p:sp>
      <p:sp>
        <p:nvSpPr>
          <p:cNvPr id="14339" name="Ograda vsebine 2">
            <a:extLst>
              <a:ext uri="{FF2B5EF4-FFF2-40B4-BE49-F238E27FC236}">
                <a16:creationId xmlns:a16="http://schemas.microsoft.com/office/drawing/2014/main" id="{467EEAD0-65B4-4AA7-B0D1-A481FE69E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800"/>
              <a:t>Verujejo, da Buda lahko usliši prošnje ljudi tudi danes</a:t>
            </a:r>
          </a:p>
          <a:p>
            <a:r>
              <a:rPr lang="sl-SI" altLang="sl-SI" sz="2800"/>
              <a:t>Verujejo v bodisatve, ljudi, ki so na robu razsvetljenja, a so se odločili ostati na tem svetu, da bi pomagali to doseči tudi drugim </a:t>
            </a:r>
          </a:p>
          <a:p>
            <a:r>
              <a:rPr lang="sl-SI" altLang="sl-SI" sz="2800"/>
              <a:t>Poleg Tipitake uporabljajo tudi druga besedila</a:t>
            </a:r>
          </a:p>
          <a:p>
            <a:r>
              <a:rPr lang="sl-SI" altLang="sl-SI" sz="2800"/>
              <a:t>Vrjamejo, da lahko dosežejo nirvano, tudi če niso menihi</a:t>
            </a:r>
          </a:p>
          <a:p>
            <a:endParaRPr lang="sl-SI" altLang="sl-SI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slo-theravada.org/slotheralogo1.jpg">
            <a:extLst>
              <a:ext uri="{FF2B5EF4-FFF2-40B4-BE49-F238E27FC236}">
                <a16:creationId xmlns:a16="http://schemas.microsoft.com/office/drawing/2014/main" id="{F5F2850D-6B12-42DC-B6CC-080607E4BF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8802"/>
          <a:stretch/>
        </p:blipFill>
        <p:spPr bwMode="auto">
          <a:xfrm>
            <a:off x="2915816" y="4077072"/>
            <a:ext cx="3146626" cy="1863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981A0353-0A33-4B6D-B805-C8DF61C08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 SPLOŠNE RESNICE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4" name="Ograda vsebine 2">
            <a:extLst>
              <a:ext uri="{FF2B5EF4-FFF2-40B4-BE49-F238E27FC236}">
                <a16:creationId xmlns:a16="http://schemas.microsoft.com/office/drawing/2014/main" id="{3BEB14EF-9890-4AE5-810E-C408C7135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500188"/>
            <a:ext cx="8229600" cy="4525962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sl-SI" altLang="sl-SI" sz="2700"/>
              <a:t>1. </a:t>
            </a:r>
            <a:r>
              <a:rPr lang="en-US" altLang="sl-SI" sz="2700"/>
              <a:t>V življenju ni nič trajnega.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sz="2700"/>
              <a:t>2. Ž</a:t>
            </a:r>
            <a:r>
              <a:rPr lang="en-US" altLang="sl-SI" sz="2700"/>
              <a:t>ivljenje </a:t>
            </a:r>
            <a:r>
              <a:rPr lang="sl-SI" altLang="sl-SI" sz="2700"/>
              <a:t>nas zato </a:t>
            </a:r>
            <a:r>
              <a:rPr lang="en-US" altLang="sl-SI" sz="2700"/>
              <a:t>ne zadovoljuje. Ljudje hrepenijo po minljivih</a:t>
            </a:r>
            <a:r>
              <a:rPr lang="sl-SI" altLang="sl-SI" sz="2700"/>
              <a:t> </a:t>
            </a:r>
            <a:r>
              <a:rPr lang="en-US" altLang="sl-SI" sz="2700"/>
              <a:t>stvareh in se nanje navezujejo. </a:t>
            </a:r>
            <a:endParaRPr lang="sl-SI" altLang="sl-SI" sz="2700"/>
          </a:p>
          <a:p>
            <a:pPr>
              <a:buFont typeface="Arial" panose="020B0604020202020204" pitchFamily="34" charset="0"/>
              <a:buNone/>
            </a:pPr>
            <a:r>
              <a:rPr lang="sl-SI" altLang="sl-SI" sz="2700"/>
              <a:t>3. </a:t>
            </a:r>
            <a:r>
              <a:rPr lang="en-US" altLang="sl-SI" sz="2700"/>
              <a:t>Ni večne duše in to, kar ljudje imenujejo jaz, je</a:t>
            </a:r>
            <a:r>
              <a:rPr lang="sl-SI" altLang="sl-SI" sz="2700"/>
              <a:t> </a:t>
            </a:r>
            <a:r>
              <a:rPr lang="en-US" altLang="sl-SI" sz="2700"/>
              <a:t>samo skupek spreminjajočih se značilnosti.</a:t>
            </a:r>
          </a:p>
          <a:p>
            <a:pPr>
              <a:buFont typeface="Arial" panose="020B0604020202020204" pitchFamily="34" charset="0"/>
              <a:buNone/>
            </a:pPr>
            <a:endParaRPr lang="en-US" altLang="sl-SI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71D0EA-E9F6-40F6-A6B8-160ACE010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ŠTIRI VZVIŠENE RESNICE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7" name="Ograda vsebine 2">
            <a:extLst>
              <a:ext uri="{FF2B5EF4-FFF2-40B4-BE49-F238E27FC236}">
                <a16:creationId xmlns:a16="http://schemas.microsoft.com/office/drawing/2014/main" id="{2F67FA94-336E-41D4-8B49-CC76E9384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sl-SI" sz="2800"/>
              <a:t>1. Vse življenje je trpljenje.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sl-SI" sz="2800"/>
              <a:t>2. Vzrok trpljenja sta hrepenenje</a:t>
            </a:r>
            <a:r>
              <a:rPr lang="sl-SI" altLang="sl-SI" sz="2800"/>
              <a:t> </a:t>
            </a:r>
            <a:r>
              <a:rPr lang="en-US" altLang="sl-SI" sz="2800"/>
              <a:t>in navezanost.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sl-SI" sz="2800"/>
              <a:t>3. Hrepenenje in navezanost</a:t>
            </a:r>
            <a:r>
              <a:rPr lang="sl-SI" altLang="sl-SI" sz="2800"/>
              <a:t> </a:t>
            </a:r>
            <a:r>
              <a:rPr lang="en-US" altLang="sl-SI" sz="2800"/>
              <a:t>lahko premagamo.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sl-SI" sz="2800"/>
              <a:t>4. Premagamo ju z izpolnjevanjem naukov osmere poti.</a:t>
            </a:r>
          </a:p>
          <a:p>
            <a:pPr>
              <a:buFont typeface="Arial" panose="020B0604020202020204" pitchFamily="34" charset="0"/>
              <a:buNone/>
            </a:pPr>
            <a:endParaRPr lang="en-US" altLang="sl-SI"/>
          </a:p>
        </p:txBody>
      </p:sp>
      <p:pic>
        <p:nvPicPr>
          <p:cNvPr id="31746" name="Picture 2" descr="http://www.nicenet.ro/news_images/20080312/calugari_budisti_1.jpg">
            <a:extLst>
              <a:ext uri="{FF2B5EF4-FFF2-40B4-BE49-F238E27FC236}">
                <a16:creationId xmlns:a16="http://schemas.microsoft.com/office/drawing/2014/main" id="{D59ABF79-D465-4F39-9871-E966452EA4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9747"/>
          <a:stretch/>
        </p:blipFill>
        <p:spPr bwMode="auto">
          <a:xfrm>
            <a:off x="2500299" y="4077073"/>
            <a:ext cx="3295838" cy="2233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407DD5-2651-46D3-9216-CFA5E1646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VODIL BUDIZMA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7F894370-0C80-44D4-B583-E4ACE538B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sl-SI" altLang="sl-SI" sz="2800"/>
              <a:t>    Vzdržati se: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sz="2800"/>
              <a:t>    1. Ubijanja živih bitij.</a:t>
            </a:r>
            <a:br>
              <a:rPr lang="sl-SI" altLang="sl-SI" sz="2800"/>
            </a:br>
            <a:r>
              <a:rPr lang="sl-SI" altLang="sl-SI" sz="2800"/>
              <a:t>2. Jemanja tistega, kar nam ni dano.</a:t>
            </a:r>
            <a:br>
              <a:rPr lang="sl-SI" altLang="sl-SI" sz="2800"/>
            </a:br>
            <a:r>
              <a:rPr lang="sl-SI" altLang="sl-SI" sz="2800"/>
              <a:t>3. Neprimernega vedenja v ljubezni.</a:t>
            </a:r>
            <a:br>
              <a:rPr lang="sl-SI" altLang="sl-SI" sz="2800"/>
            </a:br>
            <a:r>
              <a:rPr lang="sl-SI" altLang="sl-SI" sz="2800"/>
              <a:t>4. Osornosti in neresnic v govoru.</a:t>
            </a:r>
            <a:br>
              <a:rPr lang="sl-SI" altLang="sl-SI" sz="2800"/>
            </a:br>
            <a:r>
              <a:rPr lang="sl-SI" altLang="sl-SI" sz="2800"/>
              <a:t>5. Uživanja opojnih pijač in drog.</a:t>
            </a:r>
          </a:p>
        </p:txBody>
      </p:sp>
      <p:pic>
        <p:nvPicPr>
          <p:cNvPr id="1026" name="Picture 2" descr="C:\Users\Anja\Desktop\budizem\banner_buddha-img.jpg">
            <a:extLst>
              <a:ext uri="{FF2B5EF4-FFF2-40B4-BE49-F238E27FC236}">
                <a16:creationId xmlns:a16="http://schemas.microsoft.com/office/drawing/2014/main" id="{5FEF5F5C-8D53-4EFF-8684-6344A6E69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468916"/>
            <a:ext cx="3024336" cy="1901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54367C-DD46-4F9A-B9E3-DA6797581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PLEMENITA OSMERA POT</a:t>
            </a:r>
            <a:endParaRPr lang="sl-SI" dirty="0"/>
          </a:p>
        </p:txBody>
      </p:sp>
      <p:sp>
        <p:nvSpPr>
          <p:cNvPr id="18435" name="Ograda vsebine 2">
            <a:extLst>
              <a:ext uri="{FF2B5EF4-FFF2-40B4-BE49-F238E27FC236}">
                <a16:creationId xmlns:a16="http://schemas.microsoft.com/office/drawing/2014/main" id="{EE451D74-0ADD-4D0B-B878-734A05D475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852738"/>
            <a:ext cx="4038600" cy="32734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l-SI" altLang="sl-SI"/>
              <a:t>1. Pravo razumevanje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altLang="sl-SI"/>
              <a:t>2. Prave vrednote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altLang="sl-SI"/>
              <a:t>3. Pravo izražanje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altLang="sl-SI"/>
              <a:t>4. Prava dejanja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l-SI" altLang="sl-SI"/>
          </a:p>
        </p:txBody>
      </p:sp>
      <p:sp>
        <p:nvSpPr>
          <p:cNvPr id="4" name="Ograda vsebine 3">
            <a:extLst>
              <a:ext uri="{FF2B5EF4-FFF2-40B4-BE49-F238E27FC236}">
                <a16:creationId xmlns:a16="http://schemas.microsoft.com/office/drawing/2014/main" id="{FA291846-00B3-422A-BCD2-77544D46E5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9700" y="2924175"/>
            <a:ext cx="3467100" cy="3201988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5. Pravi način življenja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6. Pravo prizadevanje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7. Prava razsodnost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8. Prava zbranost duha</a:t>
            </a:r>
            <a:endParaRPr lang="sl-SI" sz="900" dirty="0"/>
          </a:p>
          <a:p>
            <a:pPr fontAlgn="auto">
              <a:spcAft>
                <a:spcPts val="0"/>
              </a:spcAft>
              <a:defRPr/>
            </a:pPr>
            <a:endParaRPr lang="sl-SI" sz="900" dirty="0"/>
          </a:p>
          <a:p>
            <a:pPr fontAlgn="auto">
              <a:spcAft>
                <a:spcPts val="0"/>
              </a:spcAft>
              <a:defRPr/>
            </a:pPr>
            <a:endParaRPr lang="sl-SI" b="1" dirty="0"/>
          </a:p>
        </p:txBody>
      </p:sp>
      <p:sp>
        <p:nvSpPr>
          <p:cNvPr id="18437" name="Pravokotnik 4">
            <a:extLst>
              <a:ext uri="{FF2B5EF4-FFF2-40B4-BE49-F238E27FC236}">
                <a16:creationId xmlns:a16="http://schemas.microsoft.com/office/drawing/2014/main" id="{74E4EA3F-9E68-4F6F-9576-32788CFD9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628775"/>
            <a:ext cx="83534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l-SI" altLang="sl-SI" sz="2800"/>
              <a:t>Je zmerna srednja pot, po kateri se je ravnal Buda v iskanju svoje razsvetlitve. </a:t>
            </a:r>
          </a:p>
        </p:txBody>
      </p:sp>
      <p:pic>
        <p:nvPicPr>
          <p:cNvPr id="6" name="irc_mi" descr="http://jupiterplanet.weebly.com/uploads/3/9/2/7/3927760/465436.jpg">
            <a:extLst>
              <a:ext uri="{FF2B5EF4-FFF2-40B4-BE49-F238E27FC236}">
                <a16:creationId xmlns:a16="http://schemas.microsoft.com/office/drawing/2014/main" id="{808DA238-68A8-4DE5-B622-8D304664780E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501008"/>
            <a:ext cx="1584176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ED2BF8-9EFB-4B9C-8D3A-22243435A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RAZŠIRJENOST V SVETU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2B3399B-8789-4D9D-92C2-983B225D9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800" dirty="0"/>
              <a:t>5,7% (315 milijonov) prebivalstva na svetu je budistov.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800" dirty="0"/>
              <a:t>Najbolj je razširjen znotraj Azije.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800" dirty="0"/>
              <a:t>  Azija: 99,5%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800" dirty="0"/>
              <a:t>  Amerika: 0,4%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800" dirty="0"/>
              <a:t>  Evropa: 0,08%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800" dirty="0"/>
              <a:t>  Afrika: 0,01%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</p:txBody>
      </p:sp>
      <p:pic>
        <p:nvPicPr>
          <p:cNvPr id="4" name="Slika 3" descr="Slika:Buddhist distribution.png">
            <a:extLst>
              <a:ext uri="{FF2B5EF4-FFF2-40B4-BE49-F238E27FC236}">
                <a16:creationId xmlns:a16="http://schemas.microsoft.com/office/drawing/2014/main" id="{C0CD646D-DB7F-403D-A45F-66CC6DB2AF9E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7843" y="3140968"/>
            <a:ext cx="5256584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C9E344-0F10-4B5F-98CA-F5C77E6F2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PRISOTNOST V SLOVENIJI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C5BCF5DB-2E2C-4153-8829-9BECA46A9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600" dirty="0"/>
              <a:t>Ena izmed najmanj zastopanih religij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600" dirty="0"/>
              <a:t>Približno 1000 pripadnikov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600" dirty="0"/>
              <a:t>V Ljubljani je tibetanski budistični tempelj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600" dirty="0"/>
              <a:t>Registrirane verske skupnosti na uradu za ver. skup. RS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600" dirty="0"/>
              <a:t>     -</a:t>
            </a:r>
            <a:r>
              <a:rPr lang="sl-SI" sz="2600" dirty="0" err="1"/>
              <a:t>Buddha</a:t>
            </a:r>
            <a:r>
              <a:rPr lang="sl-SI" sz="2600" dirty="0"/>
              <a:t>-</a:t>
            </a:r>
            <a:r>
              <a:rPr lang="sl-SI" sz="2600" dirty="0" err="1"/>
              <a:t>Dharma</a:t>
            </a:r>
            <a:r>
              <a:rPr lang="sl-SI" sz="2600" dirty="0"/>
              <a:t>, (1995) - neaktivna.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600" dirty="0"/>
              <a:t>     -Budistična kongregacija </a:t>
            </a:r>
            <a:r>
              <a:rPr lang="sl-SI" sz="2600" dirty="0" err="1"/>
              <a:t>Dharmaling</a:t>
            </a:r>
            <a:r>
              <a:rPr lang="sl-SI" sz="2600" dirty="0"/>
              <a:t> (2003)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600" dirty="0"/>
              <a:t>• 8 budističnih organizacij</a:t>
            </a:r>
          </a:p>
        </p:txBody>
      </p:sp>
      <p:pic>
        <p:nvPicPr>
          <p:cNvPr id="4098" name="Picture 2" descr="Oglasno sporo&amp;ccaron;ilo">
            <a:extLst>
              <a:ext uri="{FF2B5EF4-FFF2-40B4-BE49-F238E27FC236}">
                <a16:creationId xmlns:a16="http://schemas.microsoft.com/office/drawing/2014/main" id="{DBEE67F6-F4A4-4C9B-8763-6EAFEA85B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653136"/>
            <a:ext cx="3259029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CC2B58-727D-4DD0-AFE4-876945933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SPLOŠNE ZNAČILNOSTI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Ograda vsebine 2">
            <a:extLst>
              <a:ext uri="{FF2B5EF4-FFF2-40B4-BE49-F238E27FC236}">
                <a16:creationId xmlns:a16="http://schemas.microsoft.com/office/drawing/2014/main" id="{2F7F3EB3-4A1C-4A5C-BC13-010AC7F36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800"/>
              <a:t>Je ena od dvanajstih glavnih svetovnih religij </a:t>
            </a:r>
          </a:p>
          <a:p>
            <a:r>
              <a:rPr lang="sl-SI" altLang="sl-SI" sz="2800"/>
              <a:t>Ustanovitelj budizma je Buda</a:t>
            </a:r>
          </a:p>
          <a:p>
            <a:r>
              <a:rPr lang="sl-SI" altLang="sl-SI" sz="2800"/>
              <a:t>Po nekaterih razlagah je ateistična vera brez boga</a:t>
            </a:r>
          </a:p>
          <a:p>
            <a:r>
              <a:rPr lang="sl-SI" altLang="sl-SI" sz="2800"/>
              <a:t>Temelji na učenju prepričanj in praks Bude</a:t>
            </a:r>
          </a:p>
          <a:p>
            <a:r>
              <a:rPr lang="sl-SI" altLang="sl-SI" sz="2800"/>
              <a:t>Cilj budizma je doseči nirvano in se osvoboditi reinkarnacijskega kroga</a:t>
            </a:r>
          </a:p>
          <a:p>
            <a:pPr>
              <a:buFont typeface="Arial" panose="020B0604020202020204" pitchFamily="34" charset="0"/>
              <a:buNone/>
            </a:pPr>
            <a:endParaRPr lang="sl-SI" altLang="sl-SI" sz="2400"/>
          </a:p>
          <a:p>
            <a:pPr>
              <a:buFont typeface="Arial" panose="020B0604020202020204" pitchFamily="34" charset="0"/>
              <a:buNone/>
            </a:pPr>
            <a:endParaRPr lang="sl-SI" altLang="sl-SI" sz="2400"/>
          </a:p>
        </p:txBody>
      </p:sp>
      <p:pic>
        <p:nvPicPr>
          <p:cNvPr id="20482" name="Picture 2" descr="http://www.hdwallpapers.in/walls/the_big_buddha_koh_samui_samui_island_thailand-normal.jpg">
            <a:extLst>
              <a:ext uri="{FF2B5EF4-FFF2-40B4-BE49-F238E27FC236}">
                <a16:creationId xmlns:a16="http://schemas.microsoft.com/office/drawing/2014/main" id="{F0A3CCA6-336A-48D1-9815-07D7CE542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4491" y="4653136"/>
            <a:ext cx="2649739" cy="1986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FAC88A-B456-4C57-BD7E-ABCD00E48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ODNOSI DO OSTALIH VERSTEV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Ograda vsebine 2">
            <a:extLst>
              <a:ext uri="{FF2B5EF4-FFF2-40B4-BE49-F238E27FC236}">
                <a16:creationId xmlns:a16="http://schemas.microsoft.com/office/drawing/2014/main" id="{F82E99B5-63CA-4574-8D3C-ED0F246BA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800"/>
              <a:t>So zelo potrpežljivi in spoštljivi do ostalih verstev</a:t>
            </a:r>
          </a:p>
          <a:p>
            <a:r>
              <a:rPr lang="sl-SI" altLang="sl-SI" sz="2800"/>
              <a:t>V dobrih odnosih so s hinduisti</a:t>
            </a:r>
          </a:p>
          <a:p>
            <a:r>
              <a:rPr lang="sl-SI" altLang="sl-SI" sz="2800"/>
              <a:t>Budistični voditelj Dalajlama je bil večkrat na obisku pri Krščanskih papežih</a:t>
            </a:r>
            <a:endParaRPr lang="en-US" altLang="sl-SI" sz="280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217D3A6-F97F-4B40-9436-F250231C4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870176"/>
            <a:ext cx="3339354" cy="2336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55B4D9-9116-4F71-89D8-84542CC50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ZANIMIVOSTI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1" name="Ograda vsebine 2">
            <a:extLst>
              <a:ext uri="{FF2B5EF4-FFF2-40B4-BE49-F238E27FC236}">
                <a16:creationId xmlns:a16="http://schemas.microsoft.com/office/drawing/2014/main" id="{EF958EE4-5A86-41EE-A3AE-E69B27700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sl-SI" altLang="sl-SI" sz="2800"/>
              <a:t>-</a:t>
            </a:r>
            <a:r>
              <a:rPr lang="en-US" altLang="sl-SI" sz="2800"/>
              <a:t>Molilni mlinčki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sz="2800"/>
              <a:t>-</a:t>
            </a:r>
            <a:r>
              <a:rPr lang="en-US" altLang="sl-SI" sz="2800"/>
              <a:t>Mavrični trakovi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sz="2800"/>
              <a:t>-</a:t>
            </a:r>
            <a:r>
              <a:rPr lang="en-US" altLang="sl-SI" sz="2800"/>
              <a:t>Oblačila in obutev</a:t>
            </a:r>
          </a:p>
          <a:p>
            <a:pPr>
              <a:buFont typeface="Arial" panose="020B0604020202020204" pitchFamily="34" charset="0"/>
              <a:buNone/>
            </a:pPr>
            <a:endParaRPr lang="en-US" altLang="sl-SI"/>
          </a:p>
        </p:txBody>
      </p:sp>
      <p:pic>
        <p:nvPicPr>
          <p:cNvPr id="1026" name="Picture 2" descr="http://www.trektrek.si/galerija/Nepal/nepal-59.jpg">
            <a:extLst>
              <a:ext uri="{FF2B5EF4-FFF2-40B4-BE49-F238E27FC236}">
                <a16:creationId xmlns:a16="http://schemas.microsoft.com/office/drawing/2014/main" id="{DD53887F-BAB2-4F72-AD6A-D7C9BACD9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256"/>
            <a:ext cx="2821761" cy="18811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http://2.bp.blogspot.com/-fu5-wbHOX3o/TspKUjk7zkI/AAAAAAAAGQc/M_eOJvq-uiQ/s1600/IMG_6109.JPG">
            <a:extLst>
              <a:ext uri="{FF2B5EF4-FFF2-40B4-BE49-F238E27FC236}">
                <a16:creationId xmlns:a16="http://schemas.microsoft.com/office/drawing/2014/main" id="{0741EA3B-46F8-43EA-AEA8-6A96E44C2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b="6249"/>
          <a:stretch>
            <a:fillRect/>
          </a:stretch>
        </p:blipFill>
        <p:spPr bwMode="auto">
          <a:xfrm>
            <a:off x="4786314" y="1357298"/>
            <a:ext cx="2000264" cy="2500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Picture 8" descr="http://3.bp.blogspot.com/-VNRiiw9gm2s/T1n9wotYQgI/AAAAAAAAEB0/1R4ecCoQO4Y/s1600/Budisti+fantje.jpg">
            <a:extLst>
              <a:ext uri="{FF2B5EF4-FFF2-40B4-BE49-F238E27FC236}">
                <a16:creationId xmlns:a16="http://schemas.microsoft.com/office/drawing/2014/main" id="{433A9392-8DED-4387-B055-9663CEAE3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286256"/>
            <a:ext cx="2856454" cy="1913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B96DEE-321F-484F-A3F4-218ACD612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VIRI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Ograda vsebine 2">
            <a:extLst>
              <a:ext uri="{FF2B5EF4-FFF2-40B4-BE49-F238E27FC236}">
                <a16:creationId xmlns:a16="http://schemas.microsoft.com/office/drawing/2014/main" id="{FAF9D59D-0B7F-4667-AA19-9F48BCE73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800"/>
              <a:t>http://www.duhovnost.eu/sl/Verstva_religije_filozofije/Budisticna_pot/</a:t>
            </a:r>
          </a:p>
          <a:p>
            <a:r>
              <a:rPr lang="en-US" altLang="sl-SI" sz="2800"/>
              <a:t> http://sl.wikipedia.org/wiki/Budizem</a:t>
            </a:r>
            <a:endParaRPr lang="sl-SI" altLang="sl-SI" sz="2800"/>
          </a:p>
          <a:p>
            <a:r>
              <a:rPr lang="en-US" altLang="sl-SI" sz="2800"/>
              <a:t>http://www.religije.com/budizem.htm</a:t>
            </a:r>
            <a:endParaRPr lang="sl-SI" altLang="sl-SI" sz="2800"/>
          </a:p>
          <a:p>
            <a:r>
              <a:rPr lang="en-US" altLang="sl-SI" sz="2800"/>
              <a:t>http://mss.svarog.si/geografija/index.php?page_id=10951</a:t>
            </a:r>
            <a:endParaRPr lang="sl-SI" altLang="sl-SI" sz="2800"/>
          </a:p>
          <a:p>
            <a:r>
              <a:rPr lang="sl-SI" altLang="sl-SI" sz="2800"/>
              <a:t>Svetovna verstva, Susan Meredith, Tehniška založba Slovenije, 1996</a:t>
            </a:r>
            <a:endParaRPr lang="en-US" altLang="sl-SI"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80C2F4-685C-43AA-9247-8705289A1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SIDDHARTA GAUTAMA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E44BC454-4E1A-40CD-93BB-BB151F763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800" dirty="0"/>
              <a:t>Živel pred 2500 leti na Indijski podcelini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800" dirty="0"/>
              <a:t>Sin vladarja, hinduistična družina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800" dirty="0"/>
              <a:t>Šel k jasnovidcu – 4 pogledi (</a:t>
            </a:r>
            <a:r>
              <a:rPr lang="pl-PL" sz="2800" dirty="0"/>
              <a:t>bolnik, starec, mrtvec, menih) – vladar/potujoči sveti mož</a:t>
            </a:r>
            <a:endParaRPr lang="sl-SI" sz="2800" dirty="0"/>
          </a:p>
          <a:p>
            <a:pPr fontAlgn="auto">
              <a:spcAft>
                <a:spcPts val="0"/>
              </a:spcAft>
              <a:defRPr/>
            </a:pPr>
            <a:r>
              <a:rPr lang="sl-SI" sz="2800" dirty="0"/>
              <a:t>Živel v palači, se poročil in dobil sina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800" dirty="0"/>
              <a:t>Začel dvomiti o razkošnem življenju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800" dirty="0"/>
              <a:t>Zunaj kraljevega parka zagledal štiri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800" dirty="0"/>
              <a:t>    poglede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2700" dirty="0"/>
          </a:p>
        </p:txBody>
      </p:sp>
      <p:pic>
        <p:nvPicPr>
          <p:cNvPr id="1026" name="Picture 2" descr="http://namoamitabha.ws/resources/Buddha8.jpg">
            <a:extLst>
              <a:ext uri="{FF2B5EF4-FFF2-40B4-BE49-F238E27FC236}">
                <a16:creationId xmlns:a16="http://schemas.microsoft.com/office/drawing/2014/main" id="{4224A433-8CA7-43DF-BEC2-D3283B04E6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4" b="2971"/>
          <a:stretch/>
        </p:blipFill>
        <p:spPr bwMode="auto">
          <a:xfrm>
            <a:off x="6228184" y="3356992"/>
            <a:ext cx="2055721" cy="26507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36FAA626-24EA-4AB7-B590-93C7B3B63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549275"/>
            <a:ext cx="8229600" cy="53609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800" dirty="0"/>
              <a:t>Zapustil palačo, postal potujoči sveti mož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800" dirty="0"/>
              <a:t>Iskal odgovor na njegovo razmišljanje o trpljenju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800" dirty="0"/>
              <a:t>Učil se je pri svetih možeh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800" dirty="0"/>
              <a:t>Šest let se je strogo postil in skoraj umrl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740" dirty="0"/>
              <a:t>Več dni sedel v senci figovca zatopljen v premišljevanje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800" dirty="0"/>
              <a:t>Ob zori se mu je razkril smisel vseh stvari - bil je razsvetljen: Buda - razsvetljeni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800" dirty="0"/>
              <a:t>Ljudem pomagal končati njihovo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800" dirty="0"/>
              <a:t>    nevednost, hrepenenje in trpljenje,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800" dirty="0"/>
              <a:t>    da dosežejo nirvano.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4" name="irc_mi" descr="http://2.bp.blogspot.com/-T4sn7DzOgjg/TaO83y7NSMI/AAAAAAAACrg/eABaXXoElEk/s1600/QuinfueelBuda.jpg">
            <a:extLst>
              <a:ext uri="{FF2B5EF4-FFF2-40B4-BE49-F238E27FC236}">
                <a16:creationId xmlns:a16="http://schemas.microsoft.com/office/drawing/2014/main" id="{6CEC8CB8-B903-4034-BE7B-D2E0E0428563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655450"/>
            <a:ext cx="2016224" cy="25759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3413F5-57C4-492B-8F1E-CEA05309F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DALAJLAMA</a:t>
            </a:r>
          </a:p>
        </p:txBody>
      </p:sp>
      <p:sp>
        <p:nvSpPr>
          <p:cNvPr id="6147" name="Ograda vsebine 2">
            <a:extLst>
              <a:ext uri="{FF2B5EF4-FFF2-40B4-BE49-F238E27FC236}">
                <a16:creationId xmlns:a16="http://schemas.microsoft.com/office/drawing/2014/main" id="{05E29FC4-8179-4C86-AA9B-13AA98DBA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800"/>
              <a:t>Dalajlama je duhovni in verski vodja budistov</a:t>
            </a:r>
          </a:p>
          <a:p>
            <a:r>
              <a:rPr lang="sl-SI" altLang="sl-SI" sz="2800"/>
              <a:t>Ob smrti Dalajlame menihi poiščejo njegovo reinkarnacijo</a:t>
            </a:r>
          </a:p>
          <a:p>
            <a:r>
              <a:rPr lang="sl-SI" altLang="sl-SI" sz="2800"/>
              <a:t>Trenutni Dalajlama je Tenzin Gyatso</a:t>
            </a:r>
          </a:p>
          <a:p>
            <a:r>
              <a:rPr lang="sl-SI" altLang="sl-SI" sz="2800"/>
              <a:t>Za 14. Dalajlamo so ga razglasili, ko je bil star 2 leti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881290F-98D9-4C01-99E7-EAD97067C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221088"/>
            <a:ext cx="1856251" cy="237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9C0ED03A-D9D7-4D0F-A42D-64329D79D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21088"/>
            <a:ext cx="1829520" cy="237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Naslov 1">
            <a:extLst>
              <a:ext uri="{FF2B5EF4-FFF2-40B4-BE49-F238E27FC236}">
                <a16:creationId xmlns:a16="http://schemas.microsoft.com/office/drawing/2014/main" id="{EDFD0B39-261A-4C8D-A1F6-BB39DCD2F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REINKARNACIJA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Ograda vsebine 2">
            <a:extLst>
              <a:ext uri="{FF2B5EF4-FFF2-40B4-BE49-F238E27FC236}">
                <a16:creationId xmlns:a16="http://schemas.microsoft.com/office/drawing/2014/main" id="{56A4F419-69E3-45ED-AF0B-533B47921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500"/>
              <a:t>Verjamejo, da se duša po smrti preseli v drugo živo bitje. </a:t>
            </a:r>
          </a:p>
          <a:p>
            <a:r>
              <a:rPr lang="sl-SI" altLang="sl-SI" sz="2500"/>
              <a:t>Duša se seli iz življenja v življenje, dokler ni čista (brez želja, navezanosti, sovraštva, nevednosti)</a:t>
            </a:r>
          </a:p>
          <a:p>
            <a:r>
              <a:rPr lang="sl-SI" altLang="sl-SI" sz="2500"/>
              <a:t>Ko je čista pride v nirvano ( </a:t>
            </a:r>
            <a:r>
              <a:rPr lang="en-US" altLang="sl-SI" sz="2500"/>
              <a:t>umiritev uma,</a:t>
            </a:r>
            <a:r>
              <a:rPr lang="sl-SI" altLang="sl-SI" sz="2500"/>
              <a:t> </a:t>
            </a:r>
            <a:r>
              <a:rPr lang="en-US" altLang="sl-SI" sz="2500"/>
              <a:t>pohlepa,</a:t>
            </a:r>
            <a:r>
              <a:rPr lang="sl-SI" altLang="sl-SI" sz="2500"/>
              <a:t> </a:t>
            </a:r>
            <a:r>
              <a:rPr lang="en-US" altLang="sl-SI" sz="2500"/>
              <a:t>jeze</a:t>
            </a:r>
            <a:r>
              <a:rPr lang="sl-SI" altLang="sl-SI" sz="2500"/>
              <a:t>, osvoboditev trpljenja) in se ji ni treba več “roditi”.</a:t>
            </a:r>
          </a:p>
          <a:p>
            <a:r>
              <a:rPr lang="sl-SI" altLang="sl-SI" sz="2500"/>
              <a:t>Človekova dejanja, besede in misli v prejšnjem življenju določajo bivanje po njegovem ponovnem rojstvu. </a:t>
            </a:r>
          </a:p>
          <a:p>
            <a:pPr>
              <a:buFont typeface="Arial" panose="020B0604020202020204" pitchFamily="34" charset="0"/>
              <a:buNone/>
            </a:pPr>
            <a:endParaRPr lang="en-US" altLang="sl-SI" sz="2700"/>
          </a:p>
        </p:txBody>
      </p:sp>
      <p:pic>
        <p:nvPicPr>
          <p:cNvPr id="21" name="Picture 2" descr="http://www.alfa-portal.com/wp-content/uploads/2011/11/reinkarnacija21.jpg">
            <a:extLst>
              <a:ext uri="{FF2B5EF4-FFF2-40B4-BE49-F238E27FC236}">
                <a16:creationId xmlns:a16="http://schemas.microsoft.com/office/drawing/2014/main" id="{9B70F683-C766-4C25-B70C-64D958414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599840"/>
            <a:ext cx="3312368" cy="20867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2" descr="http://upload.wikimedia.org/wikipedia/commons/thumb/f/f3/Reincarnation_AS.jpg/200px-Reincarnation_AS.jpg">
            <a:extLst>
              <a:ext uri="{FF2B5EF4-FFF2-40B4-BE49-F238E27FC236}">
                <a16:creationId xmlns:a16="http://schemas.microsoft.com/office/drawing/2014/main" id="{B880A39A-5916-4B28-82E0-4289C2D2C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599840"/>
            <a:ext cx="1444147" cy="20867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55951C-381C-48D7-A823-E3B29FCE8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MEDITACIJA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5848F825-9BBB-45A7-9486-3071E28B3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750" dirty="0"/>
              <a:t>Je bistvena za dosego nirvane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750" dirty="0"/>
              <a:t>Osredotočajo se na misli o minljivosti in spreminjanju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750" dirty="0"/>
              <a:t>Osredotočajo na sedanji trenutek- razmišljanje o sebi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750" dirty="0"/>
              <a:t>Budistični samostani imajo posebno sobo za meditacijo</a:t>
            </a:r>
          </a:p>
          <a:p>
            <a:pPr fontAlgn="auto">
              <a:spcAft>
                <a:spcPts val="0"/>
              </a:spcAft>
              <a:defRPr/>
            </a:pPr>
            <a:endParaRPr lang="en-US" sz="2750" dirty="0"/>
          </a:p>
        </p:txBody>
      </p:sp>
      <p:pic>
        <p:nvPicPr>
          <p:cNvPr id="2050" name="Picture 2" descr="http://projekti.gimvic.org/2001/indokitajskipolotok/menihi1.jpg">
            <a:extLst>
              <a:ext uri="{FF2B5EF4-FFF2-40B4-BE49-F238E27FC236}">
                <a16:creationId xmlns:a16="http://schemas.microsoft.com/office/drawing/2014/main" id="{1D9F9A92-4492-43FC-B052-BBC3930A0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891447"/>
            <a:ext cx="3857652" cy="25379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http://jupiterplanet.weebly.com/uploads/3/9/2/7/3927760/465436.jpg">
            <a:extLst>
              <a:ext uri="{FF2B5EF4-FFF2-40B4-BE49-F238E27FC236}">
                <a16:creationId xmlns:a16="http://schemas.microsoft.com/office/drawing/2014/main" id="{D77383F6-959E-4940-989E-4B7BF3F8AD76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1224" y="1484784"/>
            <a:ext cx="2023064" cy="1999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1315E68D-FCA6-4835-9054-B1DC5947A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SIMBOLI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2CD2A8AD-72C4-4007-A4E9-BD7833DE7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800" dirty="0"/>
              <a:t>Kolo z osmimi špicami-             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800" dirty="0"/>
              <a:t>    predstavlja plemenito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800" dirty="0"/>
              <a:t>    osmero pot.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sz="2800" dirty="0"/>
              <a:t>Lotos –</a:t>
            </a:r>
            <a:r>
              <a:rPr lang="en-US" sz="2800" dirty="0"/>
              <a:t> </a:t>
            </a:r>
            <a:r>
              <a:rPr lang="en-US" sz="2800" dirty="0" err="1"/>
              <a:t>prizadevajo</a:t>
            </a:r>
            <a:r>
              <a:rPr lang="sl-SI" sz="2800" dirty="0"/>
              <a:t> si</a:t>
            </a:r>
            <a:r>
              <a:rPr lang="en-US" sz="2800" dirty="0"/>
              <a:t> </a:t>
            </a:r>
            <a:r>
              <a:rPr lang="sl-SI" sz="2800" dirty="0"/>
              <a:t>biti</a:t>
            </a:r>
            <a:r>
              <a:rPr lang="en-US" sz="2800" dirty="0"/>
              <a:t> </a:t>
            </a:r>
            <a:r>
              <a:rPr lang="en-US" sz="2800" dirty="0" err="1"/>
              <a:t>čim</a:t>
            </a:r>
            <a:r>
              <a:rPr lang="en-US" sz="2800" dirty="0"/>
              <a:t> </a:t>
            </a:r>
            <a:r>
              <a:rPr lang="en-US" sz="2800" dirty="0" err="1"/>
              <a:t>bolj</a:t>
            </a:r>
            <a:r>
              <a:rPr lang="en-US" sz="2800" dirty="0"/>
              <a:t> </a:t>
            </a:r>
            <a:r>
              <a:rPr lang="en-US" sz="2800" dirty="0" err="1"/>
              <a:t>podobni</a:t>
            </a:r>
            <a:r>
              <a:rPr lang="en-US" sz="2800" dirty="0"/>
              <a:t> </a:t>
            </a:r>
            <a:r>
              <a:rPr lang="en-US" sz="2800" dirty="0" err="1"/>
              <a:t>lotosu</a:t>
            </a:r>
            <a:r>
              <a:rPr lang="en-US" sz="2800" dirty="0"/>
              <a:t>. </a:t>
            </a:r>
            <a:r>
              <a:rPr lang="en-US" sz="2800" dirty="0" err="1"/>
              <a:t>Blato</a:t>
            </a:r>
            <a:r>
              <a:rPr lang="en-US" sz="2800" dirty="0"/>
              <a:t> </a:t>
            </a:r>
            <a:r>
              <a:rPr lang="en-US" sz="2800" dirty="0" err="1"/>
              <a:t>predstavlja</a:t>
            </a:r>
            <a:r>
              <a:rPr lang="en-US" sz="2800" dirty="0"/>
              <a:t> </a:t>
            </a:r>
            <a:r>
              <a:rPr lang="en-US" sz="2800" dirty="0" err="1"/>
              <a:t>življenje</a:t>
            </a:r>
            <a:r>
              <a:rPr lang="en-US" sz="2800" dirty="0"/>
              <a:t>, </a:t>
            </a:r>
            <a:r>
              <a:rPr lang="en-US" sz="2800" dirty="0" err="1"/>
              <a:t>cvet</a:t>
            </a:r>
            <a:r>
              <a:rPr lang="sl-SI" sz="2800" dirty="0"/>
              <a:t> pa </a:t>
            </a:r>
            <a:r>
              <a:rPr lang="en-US" sz="2800" dirty="0" err="1"/>
              <a:t>razsvetljenje</a:t>
            </a:r>
            <a:r>
              <a:rPr lang="sl-SI" sz="2800" dirty="0"/>
              <a:t>.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Slika 4" descr="https://encrypted-tbn1.gstatic.com/images?q=tbn:ANd9GcSDZDjB3dOz5fsEOivSFomiEdl5eXjM-5q3hCBNlcWWXZYnKPIB">
            <a:extLst>
              <a:ext uri="{FF2B5EF4-FFF2-40B4-BE49-F238E27FC236}">
                <a16:creationId xmlns:a16="http://schemas.microsoft.com/office/drawing/2014/main" id="{C8C6E07A-0253-40C7-BC1A-F89DE7E78D83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4857760"/>
            <a:ext cx="2143140" cy="1643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6A7941DB-994B-48F4-B041-BBC449907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VERSKE KNJIGE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grada vsebine 2">
            <a:extLst>
              <a:ext uri="{FF2B5EF4-FFF2-40B4-BE49-F238E27FC236}">
                <a16:creationId xmlns:a16="http://schemas.microsoft.com/office/drawing/2014/main" id="{9031A86B-47AA-4E03-9E2C-536D0B6AB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800" dirty="0"/>
              <a:t>Zapisali so jih šele po Budovi smrti</a:t>
            </a:r>
            <a:endParaRPr lang="sl-SI" sz="2800" dirty="0"/>
          </a:p>
          <a:p>
            <a:pPr fontAlgn="auto">
              <a:spcAft>
                <a:spcPts val="0"/>
              </a:spcAft>
              <a:defRPr/>
            </a:pPr>
            <a:r>
              <a:rPr lang="sl-SI" sz="2800" dirty="0"/>
              <a:t>1.st. pr. n. št., Šrilanka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800" dirty="0"/>
              <a:t>Ustno izročilo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800" dirty="0" err="1"/>
              <a:t>Tipitaka</a:t>
            </a:r>
            <a:r>
              <a:rPr lang="sl-SI" sz="2800" dirty="0"/>
              <a:t> (tri košare)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800" dirty="0"/>
              <a:t>     -</a:t>
            </a:r>
            <a:r>
              <a:rPr lang="sl-SI" sz="2800" dirty="0" err="1"/>
              <a:t>Vinaya</a:t>
            </a:r>
            <a:r>
              <a:rPr lang="sl-SI" sz="2800" dirty="0"/>
              <a:t> </a:t>
            </a:r>
            <a:r>
              <a:rPr lang="sl-SI" sz="2800" dirty="0" err="1"/>
              <a:t>Pitaka</a:t>
            </a:r>
            <a:endParaRPr lang="sl-SI" sz="28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800" dirty="0"/>
              <a:t>     -</a:t>
            </a:r>
            <a:r>
              <a:rPr lang="sl-SI" sz="2800" dirty="0" err="1"/>
              <a:t>Sutta</a:t>
            </a:r>
            <a:r>
              <a:rPr lang="sl-SI" sz="2800" dirty="0"/>
              <a:t> </a:t>
            </a:r>
            <a:r>
              <a:rPr lang="sl-SI" sz="2800" dirty="0" err="1"/>
              <a:t>Pitaka</a:t>
            </a:r>
            <a:endParaRPr lang="sl-SI" sz="28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800" dirty="0"/>
              <a:t>     -Abhidhamma Pitaka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800" dirty="0"/>
              <a:t>Budovi izreki, razlage, pravila za menihe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6" name="irc_mi" descr="http://jaslice.zupnija-ziri.si/download/jaslice05/tipitaka.jpg">
            <a:extLst>
              <a:ext uri="{FF2B5EF4-FFF2-40B4-BE49-F238E27FC236}">
                <a16:creationId xmlns:a16="http://schemas.microsoft.com/office/drawing/2014/main" id="{DB3AA775-63BB-45A0-9F36-68D9FE237B5D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340768"/>
            <a:ext cx="2016224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http://1.bp.blogspot.com/-Ojy1enSA4OY/T72OyEtfvOI/AAAAAAAAAFQ/ohFxkdBV57M/s1600/tipitaka-01.jpg">
            <a:extLst>
              <a:ext uri="{FF2B5EF4-FFF2-40B4-BE49-F238E27FC236}">
                <a16:creationId xmlns:a16="http://schemas.microsoft.com/office/drawing/2014/main" id="{0805D034-37D1-4313-BC4D-03F2499B4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212976"/>
            <a:ext cx="2049016" cy="27354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882</Words>
  <Application>Microsoft Office PowerPoint</Application>
  <PresentationFormat>On-screen Show (4:3)</PresentationFormat>
  <Paragraphs>127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Officeova tema</vt:lpstr>
      <vt:lpstr>BUDIZEM</vt:lpstr>
      <vt:lpstr>SPLOŠNE ZNAČILNOSTI</vt:lpstr>
      <vt:lpstr>SIDDHARTA GAUTAMA</vt:lpstr>
      <vt:lpstr>PowerPoint Presentation</vt:lpstr>
      <vt:lpstr>DALAJLAMA</vt:lpstr>
      <vt:lpstr>REINKARNACIJA</vt:lpstr>
      <vt:lpstr>MEDITACIJA</vt:lpstr>
      <vt:lpstr>SIMBOLI</vt:lpstr>
      <vt:lpstr>VERSKE KNJIGE</vt:lpstr>
      <vt:lpstr>VERSKI OBJEKTI</vt:lpstr>
      <vt:lpstr>PRAZNIKI</vt:lpstr>
      <vt:lpstr>TERAVADSKI BUDIZEM</vt:lpstr>
      <vt:lpstr> MAHAJANSKI BUDIZEM </vt:lpstr>
      <vt:lpstr>TRI SPLOŠNE RESNICE</vt:lpstr>
      <vt:lpstr>ŠTIRI VZVIŠENE RESNICE</vt:lpstr>
      <vt:lpstr>5 VODIL BUDIZMA</vt:lpstr>
      <vt:lpstr>PLEMENITA OSMERA POT</vt:lpstr>
      <vt:lpstr>RAZŠIRJENOST V SVETU</vt:lpstr>
      <vt:lpstr>PRISOTNOST V SLOVENIJI</vt:lpstr>
      <vt:lpstr>ODNOSI DO OSTALIH VERSTEV</vt:lpstr>
      <vt:lpstr>ZANIMIVOSTI</vt:lpstr>
      <vt:lpstr>VIRI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2019-06-03T09:09:49Z</dcterms:created>
  <dcterms:modified xsi:type="dcterms:W3CDTF">2019-06-03T09:09:49Z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