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67" r:id="rId4"/>
    <p:sldId id="263" r:id="rId5"/>
    <p:sldId id="262" r:id="rId6"/>
    <p:sldId id="258" r:id="rId7"/>
    <p:sldId id="264" r:id="rId8"/>
    <p:sldId id="259" r:id="rId9"/>
    <p:sldId id="270" r:id="rId10"/>
    <p:sldId id="268" r:id="rId11"/>
    <p:sldId id="266" r:id="rId12"/>
    <p:sldId id="269" r:id="rId13"/>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7" autoAdjust="0"/>
    <p:restoredTop sz="94746" autoAdjust="0"/>
  </p:normalViewPr>
  <p:slideViewPr>
    <p:cSldViewPr>
      <p:cViewPr varScale="1">
        <p:scale>
          <a:sx n="154" d="100"/>
          <a:sy n="154" d="100"/>
        </p:scale>
        <p:origin x="396" y="138"/>
      </p:cViewPr>
      <p:guideLst>
        <p:guide orient="horz" pos="2160"/>
        <p:guide pos="2880"/>
      </p:guideLst>
    </p:cSldViewPr>
  </p:slideViewPr>
  <p:outlineViewPr>
    <p:cViewPr>
      <p:scale>
        <a:sx n="33" d="100"/>
        <a:sy n="33" d="100"/>
      </p:scale>
      <p:origin x="54"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4" name="Enakokraki trikotnik 6">
            <a:extLst>
              <a:ext uri="{FF2B5EF4-FFF2-40B4-BE49-F238E27FC236}">
                <a16:creationId xmlns:a16="http://schemas.microsoft.com/office/drawing/2014/main" id="{7F700F5E-74DC-4B71-85DA-C7D693C7FA06}"/>
              </a:ext>
            </a:extLst>
          </p:cNvPr>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Naslov 7"/>
          <p:cNvSpPr>
            <a:spLocks noGrp="1"/>
          </p:cNvSpPr>
          <p:nvPr>
            <p:ph type="ctrTitle"/>
          </p:nvPr>
        </p:nvSpPr>
        <p:spPr>
          <a:xfrm>
            <a:off x="540544" y="776288"/>
            <a:ext cx="8062912" cy="1470025"/>
          </a:xfrm>
        </p:spPr>
        <p:txBody>
          <a:bodyPr anchor="b"/>
          <a:lstStyle>
            <a:lvl1pPr algn="r">
              <a:defRPr sz="4400"/>
            </a:lvl1pPr>
          </a:lstStyle>
          <a:p>
            <a:r>
              <a:rPr lang="sl-SI"/>
              <a:t>Uredite slog naslova matrice</a:t>
            </a:r>
            <a:endParaRPr lang="en-US"/>
          </a:p>
        </p:txBody>
      </p:sp>
      <p:sp>
        <p:nvSpPr>
          <p:cNvPr id="9" name="Podnaslov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Uredite slog podnaslova matrice</a:t>
            </a:r>
            <a:endParaRPr lang="en-US"/>
          </a:p>
        </p:txBody>
      </p:sp>
      <p:sp>
        <p:nvSpPr>
          <p:cNvPr id="5" name="Ograda datuma 27">
            <a:extLst>
              <a:ext uri="{FF2B5EF4-FFF2-40B4-BE49-F238E27FC236}">
                <a16:creationId xmlns:a16="http://schemas.microsoft.com/office/drawing/2014/main" id="{5C9778AF-2C54-453A-B1D4-4BC346F0016B}"/>
              </a:ext>
            </a:extLst>
          </p:cNvPr>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272E0613-4FCD-4678-A61C-49AA2BAF9B68}" type="datetimeFigureOut">
              <a:rPr lang="sl-SI"/>
              <a:pPr>
                <a:defRPr/>
              </a:pPr>
              <a:t>3. 06. 2019</a:t>
            </a:fld>
            <a:endParaRPr lang="sl-SI" dirty="0"/>
          </a:p>
        </p:txBody>
      </p:sp>
      <p:sp>
        <p:nvSpPr>
          <p:cNvPr id="6" name="Ograda noge 16">
            <a:extLst>
              <a:ext uri="{FF2B5EF4-FFF2-40B4-BE49-F238E27FC236}">
                <a16:creationId xmlns:a16="http://schemas.microsoft.com/office/drawing/2014/main" id="{3B16C7CF-ECFF-4264-8B89-646C3F53F0CE}"/>
              </a:ext>
            </a:extLst>
          </p:cNvPr>
          <p:cNvSpPr>
            <a:spLocks noGrp="1"/>
          </p:cNvSpPr>
          <p:nvPr>
            <p:ph type="ftr" sz="quarter" idx="11"/>
          </p:nvPr>
        </p:nvSpPr>
        <p:spPr>
          <a:xfrm>
            <a:off x="1371600" y="5649913"/>
            <a:ext cx="5791200" cy="365125"/>
          </a:xfrm>
        </p:spPr>
        <p:txBody>
          <a:bodyPr tIns="0" bIns="0"/>
          <a:lstStyle>
            <a:lvl1pPr algn="r">
              <a:defRPr sz="1100" dirty="0"/>
            </a:lvl1pPr>
          </a:lstStyle>
          <a:p>
            <a:pPr>
              <a:defRPr/>
            </a:pPr>
            <a:endParaRPr lang="sl-SI"/>
          </a:p>
        </p:txBody>
      </p:sp>
      <p:sp>
        <p:nvSpPr>
          <p:cNvPr id="7" name="Ograda številke diapozitiva 28">
            <a:extLst>
              <a:ext uri="{FF2B5EF4-FFF2-40B4-BE49-F238E27FC236}">
                <a16:creationId xmlns:a16="http://schemas.microsoft.com/office/drawing/2014/main" id="{84E045E1-34DD-4B69-9AB7-8AED2ACF20FB}"/>
              </a:ext>
            </a:extLst>
          </p:cNvPr>
          <p:cNvSpPr>
            <a:spLocks noGrp="1"/>
          </p:cNvSpPr>
          <p:nvPr>
            <p:ph type="sldNum" sz="quarter" idx="12"/>
          </p:nvPr>
        </p:nvSpPr>
        <p:spPr>
          <a:xfrm>
            <a:off x="8391525" y="5753100"/>
            <a:ext cx="503238" cy="365125"/>
          </a:xfrm>
        </p:spPr>
        <p:txBody>
          <a:bodyPr anchor="ctr"/>
          <a:lstStyle>
            <a:lvl1pPr>
              <a:defRPr sz="1300">
                <a:solidFill>
                  <a:srgbClr val="FFFFFF"/>
                </a:solidFill>
              </a:defRPr>
            </a:lvl1pPr>
          </a:lstStyle>
          <a:p>
            <a:fld id="{D7A62FB2-9936-4FB2-A747-A72DF67862FC}" type="slidenum">
              <a:rPr lang="sl-SI" altLang="sl-SI"/>
              <a:pPr/>
              <a:t>‹#›</a:t>
            </a:fld>
            <a:endParaRPr lang="sl-SI" altLang="sl-SI"/>
          </a:p>
        </p:txBody>
      </p:sp>
    </p:spTree>
    <p:extLst>
      <p:ext uri="{BB962C8B-B14F-4D97-AF65-F5344CB8AC3E}">
        <p14:creationId xmlns:p14="http://schemas.microsoft.com/office/powerpoint/2010/main" val="151807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en-US"/>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2C824062-DD8C-4C5C-9F5A-123E48604312}"/>
              </a:ext>
            </a:extLst>
          </p:cNvPr>
          <p:cNvSpPr>
            <a:spLocks noGrp="1"/>
          </p:cNvSpPr>
          <p:nvPr>
            <p:ph type="dt" sz="half" idx="10"/>
          </p:nvPr>
        </p:nvSpPr>
        <p:spPr/>
        <p:txBody>
          <a:bodyPr/>
          <a:lstStyle>
            <a:lvl1pPr>
              <a:defRPr/>
            </a:lvl1pPr>
          </a:lstStyle>
          <a:p>
            <a:pPr>
              <a:defRPr/>
            </a:pPr>
            <a:fld id="{99C24325-3061-45AF-98F7-8410FCD9C234}" type="datetimeFigureOut">
              <a:rPr lang="sl-SI"/>
              <a:pPr>
                <a:defRPr/>
              </a:pPr>
              <a:t>3. 06. 2019</a:t>
            </a:fld>
            <a:endParaRPr lang="sl-SI" dirty="0"/>
          </a:p>
        </p:txBody>
      </p:sp>
      <p:sp>
        <p:nvSpPr>
          <p:cNvPr id="5" name="Ograda noge 2">
            <a:extLst>
              <a:ext uri="{FF2B5EF4-FFF2-40B4-BE49-F238E27FC236}">
                <a16:creationId xmlns:a16="http://schemas.microsoft.com/office/drawing/2014/main" id="{913A69B2-E037-4438-B743-F611D06FAE59}"/>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E0DA736C-A4EA-4F8F-AC8A-0076AE66E9D2}"/>
              </a:ext>
            </a:extLst>
          </p:cNvPr>
          <p:cNvSpPr>
            <a:spLocks noGrp="1"/>
          </p:cNvSpPr>
          <p:nvPr>
            <p:ph type="sldNum" sz="quarter" idx="12"/>
          </p:nvPr>
        </p:nvSpPr>
        <p:spPr/>
        <p:txBody>
          <a:bodyPr/>
          <a:lstStyle>
            <a:lvl1pPr>
              <a:defRPr/>
            </a:lvl1pPr>
          </a:lstStyle>
          <a:p>
            <a:fld id="{134FB2FA-8B76-4EB0-ADF0-D2B97BFA397E}" type="slidenum">
              <a:rPr lang="sl-SI" altLang="sl-SI"/>
              <a:pPr/>
              <a:t>‹#›</a:t>
            </a:fld>
            <a:endParaRPr lang="sl-SI" altLang="sl-SI"/>
          </a:p>
        </p:txBody>
      </p:sp>
    </p:spTree>
    <p:extLst>
      <p:ext uri="{BB962C8B-B14F-4D97-AF65-F5344CB8AC3E}">
        <p14:creationId xmlns:p14="http://schemas.microsoft.com/office/powerpoint/2010/main" val="637355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781800" y="381000"/>
            <a:ext cx="1905000" cy="5486400"/>
          </a:xfrm>
        </p:spPr>
        <p:txBody>
          <a:bodyPr vert="eaVert"/>
          <a:lstStyle/>
          <a:p>
            <a:r>
              <a:rPr lang="sl-SI"/>
              <a:t>Uredite slog naslova matrice</a:t>
            </a:r>
            <a:endParaRPr lang="en-US"/>
          </a:p>
        </p:txBody>
      </p:sp>
      <p:sp>
        <p:nvSpPr>
          <p:cNvPr id="3" name="Ograda navpičnega besedila 2"/>
          <p:cNvSpPr>
            <a:spLocks noGrp="1"/>
          </p:cNvSpPr>
          <p:nvPr>
            <p:ph type="body" orient="vert" idx="1"/>
          </p:nvPr>
        </p:nvSpPr>
        <p:spPr>
          <a:xfrm>
            <a:off x="457200" y="381000"/>
            <a:ext cx="6248400" cy="5486400"/>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1EC5EF1D-2367-4CD0-8EEF-3F7F6C0D384B}"/>
              </a:ext>
            </a:extLst>
          </p:cNvPr>
          <p:cNvSpPr>
            <a:spLocks noGrp="1"/>
          </p:cNvSpPr>
          <p:nvPr>
            <p:ph type="dt" sz="half" idx="10"/>
          </p:nvPr>
        </p:nvSpPr>
        <p:spPr/>
        <p:txBody>
          <a:bodyPr/>
          <a:lstStyle>
            <a:lvl1pPr>
              <a:defRPr/>
            </a:lvl1pPr>
          </a:lstStyle>
          <a:p>
            <a:pPr>
              <a:defRPr/>
            </a:pPr>
            <a:fld id="{D2118FF9-9502-4876-9C5C-7ACD4FCAD3D7}" type="datetimeFigureOut">
              <a:rPr lang="sl-SI"/>
              <a:pPr>
                <a:defRPr/>
              </a:pPr>
              <a:t>3. 06. 2019</a:t>
            </a:fld>
            <a:endParaRPr lang="sl-SI" dirty="0"/>
          </a:p>
        </p:txBody>
      </p:sp>
      <p:sp>
        <p:nvSpPr>
          <p:cNvPr id="5" name="Ograda noge 2">
            <a:extLst>
              <a:ext uri="{FF2B5EF4-FFF2-40B4-BE49-F238E27FC236}">
                <a16:creationId xmlns:a16="http://schemas.microsoft.com/office/drawing/2014/main" id="{805BDDFD-1C47-4E00-A1A8-20FEC4FC0363}"/>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499263C1-1227-476E-88DD-16F8A6FECEE2}"/>
              </a:ext>
            </a:extLst>
          </p:cNvPr>
          <p:cNvSpPr>
            <a:spLocks noGrp="1"/>
          </p:cNvSpPr>
          <p:nvPr>
            <p:ph type="sldNum" sz="quarter" idx="12"/>
          </p:nvPr>
        </p:nvSpPr>
        <p:spPr/>
        <p:txBody>
          <a:bodyPr/>
          <a:lstStyle>
            <a:lvl1pPr>
              <a:defRPr/>
            </a:lvl1pPr>
          </a:lstStyle>
          <a:p>
            <a:fld id="{A5F112F7-F04B-4EA5-9932-06E3C4415024}" type="slidenum">
              <a:rPr lang="sl-SI" altLang="sl-SI"/>
              <a:pPr/>
              <a:t>‹#›</a:t>
            </a:fld>
            <a:endParaRPr lang="sl-SI" altLang="sl-SI"/>
          </a:p>
        </p:txBody>
      </p:sp>
    </p:spTree>
    <p:extLst>
      <p:ext uri="{BB962C8B-B14F-4D97-AF65-F5344CB8AC3E}">
        <p14:creationId xmlns:p14="http://schemas.microsoft.com/office/powerpoint/2010/main" val="293608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67494"/>
            <a:ext cx="8229600" cy="1399032"/>
          </a:xfrm>
        </p:spPr>
        <p:txBody>
          <a:bodyPr/>
          <a:lstStyle/>
          <a:p>
            <a:r>
              <a:rPr lang="sl-SI"/>
              <a:t>Uredite slog naslova matrice</a:t>
            </a:r>
            <a:endParaRPr lang="en-US"/>
          </a:p>
        </p:txBody>
      </p:sp>
      <p:sp>
        <p:nvSpPr>
          <p:cNvPr id="3" name="Ograda vsebine 2"/>
          <p:cNvSpPr>
            <a:spLocks noGrp="1"/>
          </p:cNvSpPr>
          <p:nvPr>
            <p:ph idx="1"/>
          </p:nvPr>
        </p:nvSpPr>
        <p:spPr>
          <a:xfrm>
            <a:off x="457200" y="1882808"/>
            <a:ext cx="8229600" cy="45720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3">
            <a:extLst>
              <a:ext uri="{FF2B5EF4-FFF2-40B4-BE49-F238E27FC236}">
                <a16:creationId xmlns:a16="http://schemas.microsoft.com/office/drawing/2014/main" id="{516EA96D-3A27-4F7A-ABE1-35A79184E5EE}"/>
              </a:ext>
            </a:extLst>
          </p:cNvPr>
          <p:cNvSpPr>
            <a:spLocks noGrp="1"/>
          </p:cNvSpPr>
          <p:nvPr>
            <p:ph type="dt" sz="half" idx="10"/>
          </p:nvPr>
        </p:nvSpPr>
        <p:spPr>
          <a:xfrm>
            <a:off x="4791075" y="6480175"/>
            <a:ext cx="2133600" cy="301625"/>
          </a:xfrm>
        </p:spPr>
        <p:txBody>
          <a:bodyPr/>
          <a:lstStyle>
            <a:lvl1pPr>
              <a:defRPr/>
            </a:lvl1pPr>
          </a:lstStyle>
          <a:p>
            <a:pPr>
              <a:defRPr/>
            </a:pPr>
            <a:fld id="{88F52336-D949-430C-8687-756DF1B16EA0}" type="datetimeFigureOut">
              <a:rPr lang="sl-SI"/>
              <a:pPr>
                <a:defRPr/>
              </a:pPr>
              <a:t>3. 06. 2019</a:t>
            </a:fld>
            <a:endParaRPr lang="sl-SI" dirty="0"/>
          </a:p>
        </p:txBody>
      </p:sp>
      <p:sp>
        <p:nvSpPr>
          <p:cNvPr id="5" name="Ograda noge 4">
            <a:extLst>
              <a:ext uri="{FF2B5EF4-FFF2-40B4-BE49-F238E27FC236}">
                <a16:creationId xmlns:a16="http://schemas.microsoft.com/office/drawing/2014/main" id="{72D547D7-E5E0-407D-B49B-7C722E7723A5}"/>
              </a:ext>
            </a:extLst>
          </p:cNvPr>
          <p:cNvSpPr>
            <a:spLocks noGrp="1"/>
          </p:cNvSpPr>
          <p:nvPr>
            <p:ph type="ftr" sz="quarter" idx="11"/>
          </p:nvPr>
        </p:nvSpPr>
        <p:spPr>
          <a:xfrm>
            <a:off x="457200" y="6481763"/>
            <a:ext cx="4259263" cy="300037"/>
          </a:xfrm>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35E6F120-1E88-43D9-930D-EE7918C161C7}"/>
              </a:ext>
            </a:extLst>
          </p:cNvPr>
          <p:cNvSpPr>
            <a:spLocks noGrp="1"/>
          </p:cNvSpPr>
          <p:nvPr>
            <p:ph type="sldNum" sz="quarter" idx="12"/>
          </p:nvPr>
        </p:nvSpPr>
        <p:spPr/>
        <p:txBody>
          <a:bodyPr/>
          <a:lstStyle>
            <a:lvl1pPr>
              <a:defRPr/>
            </a:lvl1pPr>
          </a:lstStyle>
          <a:p>
            <a:fld id="{1675EAA4-04D2-49D5-96E2-8D69CEB4CE26}" type="slidenum">
              <a:rPr lang="sl-SI" altLang="sl-SI"/>
              <a:pPr/>
              <a:t>‹#›</a:t>
            </a:fld>
            <a:endParaRPr lang="sl-SI" altLang="sl-SI"/>
          </a:p>
        </p:txBody>
      </p:sp>
    </p:spTree>
    <p:extLst>
      <p:ext uri="{BB962C8B-B14F-4D97-AF65-F5344CB8AC3E}">
        <p14:creationId xmlns:p14="http://schemas.microsoft.com/office/powerpoint/2010/main" val="54318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4" name="Pravokotni trikotnik 8">
            <a:extLst>
              <a:ext uri="{FF2B5EF4-FFF2-40B4-BE49-F238E27FC236}">
                <a16:creationId xmlns:a16="http://schemas.microsoft.com/office/drawing/2014/main" id="{A2266F5A-83F5-45A8-8554-06E5BF587378}"/>
              </a:ext>
            </a:extLst>
          </p:cNvPr>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Enakokraki trikotnik 7">
            <a:extLst>
              <a:ext uri="{FF2B5EF4-FFF2-40B4-BE49-F238E27FC236}">
                <a16:creationId xmlns:a16="http://schemas.microsoft.com/office/drawing/2014/main" id="{D1BA0AD3-A1B2-4E4E-B0B0-D8FB334344E7}"/>
              </a:ext>
            </a:extLst>
          </p:cNvPr>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Raven povezovalnik 10">
            <a:extLst>
              <a:ext uri="{FF2B5EF4-FFF2-40B4-BE49-F238E27FC236}">
                <a16:creationId xmlns:a16="http://schemas.microsoft.com/office/drawing/2014/main" id="{E0E5C279-5592-4B75-BE07-BBCF64428829}"/>
              </a:ext>
            </a:extLst>
          </p:cNvPr>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Raven povezovalnik 9">
            <a:extLst>
              <a:ext uri="{FF2B5EF4-FFF2-40B4-BE49-F238E27FC236}">
                <a16:creationId xmlns:a16="http://schemas.microsoft.com/office/drawing/2014/main" id="{0C88588D-5C58-4326-8B5E-C0D07B75F1F3}"/>
              </a:ext>
            </a:extLst>
          </p:cNvPr>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Naslov 1"/>
          <p:cNvSpPr>
            <a:spLocks noGrp="1"/>
          </p:cNvSpPr>
          <p:nvPr>
            <p:ph type="title"/>
          </p:nvPr>
        </p:nvSpPr>
        <p:spPr>
          <a:xfrm>
            <a:off x="381000" y="271464"/>
            <a:ext cx="7239000" cy="1362075"/>
          </a:xfrm>
        </p:spPr>
        <p:txBody>
          <a:bodyPr/>
          <a:lstStyle>
            <a:lvl1pPr marL="0" algn="l">
              <a:buNone/>
              <a:defRPr sz="3600" b="1" cap="none" baseline="0"/>
            </a:lvl1pPr>
          </a:lstStyle>
          <a:p>
            <a:r>
              <a:rPr lang="sl-SI"/>
              <a:t>Uredite slog naslova matrice</a:t>
            </a:r>
            <a:endParaRPr lang="en-US"/>
          </a:p>
        </p:txBody>
      </p:sp>
      <p:sp>
        <p:nvSpPr>
          <p:cNvPr id="3" name="Ograda besedila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Uredite sloge besedila matrice</a:t>
            </a:r>
          </a:p>
        </p:txBody>
      </p:sp>
      <p:sp>
        <p:nvSpPr>
          <p:cNvPr id="8" name="Ograda datuma 3">
            <a:extLst>
              <a:ext uri="{FF2B5EF4-FFF2-40B4-BE49-F238E27FC236}">
                <a16:creationId xmlns:a16="http://schemas.microsoft.com/office/drawing/2014/main" id="{0EF732D3-BFF9-4D57-B7F0-1C688B273A9F}"/>
              </a:ext>
            </a:extLst>
          </p:cNvPr>
          <p:cNvSpPr>
            <a:spLocks noGrp="1"/>
          </p:cNvSpPr>
          <p:nvPr>
            <p:ph type="dt" sz="half" idx="10"/>
          </p:nvPr>
        </p:nvSpPr>
        <p:spPr>
          <a:xfrm>
            <a:off x="6956425" y="6477000"/>
            <a:ext cx="2133600" cy="304800"/>
          </a:xfrm>
        </p:spPr>
        <p:txBody>
          <a:bodyPr/>
          <a:lstStyle>
            <a:lvl1pPr>
              <a:defRPr/>
            </a:lvl1pPr>
          </a:lstStyle>
          <a:p>
            <a:pPr>
              <a:defRPr/>
            </a:pPr>
            <a:fld id="{F3C85AFD-D5D1-4512-AE33-9B4ACB47348A}" type="datetimeFigureOut">
              <a:rPr lang="sl-SI"/>
              <a:pPr>
                <a:defRPr/>
              </a:pPr>
              <a:t>3. 06. 2019</a:t>
            </a:fld>
            <a:endParaRPr lang="sl-SI" dirty="0"/>
          </a:p>
        </p:txBody>
      </p:sp>
      <p:sp>
        <p:nvSpPr>
          <p:cNvPr id="9" name="Ograda noge 4">
            <a:extLst>
              <a:ext uri="{FF2B5EF4-FFF2-40B4-BE49-F238E27FC236}">
                <a16:creationId xmlns:a16="http://schemas.microsoft.com/office/drawing/2014/main" id="{260FA165-E656-43D3-A52C-32E1107AA659}"/>
              </a:ext>
            </a:extLst>
          </p:cNvPr>
          <p:cNvSpPr>
            <a:spLocks noGrp="1"/>
          </p:cNvSpPr>
          <p:nvPr>
            <p:ph type="ftr" sz="quarter" idx="11"/>
          </p:nvPr>
        </p:nvSpPr>
        <p:spPr>
          <a:xfrm>
            <a:off x="2619375" y="6481763"/>
            <a:ext cx="4260850" cy="300037"/>
          </a:xfrm>
        </p:spPr>
        <p:txBody>
          <a:bodyPr/>
          <a:lstStyle>
            <a:lvl1pPr>
              <a:defRPr/>
            </a:lvl1pPr>
          </a:lstStyle>
          <a:p>
            <a:pPr>
              <a:defRPr/>
            </a:pPr>
            <a:endParaRPr lang="sl-SI"/>
          </a:p>
        </p:txBody>
      </p:sp>
      <p:sp>
        <p:nvSpPr>
          <p:cNvPr id="10" name="Ograda številke diapozitiva 5">
            <a:extLst>
              <a:ext uri="{FF2B5EF4-FFF2-40B4-BE49-F238E27FC236}">
                <a16:creationId xmlns:a16="http://schemas.microsoft.com/office/drawing/2014/main" id="{D8C209FD-B649-4607-8414-C28D15EE8C29}"/>
              </a:ext>
            </a:extLst>
          </p:cNvPr>
          <p:cNvSpPr>
            <a:spLocks noGrp="1"/>
          </p:cNvSpPr>
          <p:nvPr>
            <p:ph type="sldNum" sz="quarter" idx="12"/>
          </p:nvPr>
        </p:nvSpPr>
        <p:spPr>
          <a:xfrm>
            <a:off x="8450263" y="809625"/>
            <a:ext cx="503237" cy="300038"/>
          </a:xfrm>
        </p:spPr>
        <p:txBody>
          <a:bodyPr/>
          <a:lstStyle>
            <a:lvl1pPr>
              <a:defRPr/>
            </a:lvl1pPr>
          </a:lstStyle>
          <a:p>
            <a:fld id="{50025485-EC7F-4C83-A02F-3E6C9BEC92C8}" type="slidenum">
              <a:rPr lang="sl-SI" altLang="sl-SI"/>
              <a:pPr/>
              <a:t>‹#›</a:t>
            </a:fld>
            <a:endParaRPr lang="sl-SI" altLang="sl-SI"/>
          </a:p>
        </p:txBody>
      </p:sp>
    </p:spTree>
    <p:extLst>
      <p:ext uri="{BB962C8B-B14F-4D97-AF65-F5344CB8AC3E}">
        <p14:creationId xmlns:p14="http://schemas.microsoft.com/office/powerpoint/2010/main" val="16722218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marL="0" algn="l">
              <a:defRPr/>
            </a:lvl1pPr>
          </a:lstStyle>
          <a:p>
            <a:r>
              <a:rPr lang="sl-SI"/>
              <a:t>Uredite slog naslova matrice</a:t>
            </a:r>
            <a:endParaRPr lang="en-US"/>
          </a:p>
        </p:txBody>
      </p:sp>
      <p:sp>
        <p:nvSpPr>
          <p:cNvPr id="3" name="Ograda vsebine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4">
            <a:extLst>
              <a:ext uri="{FF2B5EF4-FFF2-40B4-BE49-F238E27FC236}">
                <a16:creationId xmlns:a16="http://schemas.microsoft.com/office/drawing/2014/main" id="{2629C097-D70E-4568-8BB8-B0D8FA706999}"/>
              </a:ext>
            </a:extLst>
          </p:cNvPr>
          <p:cNvSpPr>
            <a:spLocks noGrp="1"/>
          </p:cNvSpPr>
          <p:nvPr>
            <p:ph type="dt" sz="half" idx="10"/>
          </p:nvPr>
        </p:nvSpPr>
        <p:spPr/>
        <p:txBody>
          <a:bodyPr/>
          <a:lstStyle>
            <a:lvl1pPr>
              <a:defRPr/>
            </a:lvl1pPr>
          </a:lstStyle>
          <a:p>
            <a:pPr>
              <a:defRPr/>
            </a:pPr>
            <a:fld id="{F4553800-FAB6-4A35-9251-620A73132031}" type="datetimeFigureOut">
              <a:rPr lang="sl-SI"/>
              <a:pPr>
                <a:defRPr/>
              </a:pPr>
              <a:t>3. 06. 2019</a:t>
            </a:fld>
            <a:endParaRPr lang="sl-SI" dirty="0"/>
          </a:p>
        </p:txBody>
      </p:sp>
      <p:sp>
        <p:nvSpPr>
          <p:cNvPr id="6" name="Ograda noge 5">
            <a:extLst>
              <a:ext uri="{FF2B5EF4-FFF2-40B4-BE49-F238E27FC236}">
                <a16:creationId xmlns:a16="http://schemas.microsoft.com/office/drawing/2014/main" id="{42739F53-91AC-47CF-8366-6068CFF39465}"/>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6">
            <a:extLst>
              <a:ext uri="{FF2B5EF4-FFF2-40B4-BE49-F238E27FC236}">
                <a16:creationId xmlns:a16="http://schemas.microsoft.com/office/drawing/2014/main" id="{6DC1A701-EC40-4FAF-8E22-73DEDD5596A4}"/>
              </a:ext>
            </a:extLst>
          </p:cNvPr>
          <p:cNvSpPr>
            <a:spLocks noGrp="1"/>
          </p:cNvSpPr>
          <p:nvPr>
            <p:ph type="sldNum" sz="quarter" idx="12"/>
          </p:nvPr>
        </p:nvSpPr>
        <p:spPr/>
        <p:txBody>
          <a:bodyPr/>
          <a:lstStyle>
            <a:lvl1pPr>
              <a:defRPr/>
            </a:lvl1pPr>
          </a:lstStyle>
          <a:p>
            <a:fld id="{255A6AD6-5BD8-47A6-A46C-A5F11FF8B233}" type="slidenum">
              <a:rPr lang="sl-SI" altLang="sl-SI"/>
              <a:pPr/>
              <a:t>‹#›</a:t>
            </a:fld>
            <a:endParaRPr lang="sl-SI" altLang="sl-SI"/>
          </a:p>
        </p:txBody>
      </p:sp>
    </p:spTree>
    <p:extLst>
      <p:ext uri="{BB962C8B-B14F-4D97-AF65-F5344CB8AC3E}">
        <p14:creationId xmlns:p14="http://schemas.microsoft.com/office/powerpoint/2010/main" val="43171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sl-SI"/>
              <a:t>Uredite slog naslova matrice</a:t>
            </a:r>
            <a:endParaRPr lang="en-US"/>
          </a:p>
        </p:txBody>
      </p:sp>
      <p:sp>
        <p:nvSpPr>
          <p:cNvPr id="3" name="Ograda besedila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sl-SI"/>
              <a:t>Uredite sloge besedila matrice</a:t>
            </a:r>
          </a:p>
        </p:txBody>
      </p:sp>
      <p:sp>
        <p:nvSpPr>
          <p:cNvPr id="4" name="Ograda besedila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sl-SI"/>
              <a:t>Uredite sloge besedila matrice</a:t>
            </a:r>
          </a:p>
        </p:txBody>
      </p:sp>
      <p:sp>
        <p:nvSpPr>
          <p:cNvPr id="5" name="Ograda vsebine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6">
            <a:extLst>
              <a:ext uri="{FF2B5EF4-FFF2-40B4-BE49-F238E27FC236}">
                <a16:creationId xmlns:a16="http://schemas.microsoft.com/office/drawing/2014/main" id="{BA75ABB0-4031-4C46-8610-9CDB25100CFC}"/>
              </a:ext>
            </a:extLst>
          </p:cNvPr>
          <p:cNvSpPr>
            <a:spLocks noGrp="1"/>
          </p:cNvSpPr>
          <p:nvPr>
            <p:ph type="dt" sz="half" idx="10"/>
          </p:nvPr>
        </p:nvSpPr>
        <p:spPr>
          <a:xfrm>
            <a:off x="4791075" y="6481763"/>
            <a:ext cx="2130425" cy="301625"/>
          </a:xfrm>
        </p:spPr>
        <p:txBody>
          <a:bodyPr/>
          <a:lstStyle>
            <a:lvl1pPr>
              <a:defRPr/>
            </a:lvl1pPr>
          </a:lstStyle>
          <a:p>
            <a:pPr>
              <a:defRPr/>
            </a:pPr>
            <a:fld id="{3BA11CAB-7FB6-4681-BB84-F328F04EAD05}" type="datetimeFigureOut">
              <a:rPr lang="sl-SI"/>
              <a:pPr>
                <a:defRPr/>
              </a:pPr>
              <a:t>3. 06. 2019</a:t>
            </a:fld>
            <a:endParaRPr lang="sl-SI" dirty="0"/>
          </a:p>
        </p:txBody>
      </p:sp>
      <p:sp>
        <p:nvSpPr>
          <p:cNvPr id="8" name="Ograda noge 7">
            <a:extLst>
              <a:ext uri="{FF2B5EF4-FFF2-40B4-BE49-F238E27FC236}">
                <a16:creationId xmlns:a16="http://schemas.microsoft.com/office/drawing/2014/main" id="{4D7A289F-507E-414E-9E5F-CB9B4FA33BF0}"/>
              </a:ext>
            </a:extLst>
          </p:cNvPr>
          <p:cNvSpPr>
            <a:spLocks noGrp="1"/>
          </p:cNvSpPr>
          <p:nvPr>
            <p:ph type="ftr" sz="quarter" idx="11"/>
          </p:nvPr>
        </p:nvSpPr>
        <p:spPr>
          <a:xfrm>
            <a:off x="457200" y="6481763"/>
            <a:ext cx="4260850" cy="301625"/>
          </a:xfrm>
        </p:spPr>
        <p:txBody>
          <a:bodyPr/>
          <a:lstStyle>
            <a:lvl1pPr>
              <a:defRPr/>
            </a:lvl1pPr>
          </a:lstStyle>
          <a:p>
            <a:pPr>
              <a:defRPr/>
            </a:pPr>
            <a:endParaRPr lang="sl-SI"/>
          </a:p>
        </p:txBody>
      </p:sp>
      <p:sp>
        <p:nvSpPr>
          <p:cNvPr id="9" name="Ograda številke diapozitiva 8">
            <a:extLst>
              <a:ext uri="{FF2B5EF4-FFF2-40B4-BE49-F238E27FC236}">
                <a16:creationId xmlns:a16="http://schemas.microsoft.com/office/drawing/2014/main" id="{818B309A-C04B-47F5-A414-271DA3FBECA7}"/>
              </a:ext>
            </a:extLst>
          </p:cNvPr>
          <p:cNvSpPr>
            <a:spLocks noGrp="1"/>
          </p:cNvSpPr>
          <p:nvPr>
            <p:ph type="sldNum" sz="quarter" idx="12"/>
          </p:nvPr>
        </p:nvSpPr>
        <p:spPr>
          <a:xfrm>
            <a:off x="7589838" y="6483350"/>
            <a:ext cx="503237" cy="301625"/>
          </a:xfrm>
        </p:spPr>
        <p:txBody>
          <a:bodyPr/>
          <a:lstStyle>
            <a:lvl1pPr>
              <a:defRPr/>
            </a:lvl1pPr>
          </a:lstStyle>
          <a:p>
            <a:fld id="{3D7DF8D6-B762-4DEB-9520-83C10E34A0A5}" type="slidenum">
              <a:rPr lang="sl-SI" altLang="sl-SI"/>
              <a:pPr/>
              <a:t>‹#›</a:t>
            </a:fld>
            <a:endParaRPr lang="sl-SI" altLang="sl-SI"/>
          </a:p>
        </p:txBody>
      </p:sp>
    </p:spTree>
    <p:extLst>
      <p:ext uri="{BB962C8B-B14F-4D97-AF65-F5344CB8AC3E}">
        <p14:creationId xmlns:p14="http://schemas.microsoft.com/office/powerpoint/2010/main" val="112671230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b="0"/>
            </a:lvl1pPr>
          </a:lstStyle>
          <a:p>
            <a:r>
              <a:rPr lang="sl-SI"/>
              <a:t>Uredite slog naslova matrice</a:t>
            </a:r>
            <a:endParaRPr lang="en-US"/>
          </a:p>
        </p:txBody>
      </p:sp>
      <p:sp>
        <p:nvSpPr>
          <p:cNvPr id="3" name="Ograda datuma 13">
            <a:extLst>
              <a:ext uri="{FF2B5EF4-FFF2-40B4-BE49-F238E27FC236}">
                <a16:creationId xmlns:a16="http://schemas.microsoft.com/office/drawing/2014/main" id="{A1F1A469-6FE7-470A-B4DF-7148E2FD15A7}"/>
              </a:ext>
            </a:extLst>
          </p:cNvPr>
          <p:cNvSpPr>
            <a:spLocks noGrp="1"/>
          </p:cNvSpPr>
          <p:nvPr>
            <p:ph type="dt" sz="half" idx="10"/>
          </p:nvPr>
        </p:nvSpPr>
        <p:spPr/>
        <p:txBody>
          <a:bodyPr/>
          <a:lstStyle>
            <a:lvl1pPr>
              <a:defRPr/>
            </a:lvl1pPr>
          </a:lstStyle>
          <a:p>
            <a:pPr>
              <a:defRPr/>
            </a:pPr>
            <a:fld id="{4F82160A-E7EB-4561-B105-C647B4EF8B38}" type="datetimeFigureOut">
              <a:rPr lang="sl-SI"/>
              <a:pPr>
                <a:defRPr/>
              </a:pPr>
              <a:t>3. 06. 2019</a:t>
            </a:fld>
            <a:endParaRPr lang="sl-SI" dirty="0"/>
          </a:p>
        </p:txBody>
      </p:sp>
      <p:sp>
        <p:nvSpPr>
          <p:cNvPr id="4" name="Ograda noge 2">
            <a:extLst>
              <a:ext uri="{FF2B5EF4-FFF2-40B4-BE49-F238E27FC236}">
                <a16:creationId xmlns:a16="http://schemas.microsoft.com/office/drawing/2014/main" id="{297900A8-9A7B-41EA-B37F-A15632344E92}"/>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22">
            <a:extLst>
              <a:ext uri="{FF2B5EF4-FFF2-40B4-BE49-F238E27FC236}">
                <a16:creationId xmlns:a16="http://schemas.microsoft.com/office/drawing/2014/main" id="{F334EAFE-088C-4536-8AB5-DEA3A8754933}"/>
              </a:ext>
            </a:extLst>
          </p:cNvPr>
          <p:cNvSpPr>
            <a:spLocks noGrp="1"/>
          </p:cNvSpPr>
          <p:nvPr>
            <p:ph type="sldNum" sz="quarter" idx="12"/>
          </p:nvPr>
        </p:nvSpPr>
        <p:spPr/>
        <p:txBody>
          <a:bodyPr/>
          <a:lstStyle>
            <a:lvl1pPr>
              <a:defRPr/>
            </a:lvl1pPr>
          </a:lstStyle>
          <a:p>
            <a:fld id="{D41837F5-A8BB-4CC8-93CD-BF763C1A2426}" type="slidenum">
              <a:rPr lang="sl-SI" altLang="sl-SI"/>
              <a:pPr/>
              <a:t>‹#›</a:t>
            </a:fld>
            <a:endParaRPr lang="sl-SI" altLang="sl-SI"/>
          </a:p>
        </p:txBody>
      </p:sp>
    </p:spTree>
    <p:extLst>
      <p:ext uri="{BB962C8B-B14F-4D97-AF65-F5344CB8AC3E}">
        <p14:creationId xmlns:p14="http://schemas.microsoft.com/office/powerpoint/2010/main" val="80018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3">
            <a:extLst>
              <a:ext uri="{FF2B5EF4-FFF2-40B4-BE49-F238E27FC236}">
                <a16:creationId xmlns:a16="http://schemas.microsoft.com/office/drawing/2014/main" id="{7FD05AD5-2935-4971-A239-C0F782E14C48}"/>
              </a:ext>
            </a:extLst>
          </p:cNvPr>
          <p:cNvSpPr>
            <a:spLocks noGrp="1"/>
          </p:cNvSpPr>
          <p:nvPr>
            <p:ph type="dt" sz="half" idx="10"/>
          </p:nvPr>
        </p:nvSpPr>
        <p:spPr/>
        <p:txBody>
          <a:bodyPr/>
          <a:lstStyle>
            <a:lvl1pPr>
              <a:defRPr/>
            </a:lvl1pPr>
          </a:lstStyle>
          <a:p>
            <a:pPr>
              <a:defRPr/>
            </a:pPr>
            <a:fld id="{23A3E35F-22E7-4E4A-8997-66EAA22EF9FE}" type="datetimeFigureOut">
              <a:rPr lang="sl-SI"/>
              <a:pPr>
                <a:defRPr/>
              </a:pPr>
              <a:t>3. 06. 2019</a:t>
            </a:fld>
            <a:endParaRPr lang="sl-SI" dirty="0"/>
          </a:p>
        </p:txBody>
      </p:sp>
      <p:sp>
        <p:nvSpPr>
          <p:cNvPr id="3" name="Ograda noge 2">
            <a:extLst>
              <a:ext uri="{FF2B5EF4-FFF2-40B4-BE49-F238E27FC236}">
                <a16:creationId xmlns:a16="http://schemas.microsoft.com/office/drawing/2014/main" id="{2CA53F12-97C3-4EA0-AC21-6AF492D355BE}"/>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22">
            <a:extLst>
              <a:ext uri="{FF2B5EF4-FFF2-40B4-BE49-F238E27FC236}">
                <a16:creationId xmlns:a16="http://schemas.microsoft.com/office/drawing/2014/main" id="{8F6CE45A-0ADD-46E6-A6DE-D80316C67991}"/>
              </a:ext>
            </a:extLst>
          </p:cNvPr>
          <p:cNvSpPr>
            <a:spLocks noGrp="1"/>
          </p:cNvSpPr>
          <p:nvPr>
            <p:ph type="sldNum" sz="quarter" idx="12"/>
          </p:nvPr>
        </p:nvSpPr>
        <p:spPr/>
        <p:txBody>
          <a:bodyPr/>
          <a:lstStyle>
            <a:lvl1pPr>
              <a:defRPr/>
            </a:lvl1pPr>
          </a:lstStyle>
          <a:p>
            <a:fld id="{ED767ED5-93E6-43C7-8478-61FB2B259876}" type="slidenum">
              <a:rPr lang="sl-SI" altLang="sl-SI"/>
              <a:pPr/>
              <a:t>‹#›</a:t>
            </a:fld>
            <a:endParaRPr lang="sl-SI" altLang="sl-SI"/>
          </a:p>
        </p:txBody>
      </p:sp>
    </p:spTree>
    <p:extLst>
      <p:ext uri="{BB962C8B-B14F-4D97-AF65-F5344CB8AC3E}">
        <p14:creationId xmlns:p14="http://schemas.microsoft.com/office/powerpoint/2010/main" val="201134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sl-SI"/>
              <a:t>Uredite slog naslova matrice</a:t>
            </a:r>
            <a:endParaRPr lang="en-US"/>
          </a:p>
        </p:txBody>
      </p:sp>
      <p:sp>
        <p:nvSpPr>
          <p:cNvPr id="3" name="Ograda besedila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sl-SI"/>
              <a:t>Uredite sloge besedila matrice</a:t>
            </a:r>
          </a:p>
        </p:txBody>
      </p:sp>
      <p:sp>
        <p:nvSpPr>
          <p:cNvPr id="4" name="Ograda vsebine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4">
            <a:extLst>
              <a:ext uri="{FF2B5EF4-FFF2-40B4-BE49-F238E27FC236}">
                <a16:creationId xmlns:a16="http://schemas.microsoft.com/office/drawing/2014/main" id="{B02D7897-9CD1-4075-B5E0-604655319A86}"/>
              </a:ext>
            </a:extLst>
          </p:cNvPr>
          <p:cNvSpPr>
            <a:spLocks noGrp="1"/>
          </p:cNvSpPr>
          <p:nvPr>
            <p:ph type="dt" sz="half" idx="10"/>
          </p:nvPr>
        </p:nvSpPr>
        <p:spPr>
          <a:xfrm>
            <a:off x="6278563" y="6556375"/>
            <a:ext cx="2133600" cy="301625"/>
          </a:xfrm>
        </p:spPr>
        <p:txBody>
          <a:bodyPr/>
          <a:lstStyle>
            <a:lvl1pPr>
              <a:defRPr sz="900" smtClean="0"/>
            </a:lvl1pPr>
          </a:lstStyle>
          <a:p>
            <a:pPr>
              <a:defRPr/>
            </a:pPr>
            <a:fld id="{95FF4094-8974-4D78-88EA-3B6A51FEF87F}" type="datetimeFigureOut">
              <a:rPr lang="sl-SI"/>
              <a:pPr>
                <a:defRPr/>
              </a:pPr>
              <a:t>3. 06. 2019</a:t>
            </a:fld>
            <a:endParaRPr lang="sl-SI" dirty="0"/>
          </a:p>
        </p:txBody>
      </p:sp>
      <p:sp>
        <p:nvSpPr>
          <p:cNvPr id="6" name="Ograda noge 5">
            <a:extLst>
              <a:ext uri="{FF2B5EF4-FFF2-40B4-BE49-F238E27FC236}">
                <a16:creationId xmlns:a16="http://schemas.microsoft.com/office/drawing/2014/main" id="{8D8F52B9-8765-4914-9E07-F14DAC957B3D}"/>
              </a:ext>
            </a:extLst>
          </p:cNvPr>
          <p:cNvSpPr>
            <a:spLocks noGrp="1"/>
          </p:cNvSpPr>
          <p:nvPr>
            <p:ph type="ftr" sz="quarter" idx="11"/>
          </p:nvPr>
        </p:nvSpPr>
        <p:spPr>
          <a:xfrm>
            <a:off x="1135063" y="6556375"/>
            <a:ext cx="5143500" cy="301625"/>
          </a:xfrm>
        </p:spPr>
        <p:txBody>
          <a:bodyPr/>
          <a:lstStyle>
            <a:lvl1pPr>
              <a:defRPr sz="900" dirty="0"/>
            </a:lvl1pPr>
          </a:lstStyle>
          <a:p>
            <a:pPr>
              <a:defRPr/>
            </a:pPr>
            <a:endParaRPr lang="sl-SI"/>
          </a:p>
        </p:txBody>
      </p:sp>
      <p:sp>
        <p:nvSpPr>
          <p:cNvPr id="7" name="Ograda številke diapozitiva 6">
            <a:extLst>
              <a:ext uri="{FF2B5EF4-FFF2-40B4-BE49-F238E27FC236}">
                <a16:creationId xmlns:a16="http://schemas.microsoft.com/office/drawing/2014/main" id="{341F8AB5-2E75-4C40-B622-D01BA969B0CD}"/>
              </a:ext>
            </a:extLst>
          </p:cNvPr>
          <p:cNvSpPr>
            <a:spLocks noGrp="1"/>
          </p:cNvSpPr>
          <p:nvPr>
            <p:ph type="sldNum" sz="quarter" idx="12"/>
          </p:nvPr>
        </p:nvSpPr>
        <p:spPr>
          <a:xfrm>
            <a:off x="8410575" y="6556375"/>
            <a:ext cx="503238" cy="301625"/>
          </a:xfrm>
        </p:spPr>
        <p:txBody>
          <a:bodyPr/>
          <a:lstStyle>
            <a:lvl1pPr>
              <a:defRPr sz="900"/>
            </a:lvl1pPr>
          </a:lstStyle>
          <a:p>
            <a:fld id="{9F34C723-0916-4A1F-80BA-6C47D0A09196}" type="slidenum">
              <a:rPr lang="sl-SI" altLang="sl-SI"/>
              <a:pPr/>
              <a:t>‹#›</a:t>
            </a:fld>
            <a:endParaRPr lang="sl-SI" altLang="sl-SI"/>
          </a:p>
        </p:txBody>
      </p:sp>
    </p:spTree>
    <p:extLst>
      <p:ext uri="{BB962C8B-B14F-4D97-AF65-F5344CB8AC3E}">
        <p14:creationId xmlns:p14="http://schemas.microsoft.com/office/powerpoint/2010/main" val="207629713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sl-SI"/>
              <a:t>Uredite slog naslova matrice</a:t>
            </a:r>
            <a:endParaRPr lang="en-US"/>
          </a:p>
        </p:txBody>
      </p:sp>
      <p:sp>
        <p:nvSpPr>
          <p:cNvPr id="3" name="Ograda slike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sl-SI" noProof="0" dirty="0"/>
              <a:t>Kliknite ikono, če želite dodati sliko</a:t>
            </a:r>
            <a:endParaRPr lang="en-US" noProof="0" dirty="0"/>
          </a:p>
        </p:txBody>
      </p:sp>
      <p:sp>
        <p:nvSpPr>
          <p:cNvPr id="4" name="Ograda besedila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sl-SI"/>
              <a:t>Uredite sloge besedila matrice</a:t>
            </a:r>
          </a:p>
        </p:txBody>
      </p:sp>
      <p:sp>
        <p:nvSpPr>
          <p:cNvPr id="5" name="Ograda datuma 4">
            <a:extLst>
              <a:ext uri="{FF2B5EF4-FFF2-40B4-BE49-F238E27FC236}">
                <a16:creationId xmlns:a16="http://schemas.microsoft.com/office/drawing/2014/main" id="{03E02DB5-87DE-4599-B55C-A31A1C1C081B}"/>
              </a:ext>
            </a:extLst>
          </p:cNvPr>
          <p:cNvSpPr>
            <a:spLocks noGrp="1"/>
          </p:cNvSpPr>
          <p:nvPr>
            <p:ph type="dt" sz="half" idx="10"/>
          </p:nvPr>
        </p:nvSpPr>
        <p:spPr>
          <a:xfrm>
            <a:off x="6108700" y="6556375"/>
            <a:ext cx="2101850" cy="301625"/>
          </a:xfrm>
        </p:spPr>
        <p:txBody>
          <a:bodyPr/>
          <a:lstStyle>
            <a:lvl1pPr>
              <a:defRPr sz="900" smtClean="0"/>
            </a:lvl1pPr>
          </a:lstStyle>
          <a:p>
            <a:pPr>
              <a:defRPr/>
            </a:pPr>
            <a:fld id="{2E8C0C62-6145-4B04-BF71-68D1A3210C6D}" type="datetimeFigureOut">
              <a:rPr lang="sl-SI"/>
              <a:pPr>
                <a:defRPr/>
              </a:pPr>
              <a:t>3. 06. 2019</a:t>
            </a:fld>
            <a:endParaRPr lang="sl-SI" dirty="0"/>
          </a:p>
        </p:txBody>
      </p:sp>
      <p:sp>
        <p:nvSpPr>
          <p:cNvPr id="6" name="Ograda noge 5">
            <a:extLst>
              <a:ext uri="{FF2B5EF4-FFF2-40B4-BE49-F238E27FC236}">
                <a16:creationId xmlns:a16="http://schemas.microsoft.com/office/drawing/2014/main" id="{FCF72E08-A6B9-4137-92EF-296622967C86}"/>
              </a:ext>
            </a:extLst>
          </p:cNvPr>
          <p:cNvSpPr>
            <a:spLocks noGrp="1"/>
          </p:cNvSpPr>
          <p:nvPr>
            <p:ph type="ftr" sz="quarter" idx="11"/>
          </p:nvPr>
        </p:nvSpPr>
        <p:spPr>
          <a:xfrm>
            <a:off x="1169988" y="6557963"/>
            <a:ext cx="4948237" cy="301625"/>
          </a:xfrm>
        </p:spPr>
        <p:txBody>
          <a:bodyPr/>
          <a:lstStyle>
            <a:lvl1pPr>
              <a:defRPr sz="900" dirty="0"/>
            </a:lvl1pPr>
          </a:lstStyle>
          <a:p>
            <a:pPr>
              <a:defRPr/>
            </a:pPr>
            <a:endParaRPr lang="sl-SI"/>
          </a:p>
        </p:txBody>
      </p:sp>
      <p:sp>
        <p:nvSpPr>
          <p:cNvPr id="7" name="Ograda številke diapozitiva 6">
            <a:extLst>
              <a:ext uri="{FF2B5EF4-FFF2-40B4-BE49-F238E27FC236}">
                <a16:creationId xmlns:a16="http://schemas.microsoft.com/office/drawing/2014/main" id="{9F98CE5A-20E1-4E2B-B933-31A805779EF9}"/>
              </a:ext>
            </a:extLst>
          </p:cNvPr>
          <p:cNvSpPr>
            <a:spLocks noGrp="1"/>
          </p:cNvSpPr>
          <p:nvPr>
            <p:ph type="sldNum" sz="quarter" idx="12"/>
          </p:nvPr>
        </p:nvSpPr>
        <p:spPr>
          <a:xfrm>
            <a:off x="8216900" y="6556375"/>
            <a:ext cx="366713" cy="301625"/>
          </a:xfrm>
        </p:spPr>
        <p:txBody>
          <a:bodyPr/>
          <a:lstStyle>
            <a:lvl1pPr>
              <a:defRPr sz="900"/>
            </a:lvl1pPr>
          </a:lstStyle>
          <a:p>
            <a:fld id="{D835B24B-316E-454D-AA06-8812BF568C56}" type="slidenum">
              <a:rPr lang="sl-SI" altLang="sl-SI"/>
              <a:pPr/>
              <a:t>‹#›</a:t>
            </a:fld>
            <a:endParaRPr lang="sl-SI" altLang="sl-SI"/>
          </a:p>
        </p:txBody>
      </p:sp>
    </p:spTree>
    <p:extLst>
      <p:ext uri="{BB962C8B-B14F-4D97-AF65-F5344CB8AC3E}">
        <p14:creationId xmlns:p14="http://schemas.microsoft.com/office/powerpoint/2010/main" val="299149721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442411"/>
            </a:gs>
            <a:gs pos="60001">
              <a:srgbClr val="5E331B"/>
            </a:gs>
            <a:gs pos="100000">
              <a:srgbClr val="917163"/>
            </a:gs>
          </a:gsLst>
          <a:lin ang="5400000"/>
        </a:gradFill>
        <a:effectLst/>
      </p:bgPr>
    </p:bg>
    <p:spTree>
      <p:nvGrpSpPr>
        <p:cNvPr id="1" name=""/>
        <p:cNvGrpSpPr/>
        <p:nvPr/>
      </p:nvGrpSpPr>
      <p:grpSpPr>
        <a:xfrm>
          <a:off x="0" y="0"/>
          <a:ext cx="0" cy="0"/>
          <a:chOff x="0" y="0"/>
          <a:chExt cx="0" cy="0"/>
        </a:xfrm>
      </p:grpSpPr>
      <p:sp>
        <p:nvSpPr>
          <p:cNvPr id="11" name="Pravokotni trikotnik 10">
            <a:extLst>
              <a:ext uri="{FF2B5EF4-FFF2-40B4-BE49-F238E27FC236}">
                <a16:creationId xmlns:a16="http://schemas.microsoft.com/office/drawing/2014/main" id="{0EF5754A-50C2-4638-8F23-B94FC0DC69CE}"/>
              </a:ext>
            </a:extLst>
          </p:cNvPr>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Raven povezovalnik 7">
            <a:extLst>
              <a:ext uri="{FF2B5EF4-FFF2-40B4-BE49-F238E27FC236}">
                <a16:creationId xmlns:a16="http://schemas.microsoft.com/office/drawing/2014/main" id="{70DE69F3-6025-4054-B1B9-EF6234FC4D6B}"/>
              </a:ext>
            </a:extLst>
          </p:cNvPr>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Raven povezovalnik 8">
            <a:extLst>
              <a:ext uri="{FF2B5EF4-FFF2-40B4-BE49-F238E27FC236}">
                <a16:creationId xmlns:a16="http://schemas.microsoft.com/office/drawing/2014/main" id="{7977BC9F-935A-4297-813C-02294F91FF1F}"/>
              </a:ext>
            </a:extLst>
          </p:cNvPr>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Ograda naslova 21">
            <a:extLst>
              <a:ext uri="{FF2B5EF4-FFF2-40B4-BE49-F238E27FC236}">
                <a16:creationId xmlns:a16="http://schemas.microsoft.com/office/drawing/2014/main" id="{EE526BF9-CDAF-4758-B263-481178272847}"/>
              </a:ext>
            </a:extLst>
          </p:cNvPr>
          <p:cNvSpPr>
            <a:spLocks noGrp="1"/>
          </p:cNvSpPr>
          <p:nvPr>
            <p:ph type="title"/>
          </p:nvPr>
        </p:nvSpPr>
        <p:spPr>
          <a:xfrm>
            <a:off x="457200" y="268288"/>
            <a:ext cx="8229600" cy="1398587"/>
          </a:xfrm>
          <a:prstGeom prst="rect">
            <a:avLst/>
          </a:prstGeom>
        </p:spPr>
        <p:txBody>
          <a:bodyPr vert="horz" anchor="ctr">
            <a:normAutofit/>
          </a:bodyPr>
          <a:lstStyle/>
          <a:p>
            <a:r>
              <a:rPr lang="sl-SI"/>
              <a:t>Uredite slog naslova matrice</a:t>
            </a:r>
            <a:endParaRPr lang="en-US"/>
          </a:p>
        </p:txBody>
      </p:sp>
      <p:sp>
        <p:nvSpPr>
          <p:cNvPr id="1030" name="Ograda besedila 12">
            <a:extLst>
              <a:ext uri="{FF2B5EF4-FFF2-40B4-BE49-F238E27FC236}">
                <a16:creationId xmlns:a16="http://schemas.microsoft.com/office/drawing/2014/main" id="{E6C73048-1E77-4B13-93AC-D68832B167CF}"/>
              </a:ext>
            </a:extLst>
          </p:cNvPr>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4" name="Ograda datuma 13">
            <a:extLst>
              <a:ext uri="{FF2B5EF4-FFF2-40B4-BE49-F238E27FC236}">
                <a16:creationId xmlns:a16="http://schemas.microsoft.com/office/drawing/2014/main" id="{6CB3C9E6-2E0C-4D32-95E2-FE9FF55CA7A5}"/>
              </a:ext>
            </a:extLst>
          </p:cNvPr>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cs typeface="+mn-cs"/>
              </a:defRPr>
            </a:lvl1pPr>
          </a:lstStyle>
          <a:p>
            <a:pPr>
              <a:defRPr/>
            </a:pPr>
            <a:fld id="{DA9F95D2-8A49-4CDC-AC7A-5A96BD11E092}" type="datetimeFigureOut">
              <a:rPr lang="sl-SI"/>
              <a:pPr>
                <a:defRPr/>
              </a:pPr>
              <a:t>3. 06. 2019</a:t>
            </a:fld>
            <a:endParaRPr lang="sl-SI" dirty="0"/>
          </a:p>
        </p:txBody>
      </p:sp>
      <p:sp>
        <p:nvSpPr>
          <p:cNvPr id="3" name="Ograda noge 2">
            <a:extLst>
              <a:ext uri="{FF2B5EF4-FFF2-40B4-BE49-F238E27FC236}">
                <a16:creationId xmlns:a16="http://schemas.microsoft.com/office/drawing/2014/main" id="{2C85F0A5-6EC8-4873-B494-ED1BD6CDA617}"/>
              </a:ext>
            </a:extLst>
          </p:cNvPr>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dirty="0">
                <a:solidFill>
                  <a:schemeClr val="tx1"/>
                </a:solidFill>
                <a:latin typeface="+mn-lt"/>
                <a:cs typeface="+mn-cs"/>
              </a:defRPr>
            </a:lvl1pPr>
          </a:lstStyle>
          <a:p>
            <a:pPr>
              <a:defRPr/>
            </a:pPr>
            <a:endParaRPr lang="sl-SI"/>
          </a:p>
        </p:txBody>
      </p:sp>
      <p:sp>
        <p:nvSpPr>
          <p:cNvPr id="23" name="Ograda številke diapozitiva 22">
            <a:extLst>
              <a:ext uri="{FF2B5EF4-FFF2-40B4-BE49-F238E27FC236}">
                <a16:creationId xmlns:a16="http://schemas.microsoft.com/office/drawing/2014/main" id="{5434E875-71D7-4747-8232-F4FFD6950C0D}"/>
              </a:ext>
            </a:extLst>
          </p:cNvPr>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defRPr sz="1200"/>
            </a:lvl1pPr>
          </a:lstStyle>
          <a:p>
            <a:fld id="{D3756919-C353-468B-9407-F27D0AACA0CF}" type="slidenum">
              <a:rPr lang="sl-SI" altLang="sl-SI"/>
              <a:pPr/>
              <a:t>‹#›</a:t>
            </a:fld>
            <a:endParaRPr lang="sl-SI" altLang="sl-SI"/>
          </a:p>
        </p:txBody>
      </p:sp>
    </p:spTree>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79" r:id="rId6"/>
    <p:sldLayoutId id="2147483680" r:id="rId7"/>
    <p:sldLayoutId id="2147483688" r:id="rId8"/>
    <p:sldLayoutId id="2147483689" r:id="rId9"/>
    <p:sldLayoutId id="2147483681" r:id="rId10"/>
    <p:sldLayoutId id="2147483682" r:id="rId11"/>
  </p:sldLayoutIdLst>
  <p:txStyles>
    <p:titleStyle>
      <a:lvl1pPr marL="484188" algn="l" rtl="0" fontAlgn="base">
        <a:spcBef>
          <a:spcPct val="0"/>
        </a:spcBef>
        <a:spcAft>
          <a:spcPct val="0"/>
        </a:spcAft>
        <a:defRPr sz="4200" kern="1200">
          <a:ln w="6350">
            <a:solidFill>
              <a:schemeClr val="accent1">
                <a:shade val="43000"/>
              </a:schemeClr>
            </a:solidFill>
          </a:ln>
          <a:solidFill>
            <a:srgbClr val="FFB75B"/>
          </a:solidFill>
          <a:effectLst>
            <a:outerShdw blurRad="26000" dist="26000" dir="14500000" algn="tl" rotWithShape="0">
              <a:srgbClr val="000000">
                <a:alpha val="40000"/>
              </a:srgbClr>
            </a:outerShdw>
          </a:effectLst>
          <a:latin typeface="+mj-lt"/>
          <a:ea typeface="+mj-ea"/>
          <a:cs typeface="+mj-cs"/>
        </a:defRPr>
      </a:lvl1pPr>
      <a:lvl2pPr marL="484188" algn="l" rtl="0" fontAlgn="base">
        <a:spcBef>
          <a:spcPct val="0"/>
        </a:spcBef>
        <a:spcAft>
          <a:spcPct val="0"/>
        </a:spcAft>
        <a:defRPr sz="4200">
          <a:solidFill>
            <a:srgbClr val="FFB75B"/>
          </a:solidFill>
          <a:latin typeface="Century Gothic" panose="020B0502020202020204" pitchFamily="34" charset="0"/>
        </a:defRPr>
      </a:lvl2pPr>
      <a:lvl3pPr marL="484188" algn="l" rtl="0" fontAlgn="base">
        <a:spcBef>
          <a:spcPct val="0"/>
        </a:spcBef>
        <a:spcAft>
          <a:spcPct val="0"/>
        </a:spcAft>
        <a:defRPr sz="4200">
          <a:solidFill>
            <a:srgbClr val="FFB75B"/>
          </a:solidFill>
          <a:latin typeface="Century Gothic" panose="020B0502020202020204" pitchFamily="34" charset="0"/>
        </a:defRPr>
      </a:lvl3pPr>
      <a:lvl4pPr marL="484188" algn="l" rtl="0" fontAlgn="base">
        <a:spcBef>
          <a:spcPct val="0"/>
        </a:spcBef>
        <a:spcAft>
          <a:spcPct val="0"/>
        </a:spcAft>
        <a:defRPr sz="4200">
          <a:solidFill>
            <a:srgbClr val="FFB75B"/>
          </a:solidFill>
          <a:latin typeface="Century Gothic" panose="020B0502020202020204" pitchFamily="34" charset="0"/>
        </a:defRPr>
      </a:lvl4pPr>
      <a:lvl5pPr marL="484188" algn="l" rtl="0" fontAlgn="base">
        <a:spcBef>
          <a:spcPct val="0"/>
        </a:spcBef>
        <a:spcAft>
          <a:spcPct val="0"/>
        </a:spcAft>
        <a:defRPr sz="4200">
          <a:solidFill>
            <a:srgbClr val="FFB75B"/>
          </a:solidFill>
          <a:latin typeface="Century Gothic" panose="020B0502020202020204" pitchFamily="34" charset="0"/>
        </a:defRPr>
      </a:lvl5pPr>
      <a:lvl6pPr marL="941388" algn="l" rtl="0" fontAlgn="base">
        <a:spcBef>
          <a:spcPct val="0"/>
        </a:spcBef>
        <a:spcAft>
          <a:spcPct val="0"/>
        </a:spcAft>
        <a:defRPr sz="4200">
          <a:solidFill>
            <a:srgbClr val="FFB75B"/>
          </a:solidFill>
          <a:latin typeface="Century Gothic" panose="020B0502020202020204" pitchFamily="34" charset="0"/>
        </a:defRPr>
      </a:lvl6pPr>
      <a:lvl7pPr marL="1398588" algn="l" rtl="0" fontAlgn="base">
        <a:spcBef>
          <a:spcPct val="0"/>
        </a:spcBef>
        <a:spcAft>
          <a:spcPct val="0"/>
        </a:spcAft>
        <a:defRPr sz="4200">
          <a:solidFill>
            <a:srgbClr val="FFB75B"/>
          </a:solidFill>
          <a:latin typeface="Century Gothic" panose="020B0502020202020204" pitchFamily="34" charset="0"/>
        </a:defRPr>
      </a:lvl7pPr>
      <a:lvl8pPr marL="1855788" algn="l" rtl="0" fontAlgn="base">
        <a:spcBef>
          <a:spcPct val="0"/>
        </a:spcBef>
        <a:spcAft>
          <a:spcPct val="0"/>
        </a:spcAft>
        <a:defRPr sz="4200">
          <a:solidFill>
            <a:srgbClr val="FFB75B"/>
          </a:solidFill>
          <a:latin typeface="Century Gothic" panose="020B0502020202020204" pitchFamily="34" charset="0"/>
        </a:defRPr>
      </a:lvl8pPr>
      <a:lvl9pPr marL="2312988" algn="l" rtl="0" fontAlgn="base">
        <a:spcBef>
          <a:spcPct val="0"/>
        </a:spcBef>
        <a:spcAft>
          <a:spcPct val="0"/>
        </a:spcAft>
        <a:defRPr sz="4200">
          <a:solidFill>
            <a:srgbClr val="FFB75B"/>
          </a:solidFill>
          <a:latin typeface="Century Gothic" panose="020B0502020202020204" pitchFamily="34" charset="0"/>
        </a:defRPr>
      </a:lvl9pPr>
    </p:titleStyle>
    <p:bodyStyle>
      <a:lvl1pPr marL="447675" indent="-382588" algn="l" rtl="0" fontAlgn="base">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anose="020B0604030504040204"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F4BF8E"/>
        </a:buClr>
        <a:buFont typeface="Wingdings 2" panose="05020102010507070707"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B1B9F796-12A6-4CC8-8712-64F819FAE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63" y="0"/>
            <a:ext cx="108553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slov 1">
            <a:extLst>
              <a:ext uri="{FF2B5EF4-FFF2-40B4-BE49-F238E27FC236}">
                <a16:creationId xmlns:a16="http://schemas.microsoft.com/office/drawing/2014/main" id="{A0BD23BD-FDDE-47DE-8953-9F2E552ED214}"/>
              </a:ext>
            </a:extLst>
          </p:cNvPr>
          <p:cNvSpPr>
            <a:spLocks noGrp="1"/>
          </p:cNvSpPr>
          <p:nvPr>
            <p:ph type="ctrTitle"/>
          </p:nvPr>
        </p:nvSpPr>
        <p:spPr/>
        <p:txBody>
          <a:bodyPr/>
          <a:lstStyle/>
          <a:p>
            <a:pPr marL="484632" fontAlgn="auto">
              <a:spcAft>
                <a:spcPts val="0"/>
              </a:spcAft>
              <a:defRPr/>
            </a:pPr>
            <a:r>
              <a:rPr lang="sl-SI" sz="8800" dirty="0">
                <a:solidFill>
                  <a:schemeClr val="accent1">
                    <a:tint val="83000"/>
                    <a:satMod val="150000"/>
                  </a:schemeClr>
                </a:solidFill>
                <a:latin typeface="Forte" pitchFamily="66" charset="0"/>
              </a:rPr>
              <a:t>Budizem</a:t>
            </a:r>
          </a:p>
        </p:txBody>
      </p:sp>
      <p:pic>
        <p:nvPicPr>
          <p:cNvPr id="1029" name="Picture 5">
            <a:extLst>
              <a:ext uri="{FF2B5EF4-FFF2-40B4-BE49-F238E27FC236}">
                <a16:creationId xmlns:a16="http://schemas.microsoft.com/office/drawing/2014/main" id="{A1C1A927-C081-47A6-99AF-04BDFFCCD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391444"/>
            <a:ext cx="4169851" cy="178707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a:extLst>
              <a:ext uri="{FF2B5EF4-FFF2-40B4-BE49-F238E27FC236}">
                <a16:creationId xmlns:a16="http://schemas.microsoft.com/office/drawing/2014/main" id="{2D61F87A-7D09-49A4-8614-6DD94CDB92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9419" y="4289821"/>
            <a:ext cx="2304256"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057180A-4172-4D42-A157-56FE9511148C}"/>
              </a:ext>
            </a:extLst>
          </p:cNvPr>
          <p:cNvSpPr>
            <a:spLocks noGrp="1"/>
          </p:cNvSpPr>
          <p:nvPr>
            <p:ph type="title"/>
          </p:nvPr>
        </p:nvSpPr>
        <p:spPr/>
        <p:txBody>
          <a:bodyPr/>
          <a:lstStyle/>
          <a:p>
            <a:pPr marL="484632" algn="ctr" fontAlgn="auto">
              <a:spcAft>
                <a:spcPts val="0"/>
              </a:spcAft>
              <a:defRPr/>
            </a:pPr>
            <a:r>
              <a:rPr lang="sl-SI" dirty="0">
                <a:solidFill>
                  <a:schemeClr val="accent1">
                    <a:tint val="83000"/>
                    <a:satMod val="150000"/>
                  </a:schemeClr>
                </a:solidFill>
                <a:latin typeface="Forte" pitchFamily="66" charset="0"/>
              </a:rPr>
              <a:t>VPRAŠANJA</a:t>
            </a:r>
          </a:p>
        </p:txBody>
      </p:sp>
      <p:sp>
        <p:nvSpPr>
          <p:cNvPr id="3" name="Ograda vsebine 2">
            <a:extLst>
              <a:ext uri="{FF2B5EF4-FFF2-40B4-BE49-F238E27FC236}">
                <a16:creationId xmlns:a16="http://schemas.microsoft.com/office/drawing/2014/main" id="{0D54CFA5-4682-47F0-9F50-40EE25207042}"/>
              </a:ext>
            </a:extLst>
          </p:cNvPr>
          <p:cNvSpPr>
            <a:spLocks noGrp="1"/>
          </p:cNvSpPr>
          <p:nvPr>
            <p:ph idx="1"/>
          </p:nvPr>
        </p:nvSpPr>
        <p:spPr>
          <a:xfrm>
            <a:off x="457200" y="1882775"/>
            <a:ext cx="8229600" cy="4572000"/>
          </a:xfrm>
        </p:spPr>
        <p:txBody>
          <a:bodyPr>
            <a:normAutofit lnSpcReduction="10000"/>
          </a:bodyPr>
          <a:lstStyle/>
          <a:p>
            <a:pPr marL="448056" indent="-384048" fontAlgn="auto">
              <a:spcAft>
                <a:spcPts val="0"/>
              </a:spcAft>
              <a:buFont typeface="Wingdings 2"/>
              <a:buChar char=""/>
              <a:defRPr/>
            </a:pPr>
            <a:r>
              <a:rPr lang="sl-SI" dirty="0">
                <a:latin typeface="Forte" pitchFamily="66" charset="0"/>
              </a:rPr>
              <a:t>Zakaj pride sploh do budizma?</a:t>
            </a:r>
          </a:p>
          <a:p>
            <a:pPr marL="64008" indent="0" fontAlgn="auto">
              <a:spcAft>
                <a:spcPts val="0"/>
              </a:spcAft>
              <a:buFont typeface="Wingdings 2"/>
              <a:buNone/>
              <a:defRPr/>
            </a:pPr>
            <a:r>
              <a:rPr lang="sl-SI" dirty="0">
                <a:solidFill>
                  <a:schemeClr val="tx2">
                    <a:lumMod val="75000"/>
                  </a:schemeClr>
                </a:solidFill>
                <a:latin typeface="Forte" pitchFamily="66" charset="0"/>
              </a:rPr>
              <a:t>Ker hindujci iščejo razloge trpljenja.</a:t>
            </a:r>
          </a:p>
          <a:p>
            <a:pPr marL="448056" indent="-384048" fontAlgn="auto">
              <a:spcAft>
                <a:spcPts val="0"/>
              </a:spcAft>
              <a:buFont typeface="Wingdings 2"/>
              <a:buChar char=""/>
              <a:defRPr/>
            </a:pPr>
            <a:r>
              <a:rPr lang="sl-SI" dirty="0">
                <a:latin typeface="Forte" pitchFamily="66" charset="0"/>
              </a:rPr>
              <a:t>Kaj je NIRVANA? </a:t>
            </a:r>
          </a:p>
          <a:p>
            <a:pPr marL="64008" indent="0" fontAlgn="auto">
              <a:spcAft>
                <a:spcPts val="0"/>
              </a:spcAft>
              <a:buFont typeface="Wingdings 2"/>
              <a:buNone/>
              <a:defRPr/>
            </a:pPr>
            <a:r>
              <a:rPr lang="sl-SI" dirty="0">
                <a:solidFill>
                  <a:schemeClr val="tx2">
                    <a:lumMod val="75000"/>
                  </a:schemeClr>
                </a:solidFill>
                <a:latin typeface="Forte" pitchFamily="66" charset="0"/>
              </a:rPr>
              <a:t>Nirvana je osvoboditev iz  trpljenja.</a:t>
            </a:r>
          </a:p>
          <a:p>
            <a:pPr marL="448056" indent="-384048" fontAlgn="auto">
              <a:spcAft>
                <a:spcPts val="0"/>
              </a:spcAft>
              <a:buFont typeface="Wingdings 2"/>
              <a:buChar char=""/>
              <a:defRPr/>
            </a:pPr>
            <a:r>
              <a:rPr lang="sl-SI" dirty="0">
                <a:latin typeface="Forte" pitchFamily="66" charset="0"/>
              </a:rPr>
              <a:t>Katera od spodnjih slik je pagode?</a:t>
            </a:r>
          </a:p>
          <a:p>
            <a:pPr marL="64008" indent="0" fontAlgn="auto">
              <a:spcAft>
                <a:spcPts val="0"/>
              </a:spcAft>
              <a:buFont typeface="Wingdings 2"/>
              <a:buNone/>
              <a:defRPr/>
            </a:pPr>
            <a:r>
              <a:rPr lang="sl-SI" dirty="0">
                <a:solidFill>
                  <a:schemeClr val="tx2">
                    <a:lumMod val="75000"/>
                  </a:schemeClr>
                </a:solidFill>
                <a:latin typeface="Forte" pitchFamily="66" charset="0"/>
              </a:rPr>
              <a:t>a)                   b)                        c)</a:t>
            </a:r>
          </a:p>
          <a:p>
            <a:pPr marL="448056" indent="-384048" fontAlgn="auto">
              <a:spcAft>
                <a:spcPts val="0"/>
              </a:spcAft>
              <a:buFont typeface="Wingdings 2"/>
              <a:buChar char=""/>
              <a:defRPr/>
            </a:pPr>
            <a:endParaRPr lang="sl-SI" dirty="0">
              <a:latin typeface="Forte" pitchFamily="66" charset="0"/>
            </a:endParaRPr>
          </a:p>
          <a:p>
            <a:pPr marL="448056" indent="-384048" fontAlgn="auto">
              <a:spcAft>
                <a:spcPts val="0"/>
              </a:spcAft>
              <a:buFont typeface="Wingdings 2"/>
              <a:buChar char=""/>
              <a:defRPr/>
            </a:pPr>
            <a:r>
              <a:rPr lang="sl-SI" dirty="0">
                <a:latin typeface="Forte" pitchFamily="66" charset="0"/>
              </a:rPr>
              <a:t>Kaj pomeni BUDA?</a:t>
            </a:r>
          </a:p>
          <a:p>
            <a:pPr marL="64008" indent="0" fontAlgn="auto">
              <a:spcAft>
                <a:spcPts val="0"/>
              </a:spcAft>
              <a:buFont typeface="Wingdings 2"/>
              <a:buNone/>
              <a:defRPr/>
            </a:pPr>
            <a:r>
              <a:rPr lang="sl-SI" dirty="0">
                <a:solidFill>
                  <a:schemeClr val="tx2">
                    <a:lumMod val="75000"/>
                  </a:schemeClr>
                </a:solidFill>
                <a:latin typeface="Forte" pitchFamily="66" charset="0"/>
              </a:rPr>
              <a:t>Razsvetljeni</a:t>
            </a:r>
          </a:p>
          <a:p>
            <a:pPr marL="448056" indent="-384048" fontAlgn="auto">
              <a:spcAft>
                <a:spcPts val="0"/>
              </a:spcAft>
              <a:buFont typeface="Wingdings 2"/>
              <a:buChar char=""/>
              <a:defRPr/>
            </a:pPr>
            <a:endParaRPr lang="sl-SI" dirty="0"/>
          </a:p>
        </p:txBody>
      </p:sp>
      <p:pic>
        <p:nvPicPr>
          <p:cNvPr id="8194" name="Picture 2">
            <a:extLst>
              <a:ext uri="{FF2B5EF4-FFF2-40B4-BE49-F238E27FC236}">
                <a16:creationId xmlns:a16="http://schemas.microsoft.com/office/drawing/2014/main" id="{22F9CF31-1243-422F-926A-25746CADF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4292600"/>
            <a:ext cx="1000125" cy="13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a:extLst>
              <a:ext uri="{FF2B5EF4-FFF2-40B4-BE49-F238E27FC236}">
                <a16:creationId xmlns:a16="http://schemas.microsoft.com/office/drawing/2014/main" id="{059B6C74-2BA6-4C8C-AD61-1D0CC05C1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4292600"/>
            <a:ext cx="1719263"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a:extLst>
              <a:ext uri="{FF2B5EF4-FFF2-40B4-BE49-F238E27FC236}">
                <a16:creationId xmlns:a16="http://schemas.microsoft.com/office/drawing/2014/main" id="{14D5F391-237F-45B5-A16B-5F4E3D2F01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445000"/>
            <a:ext cx="1371600"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80">
                                          <p:stCondLst>
                                            <p:cond delay="0"/>
                                          </p:stCondLst>
                                        </p:cTn>
                                        <p:tgtEl>
                                          <p:spTgt spid="3">
                                            <p:txEl>
                                              <p:pRg st="4" end="4"/>
                                            </p:txEl>
                                          </p:spTgt>
                                        </p:tgtEl>
                                      </p:cBhvr>
                                    </p:animEffect>
                                    <p:anim calcmode="lin" valueType="num">
                                      <p:cBhvr>
                                        <p:cTn id="3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4" end="4"/>
                                            </p:txEl>
                                          </p:spTgt>
                                        </p:tgtEl>
                                      </p:cBhvr>
                                      <p:to x="100000" y="60000"/>
                                    </p:animScale>
                                    <p:animScale>
                                      <p:cBhvr>
                                        <p:cTn id="40" dur="166" decel="50000">
                                          <p:stCondLst>
                                            <p:cond delay="676"/>
                                          </p:stCondLst>
                                        </p:cTn>
                                        <p:tgtEl>
                                          <p:spTgt spid="3">
                                            <p:txEl>
                                              <p:pRg st="4" end="4"/>
                                            </p:txEl>
                                          </p:spTgt>
                                        </p:tgtEl>
                                      </p:cBhvr>
                                      <p:to x="100000" y="100000"/>
                                    </p:animScale>
                                    <p:animScale>
                                      <p:cBhvr>
                                        <p:cTn id="41" dur="26">
                                          <p:stCondLst>
                                            <p:cond delay="1312"/>
                                          </p:stCondLst>
                                        </p:cTn>
                                        <p:tgtEl>
                                          <p:spTgt spid="3">
                                            <p:txEl>
                                              <p:pRg st="4" end="4"/>
                                            </p:txEl>
                                          </p:spTgt>
                                        </p:tgtEl>
                                      </p:cBhvr>
                                      <p:to x="100000" y="80000"/>
                                    </p:animScale>
                                    <p:animScale>
                                      <p:cBhvr>
                                        <p:cTn id="42" dur="166" decel="50000">
                                          <p:stCondLst>
                                            <p:cond delay="1338"/>
                                          </p:stCondLst>
                                        </p:cTn>
                                        <p:tgtEl>
                                          <p:spTgt spid="3">
                                            <p:txEl>
                                              <p:pRg st="4" end="4"/>
                                            </p:txEl>
                                          </p:spTgt>
                                        </p:tgtEl>
                                      </p:cBhvr>
                                      <p:to x="100000" y="100000"/>
                                    </p:animScale>
                                    <p:animScale>
                                      <p:cBhvr>
                                        <p:cTn id="43" dur="26">
                                          <p:stCondLst>
                                            <p:cond delay="1642"/>
                                          </p:stCondLst>
                                        </p:cTn>
                                        <p:tgtEl>
                                          <p:spTgt spid="3">
                                            <p:txEl>
                                              <p:pRg st="4" end="4"/>
                                            </p:txEl>
                                          </p:spTgt>
                                        </p:tgtEl>
                                      </p:cBhvr>
                                      <p:to x="100000" y="90000"/>
                                    </p:animScale>
                                    <p:animScale>
                                      <p:cBhvr>
                                        <p:cTn id="44" dur="166" decel="50000">
                                          <p:stCondLst>
                                            <p:cond delay="1668"/>
                                          </p:stCondLst>
                                        </p:cTn>
                                        <p:tgtEl>
                                          <p:spTgt spid="3">
                                            <p:txEl>
                                              <p:pRg st="4" end="4"/>
                                            </p:txEl>
                                          </p:spTgt>
                                        </p:tgtEl>
                                      </p:cBhvr>
                                      <p:to x="100000" y="100000"/>
                                    </p:animScale>
                                    <p:animScale>
                                      <p:cBhvr>
                                        <p:cTn id="45" dur="26">
                                          <p:stCondLst>
                                            <p:cond delay="1808"/>
                                          </p:stCondLst>
                                        </p:cTn>
                                        <p:tgtEl>
                                          <p:spTgt spid="3">
                                            <p:txEl>
                                              <p:pRg st="4" end="4"/>
                                            </p:txEl>
                                          </p:spTgt>
                                        </p:tgtEl>
                                      </p:cBhvr>
                                      <p:to x="100000" y="95000"/>
                                    </p:animScale>
                                    <p:animScale>
                                      <p:cBhvr>
                                        <p:cTn id="46" dur="166" decel="50000">
                                          <p:stCondLst>
                                            <p:cond delay="1834"/>
                                          </p:stCondLst>
                                        </p:cTn>
                                        <p:tgtEl>
                                          <p:spTgt spid="3">
                                            <p:txEl>
                                              <p:pRg st="4" end="4"/>
                                            </p:txEl>
                                          </p:spTgt>
                                        </p:tgtEl>
                                      </p:cBhvr>
                                      <p:to x="100000" y="100000"/>
                                    </p:animScale>
                                  </p:childTnLst>
                                </p:cTn>
                              </p:par>
                            </p:childTnLst>
                          </p:cTn>
                        </p:par>
                      </p:childTnLst>
                    </p:cTn>
                  </p:par>
                  <p:par>
                    <p:cTn id="47" fill="hold" nodeType="clickPar">
                      <p:stCondLst>
                        <p:cond delay="indefinite"/>
                      </p:stCondLst>
                      <p:childTnLst>
                        <p:par>
                          <p:cTn id="48" fill="hold" nodeType="withGroup">
                            <p:stCondLst>
                              <p:cond delay="0"/>
                            </p:stCondLst>
                            <p:childTnLst>
                              <p:par>
                                <p:cTn id="49" presetID="26"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wipe(down)">
                                      <p:cBhvr>
                                        <p:cTn id="51" dur="580">
                                          <p:stCondLst>
                                            <p:cond delay="0"/>
                                          </p:stCondLst>
                                        </p:cTn>
                                        <p:tgtEl>
                                          <p:spTgt spid="3">
                                            <p:txEl>
                                              <p:pRg st="5" end="5"/>
                                            </p:txEl>
                                          </p:spTgt>
                                        </p:tgtEl>
                                      </p:cBhvr>
                                    </p:animEffect>
                                    <p:anim calcmode="lin" valueType="num">
                                      <p:cBhvr>
                                        <p:cTn id="5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5" end="5"/>
                                            </p:txEl>
                                          </p:spTgt>
                                        </p:tgtEl>
                                      </p:cBhvr>
                                      <p:to x="100000" y="60000"/>
                                    </p:animScale>
                                    <p:animScale>
                                      <p:cBhvr>
                                        <p:cTn id="58" dur="166" decel="50000">
                                          <p:stCondLst>
                                            <p:cond delay="676"/>
                                          </p:stCondLst>
                                        </p:cTn>
                                        <p:tgtEl>
                                          <p:spTgt spid="3">
                                            <p:txEl>
                                              <p:pRg st="5" end="5"/>
                                            </p:txEl>
                                          </p:spTgt>
                                        </p:tgtEl>
                                      </p:cBhvr>
                                      <p:to x="100000" y="100000"/>
                                    </p:animScale>
                                    <p:animScale>
                                      <p:cBhvr>
                                        <p:cTn id="59" dur="26">
                                          <p:stCondLst>
                                            <p:cond delay="1312"/>
                                          </p:stCondLst>
                                        </p:cTn>
                                        <p:tgtEl>
                                          <p:spTgt spid="3">
                                            <p:txEl>
                                              <p:pRg st="5" end="5"/>
                                            </p:txEl>
                                          </p:spTgt>
                                        </p:tgtEl>
                                      </p:cBhvr>
                                      <p:to x="100000" y="80000"/>
                                    </p:animScale>
                                    <p:animScale>
                                      <p:cBhvr>
                                        <p:cTn id="60" dur="166" decel="50000">
                                          <p:stCondLst>
                                            <p:cond delay="1338"/>
                                          </p:stCondLst>
                                        </p:cTn>
                                        <p:tgtEl>
                                          <p:spTgt spid="3">
                                            <p:txEl>
                                              <p:pRg st="5" end="5"/>
                                            </p:txEl>
                                          </p:spTgt>
                                        </p:tgtEl>
                                      </p:cBhvr>
                                      <p:to x="100000" y="100000"/>
                                    </p:animScale>
                                    <p:animScale>
                                      <p:cBhvr>
                                        <p:cTn id="61" dur="26">
                                          <p:stCondLst>
                                            <p:cond delay="1642"/>
                                          </p:stCondLst>
                                        </p:cTn>
                                        <p:tgtEl>
                                          <p:spTgt spid="3">
                                            <p:txEl>
                                              <p:pRg st="5" end="5"/>
                                            </p:txEl>
                                          </p:spTgt>
                                        </p:tgtEl>
                                      </p:cBhvr>
                                      <p:to x="100000" y="90000"/>
                                    </p:animScale>
                                    <p:animScale>
                                      <p:cBhvr>
                                        <p:cTn id="62" dur="166" decel="50000">
                                          <p:stCondLst>
                                            <p:cond delay="1668"/>
                                          </p:stCondLst>
                                        </p:cTn>
                                        <p:tgtEl>
                                          <p:spTgt spid="3">
                                            <p:txEl>
                                              <p:pRg st="5" end="5"/>
                                            </p:txEl>
                                          </p:spTgt>
                                        </p:tgtEl>
                                      </p:cBhvr>
                                      <p:to x="100000" y="100000"/>
                                    </p:animScale>
                                    <p:animScale>
                                      <p:cBhvr>
                                        <p:cTn id="63" dur="26">
                                          <p:stCondLst>
                                            <p:cond delay="1808"/>
                                          </p:stCondLst>
                                        </p:cTn>
                                        <p:tgtEl>
                                          <p:spTgt spid="3">
                                            <p:txEl>
                                              <p:pRg st="5" end="5"/>
                                            </p:txEl>
                                          </p:spTgt>
                                        </p:tgtEl>
                                      </p:cBhvr>
                                      <p:to x="100000" y="95000"/>
                                    </p:animScale>
                                    <p:animScale>
                                      <p:cBhvr>
                                        <p:cTn id="64" dur="166" decel="50000">
                                          <p:stCondLst>
                                            <p:cond delay="1834"/>
                                          </p:stCondLst>
                                        </p:cTn>
                                        <p:tgtEl>
                                          <p:spTgt spid="3">
                                            <p:txEl>
                                              <p:pRg st="5" end="5"/>
                                            </p:txEl>
                                          </p:spTgt>
                                        </p:tgtEl>
                                      </p:cBhvr>
                                      <p:to x="100000" y="100000"/>
                                    </p:animScale>
                                  </p:childTnLst>
                                </p:cTn>
                              </p:par>
                            </p:childTnLst>
                          </p:cTn>
                        </p:par>
                      </p:childTnLst>
                    </p:cTn>
                  </p:par>
                  <p:par>
                    <p:cTn id="65" fill="hold" nodeType="clickPar">
                      <p:stCondLst>
                        <p:cond delay="indefinite"/>
                      </p:stCondLst>
                      <p:childTnLst>
                        <p:par>
                          <p:cTn id="66" fill="hold" nodeType="withGroup">
                            <p:stCondLst>
                              <p:cond delay="0"/>
                            </p:stCondLst>
                            <p:childTnLst>
                              <p:par>
                                <p:cTn id="67" presetID="26" presetClass="entr" presetSubtype="0" fill="hold" nodeType="clickEffect">
                                  <p:stCondLst>
                                    <p:cond delay="0"/>
                                  </p:stCondLst>
                                  <p:childTnLst>
                                    <p:set>
                                      <p:cBhvr>
                                        <p:cTn id="68" dur="1" fill="hold">
                                          <p:stCondLst>
                                            <p:cond delay="0"/>
                                          </p:stCondLst>
                                        </p:cTn>
                                        <p:tgtEl>
                                          <p:spTgt spid="8194"/>
                                        </p:tgtEl>
                                        <p:attrNameLst>
                                          <p:attrName>style.visibility</p:attrName>
                                        </p:attrNameLst>
                                      </p:cBhvr>
                                      <p:to>
                                        <p:strVal val="visible"/>
                                      </p:to>
                                    </p:set>
                                    <p:animEffect transition="in" filter="wipe(down)">
                                      <p:cBhvr>
                                        <p:cTn id="69" dur="580">
                                          <p:stCondLst>
                                            <p:cond delay="0"/>
                                          </p:stCondLst>
                                        </p:cTn>
                                        <p:tgtEl>
                                          <p:spTgt spid="8194"/>
                                        </p:tgtEl>
                                      </p:cBhvr>
                                    </p:animEffect>
                                    <p:anim calcmode="lin" valueType="num">
                                      <p:cBhvr>
                                        <p:cTn id="70"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75" dur="26">
                                          <p:stCondLst>
                                            <p:cond delay="650"/>
                                          </p:stCondLst>
                                        </p:cTn>
                                        <p:tgtEl>
                                          <p:spTgt spid="8194"/>
                                        </p:tgtEl>
                                      </p:cBhvr>
                                      <p:to x="100000" y="60000"/>
                                    </p:animScale>
                                    <p:animScale>
                                      <p:cBhvr>
                                        <p:cTn id="76" dur="166" decel="50000">
                                          <p:stCondLst>
                                            <p:cond delay="676"/>
                                          </p:stCondLst>
                                        </p:cTn>
                                        <p:tgtEl>
                                          <p:spTgt spid="8194"/>
                                        </p:tgtEl>
                                      </p:cBhvr>
                                      <p:to x="100000" y="100000"/>
                                    </p:animScale>
                                    <p:animScale>
                                      <p:cBhvr>
                                        <p:cTn id="77" dur="26">
                                          <p:stCondLst>
                                            <p:cond delay="1312"/>
                                          </p:stCondLst>
                                        </p:cTn>
                                        <p:tgtEl>
                                          <p:spTgt spid="8194"/>
                                        </p:tgtEl>
                                      </p:cBhvr>
                                      <p:to x="100000" y="80000"/>
                                    </p:animScale>
                                    <p:animScale>
                                      <p:cBhvr>
                                        <p:cTn id="78" dur="166" decel="50000">
                                          <p:stCondLst>
                                            <p:cond delay="1338"/>
                                          </p:stCondLst>
                                        </p:cTn>
                                        <p:tgtEl>
                                          <p:spTgt spid="8194"/>
                                        </p:tgtEl>
                                      </p:cBhvr>
                                      <p:to x="100000" y="100000"/>
                                    </p:animScale>
                                    <p:animScale>
                                      <p:cBhvr>
                                        <p:cTn id="79" dur="26">
                                          <p:stCondLst>
                                            <p:cond delay="1642"/>
                                          </p:stCondLst>
                                        </p:cTn>
                                        <p:tgtEl>
                                          <p:spTgt spid="8194"/>
                                        </p:tgtEl>
                                      </p:cBhvr>
                                      <p:to x="100000" y="90000"/>
                                    </p:animScale>
                                    <p:animScale>
                                      <p:cBhvr>
                                        <p:cTn id="80" dur="166" decel="50000">
                                          <p:stCondLst>
                                            <p:cond delay="1668"/>
                                          </p:stCondLst>
                                        </p:cTn>
                                        <p:tgtEl>
                                          <p:spTgt spid="8194"/>
                                        </p:tgtEl>
                                      </p:cBhvr>
                                      <p:to x="100000" y="100000"/>
                                    </p:animScale>
                                    <p:animScale>
                                      <p:cBhvr>
                                        <p:cTn id="81" dur="26">
                                          <p:stCondLst>
                                            <p:cond delay="1808"/>
                                          </p:stCondLst>
                                        </p:cTn>
                                        <p:tgtEl>
                                          <p:spTgt spid="8194"/>
                                        </p:tgtEl>
                                      </p:cBhvr>
                                      <p:to x="100000" y="95000"/>
                                    </p:animScale>
                                    <p:animScale>
                                      <p:cBhvr>
                                        <p:cTn id="82" dur="166" decel="50000">
                                          <p:stCondLst>
                                            <p:cond delay="1834"/>
                                          </p:stCondLst>
                                        </p:cTn>
                                        <p:tgtEl>
                                          <p:spTgt spid="8194"/>
                                        </p:tgtEl>
                                      </p:cBhvr>
                                      <p:to x="100000" y="100000"/>
                                    </p:animScale>
                                  </p:childTnLst>
                                </p:cTn>
                              </p:par>
                            </p:childTnLst>
                          </p:cTn>
                        </p:par>
                      </p:childTnLst>
                    </p:cTn>
                  </p:par>
                  <p:par>
                    <p:cTn id="83" fill="hold" nodeType="clickPar">
                      <p:stCondLst>
                        <p:cond delay="indefinite"/>
                      </p:stCondLst>
                      <p:childTnLst>
                        <p:par>
                          <p:cTn id="84" fill="hold" nodeType="withGroup">
                            <p:stCondLst>
                              <p:cond delay="0"/>
                            </p:stCondLst>
                            <p:childTnLst>
                              <p:par>
                                <p:cTn id="85" presetID="26" presetClass="entr" presetSubtype="0" fill="hold" nodeType="clickEffect">
                                  <p:stCondLst>
                                    <p:cond delay="0"/>
                                  </p:stCondLst>
                                  <p:childTnLst>
                                    <p:set>
                                      <p:cBhvr>
                                        <p:cTn id="86" dur="1" fill="hold">
                                          <p:stCondLst>
                                            <p:cond delay="0"/>
                                          </p:stCondLst>
                                        </p:cTn>
                                        <p:tgtEl>
                                          <p:spTgt spid="8195"/>
                                        </p:tgtEl>
                                        <p:attrNameLst>
                                          <p:attrName>style.visibility</p:attrName>
                                        </p:attrNameLst>
                                      </p:cBhvr>
                                      <p:to>
                                        <p:strVal val="visible"/>
                                      </p:to>
                                    </p:set>
                                    <p:animEffect transition="in" filter="wipe(down)">
                                      <p:cBhvr>
                                        <p:cTn id="87" dur="580">
                                          <p:stCondLst>
                                            <p:cond delay="0"/>
                                          </p:stCondLst>
                                        </p:cTn>
                                        <p:tgtEl>
                                          <p:spTgt spid="8195"/>
                                        </p:tgtEl>
                                      </p:cBhvr>
                                    </p:animEffect>
                                    <p:anim calcmode="lin" valueType="num">
                                      <p:cBhvr>
                                        <p:cTn id="88" dur="1822" tmFilter="0,0; 0.14,0.36; 0.43,0.73; 0.71,0.91; 1.0,1.0">
                                          <p:stCondLst>
                                            <p:cond delay="0"/>
                                          </p:stCondLst>
                                        </p:cTn>
                                        <p:tgtEl>
                                          <p:spTgt spid="8195"/>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8195"/>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8195"/>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8195"/>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8195"/>
                                        </p:tgtEl>
                                        <p:attrNameLst>
                                          <p:attrName>ppt_y</p:attrName>
                                        </p:attrNameLst>
                                      </p:cBhvr>
                                      <p:tavLst>
                                        <p:tav tm="0" fmla="#ppt_y-sin(pi*$)/81">
                                          <p:val>
                                            <p:fltVal val="0"/>
                                          </p:val>
                                        </p:tav>
                                        <p:tav tm="100000">
                                          <p:val>
                                            <p:fltVal val="1"/>
                                          </p:val>
                                        </p:tav>
                                      </p:tavLst>
                                    </p:anim>
                                    <p:animScale>
                                      <p:cBhvr>
                                        <p:cTn id="93" dur="26">
                                          <p:stCondLst>
                                            <p:cond delay="650"/>
                                          </p:stCondLst>
                                        </p:cTn>
                                        <p:tgtEl>
                                          <p:spTgt spid="8195"/>
                                        </p:tgtEl>
                                      </p:cBhvr>
                                      <p:to x="100000" y="60000"/>
                                    </p:animScale>
                                    <p:animScale>
                                      <p:cBhvr>
                                        <p:cTn id="94" dur="166" decel="50000">
                                          <p:stCondLst>
                                            <p:cond delay="676"/>
                                          </p:stCondLst>
                                        </p:cTn>
                                        <p:tgtEl>
                                          <p:spTgt spid="8195"/>
                                        </p:tgtEl>
                                      </p:cBhvr>
                                      <p:to x="100000" y="100000"/>
                                    </p:animScale>
                                    <p:animScale>
                                      <p:cBhvr>
                                        <p:cTn id="95" dur="26">
                                          <p:stCondLst>
                                            <p:cond delay="1312"/>
                                          </p:stCondLst>
                                        </p:cTn>
                                        <p:tgtEl>
                                          <p:spTgt spid="8195"/>
                                        </p:tgtEl>
                                      </p:cBhvr>
                                      <p:to x="100000" y="80000"/>
                                    </p:animScale>
                                    <p:animScale>
                                      <p:cBhvr>
                                        <p:cTn id="96" dur="166" decel="50000">
                                          <p:stCondLst>
                                            <p:cond delay="1338"/>
                                          </p:stCondLst>
                                        </p:cTn>
                                        <p:tgtEl>
                                          <p:spTgt spid="8195"/>
                                        </p:tgtEl>
                                      </p:cBhvr>
                                      <p:to x="100000" y="100000"/>
                                    </p:animScale>
                                    <p:animScale>
                                      <p:cBhvr>
                                        <p:cTn id="97" dur="26">
                                          <p:stCondLst>
                                            <p:cond delay="1642"/>
                                          </p:stCondLst>
                                        </p:cTn>
                                        <p:tgtEl>
                                          <p:spTgt spid="8195"/>
                                        </p:tgtEl>
                                      </p:cBhvr>
                                      <p:to x="100000" y="90000"/>
                                    </p:animScale>
                                    <p:animScale>
                                      <p:cBhvr>
                                        <p:cTn id="98" dur="166" decel="50000">
                                          <p:stCondLst>
                                            <p:cond delay="1668"/>
                                          </p:stCondLst>
                                        </p:cTn>
                                        <p:tgtEl>
                                          <p:spTgt spid="8195"/>
                                        </p:tgtEl>
                                      </p:cBhvr>
                                      <p:to x="100000" y="100000"/>
                                    </p:animScale>
                                    <p:animScale>
                                      <p:cBhvr>
                                        <p:cTn id="99" dur="26">
                                          <p:stCondLst>
                                            <p:cond delay="1808"/>
                                          </p:stCondLst>
                                        </p:cTn>
                                        <p:tgtEl>
                                          <p:spTgt spid="8195"/>
                                        </p:tgtEl>
                                      </p:cBhvr>
                                      <p:to x="100000" y="95000"/>
                                    </p:animScale>
                                    <p:animScale>
                                      <p:cBhvr>
                                        <p:cTn id="100" dur="166" decel="50000">
                                          <p:stCondLst>
                                            <p:cond delay="1834"/>
                                          </p:stCondLst>
                                        </p:cTn>
                                        <p:tgtEl>
                                          <p:spTgt spid="8195"/>
                                        </p:tgtEl>
                                      </p:cBhvr>
                                      <p:to x="100000" y="100000"/>
                                    </p:animScale>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6" presetClass="entr" presetSubtype="0" fill="hold" nodeType="clickEffect">
                                  <p:stCondLst>
                                    <p:cond delay="0"/>
                                  </p:stCondLst>
                                  <p:childTnLst>
                                    <p:set>
                                      <p:cBhvr>
                                        <p:cTn id="104" dur="1" fill="hold">
                                          <p:stCondLst>
                                            <p:cond delay="0"/>
                                          </p:stCondLst>
                                        </p:cTn>
                                        <p:tgtEl>
                                          <p:spTgt spid="8196"/>
                                        </p:tgtEl>
                                        <p:attrNameLst>
                                          <p:attrName>style.visibility</p:attrName>
                                        </p:attrNameLst>
                                      </p:cBhvr>
                                      <p:to>
                                        <p:strVal val="visible"/>
                                      </p:to>
                                    </p:set>
                                    <p:animEffect transition="in" filter="wipe(down)">
                                      <p:cBhvr>
                                        <p:cTn id="105" dur="580">
                                          <p:stCondLst>
                                            <p:cond delay="0"/>
                                          </p:stCondLst>
                                        </p:cTn>
                                        <p:tgtEl>
                                          <p:spTgt spid="8196"/>
                                        </p:tgtEl>
                                      </p:cBhvr>
                                    </p:animEffect>
                                    <p:anim calcmode="lin" valueType="num">
                                      <p:cBhvr>
                                        <p:cTn id="106" dur="1822" tmFilter="0,0; 0.14,0.36; 0.43,0.73; 0.71,0.91; 1.0,1.0">
                                          <p:stCondLst>
                                            <p:cond delay="0"/>
                                          </p:stCondLst>
                                        </p:cTn>
                                        <p:tgtEl>
                                          <p:spTgt spid="8196"/>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8196"/>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8196"/>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8196"/>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8196"/>
                                        </p:tgtEl>
                                        <p:attrNameLst>
                                          <p:attrName>ppt_y</p:attrName>
                                        </p:attrNameLst>
                                      </p:cBhvr>
                                      <p:tavLst>
                                        <p:tav tm="0" fmla="#ppt_y-sin(pi*$)/81">
                                          <p:val>
                                            <p:fltVal val="0"/>
                                          </p:val>
                                        </p:tav>
                                        <p:tav tm="100000">
                                          <p:val>
                                            <p:fltVal val="1"/>
                                          </p:val>
                                        </p:tav>
                                      </p:tavLst>
                                    </p:anim>
                                    <p:animScale>
                                      <p:cBhvr>
                                        <p:cTn id="111" dur="26">
                                          <p:stCondLst>
                                            <p:cond delay="650"/>
                                          </p:stCondLst>
                                        </p:cTn>
                                        <p:tgtEl>
                                          <p:spTgt spid="8196"/>
                                        </p:tgtEl>
                                      </p:cBhvr>
                                      <p:to x="100000" y="60000"/>
                                    </p:animScale>
                                    <p:animScale>
                                      <p:cBhvr>
                                        <p:cTn id="112" dur="166" decel="50000">
                                          <p:stCondLst>
                                            <p:cond delay="676"/>
                                          </p:stCondLst>
                                        </p:cTn>
                                        <p:tgtEl>
                                          <p:spTgt spid="8196"/>
                                        </p:tgtEl>
                                      </p:cBhvr>
                                      <p:to x="100000" y="100000"/>
                                    </p:animScale>
                                    <p:animScale>
                                      <p:cBhvr>
                                        <p:cTn id="113" dur="26">
                                          <p:stCondLst>
                                            <p:cond delay="1312"/>
                                          </p:stCondLst>
                                        </p:cTn>
                                        <p:tgtEl>
                                          <p:spTgt spid="8196"/>
                                        </p:tgtEl>
                                      </p:cBhvr>
                                      <p:to x="100000" y="80000"/>
                                    </p:animScale>
                                    <p:animScale>
                                      <p:cBhvr>
                                        <p:cTn id="114" dur="166" decel="50000">
                                          <p:stCondLst>
                                            <p:cond delay="1338"/>
                                          </p:stCondLst>
                                        </p:cTn>
                                        <p:tgtEl>
                                          <p:spTgt spid="8196"/>
                                        </p:tgtEl>
                                      </p:cBhvr>
                                      <p:to x="100000" y="100000"/>
                                    </p:animScale>
                                    <p:animScale>
                                      <p:cBhvr>
                                        <p:cTn id="115" dur="26">
                                          <p:stCondLst>
                                            <p:cond delay="1642"/>
                                          </p:stCondLst>
                                        </p:cTn>
                                        <p:tgtEl>
                                          <p:spTgt spid="8196"/>
                                        </p:tgtEl>
                                      </p:cBhvr>
                                      <p:to x="100000" y="90000"/>
                                    </p:animScale>
                                    <p:animScale>
                                      <p:cBhvr>
                                        <p:cTn id="116" dur="166" decel="50000">
                                          <p:stCondLst>
                                            <p:cond delay="1668"/>
                                          </p:stCondLst>
                                        </p:cTn>
                                        <p:tgtEl>
                                          <p:spTgt spid="8196"/>
                                        </p:tgtEl>
                                      </p:cBhvr>
                                      <p:to x="100000" y="100000"/>
                                    </p:animScale>
                                    <p:animScale>
                                      <p:cBhvr>
                                        <p:cTn id="117" dur="26">
                                          <p:stCondLst>
                                            <p:cond delay="1808"/>
                                          </p:stCondLst>
                                        </p:cTn>
                                        <p:tgtEl>
                                          <p:spTgt spid="8196"/>
                                        </p:tgtEl>
                                      </p:cBhvr>
                                      <p:to x="100000" y="95000"/>
                                    </p:animScale>
                                    <p:animScale>
                                      <p:cBhvr>
                                        <p:cTn id="118" dur="166" decel="50000">
                                          <p:stCondLst>
                                            <p:cond delay="1834"/>
                                          </p:stCondLst>
                                        </p:cTn>
                                        <p:tgtEl>
                                          <p:spTgt spid="8196"/>
                                        </p:tgtEl>
                                      </p:cBhvr>
                                      <p:to x="100000" y="100000"/>
                                    </p:animScale>
                                  </p:childTnLst>
                                </p:cTn>
                              </p:par>
                            </p:childTnLst>
                          </p:cTn>
                        </p:par>
                      </p:childTnLst>
                    </p:cTn>
                  </p:par>
                  <p:par>
                    <p:cTn id="119" fill="hold" nodeType="clickPar">
                      <p:stCondLst>
                        <p:cond delay="indefinite"/>
                      </p:stCondLst>
                      <p:childTnLst>
                        <p:par>
                          <p:cTn id="120" fill="hold" nodeType="withGroup">
                            <p:stCondLst>
                              <p:cond delay="0"/>
                            </p:stCondLst>
                            <p:childTnLst>
                              <p:par>
                                <p:cTn id="121" presetID="6" presetClass="entr" presetSubtype="16" fill="hold" nodeType="clickEffect">
                                  <p:stCondLst>
                                    <p:cond delay="0"/>
                                  </p:stCondLst>
                                  <p:childTnLst>
                                    <p:set>
                                      <p:cBhvr>
                                        <p:cTn id="122" dur="1" fill="hold">
                                          <p:stCondLst>
                                            <p:cond delay="0"/>
                                          </p:stCondLst>
                                        </p:cTn>
                                        <p:tgtEl>
                                          <p:spTgt spid="3">
                                            <p:txEl>
                                              <p:pRg st="7" end="7"/>
                                            </p:txEl>
                                          </p:spTgt>
                                        </p:tgtEl>
                                        <p:attrNameLst>
                                          <p:attrName>style.visibility</p:attrName>
                                        </p:attrNameLst>
                                      </p:cBhvr>
                                      <p:to>
                                        <p:strVal val="visible"/>
                                      </p:to>
                                    </p:set>
                                    <p:animEffect transition="in" filter="circle(in)">
                                      <p:cBhvr>
                                        <p:cTn id="123" dur="2000"/>
                                        <p:tgtEl>
                                          <p:spTgt spid="3">
                                            <p:txEl>
                                              <p:pRg st="7" end="7"/>
                                            </p:txEl>
                                          </p:spTgt>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6" presetClass="entr" presetSubtype="16" fill="hold" nodeType="clickEffect">
                                  <p:stCondLst>
                                    <p:cond delay="0"/>
                                  </p:stCondLst>
                                  <p:childTnLst>
                                    <p:set>
                                      <p:cBhvr>
                                        <p:cTn id="127" dur="1" fill="hold">
                                          <p:stCondLst>
                                            <p:cond delay="0"/>
                                          </p:stCondLst>
                                        </p:cTn>
                                        <p:tgtEl>
                                          <p:spTgt spid="3">
                                            <p:txEl>
                                              <p:pRg st="8" end="8"/>
                                            </p:txEl>
                                          </p:spTgt>
                                        </p:tgtEl>
                                        <p:attrNameLst>
                                          <p:attrName>style.visibility</p:attrName>
                                        </p:attrNameLst>
                                      </p:cBhvr>
                                      <p:to>
                                        <p:strVal val="visible"/>
                                      </p:to>
                                    </p:set>
                                    <p:animEffect transition="in" filter="circle(in)">
                                      <p:cBhvr>
                                        <p:cTn id="12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93D59BC5-0710-49A7-9884-A4AB333F389F}"/>
              </a:ext>
            </a:extLst>
          </p:cNvPr>
          <p:cNvSpPr>
            <a:spLocks noGrp="1"/>
          </p:cNvSpPr>
          <p:nvPr>
            <p:ph idx="1"/>
          </p:nvPr>
        </p:nvSpPr>
        <p:spPr>
          <a:xfrm>
            <a:off x="468313" y="404813"/>
            <a:ext cx="8218487" cy="6049962"/>
          </a:xfrm>
        </p:spPr>
        <p:txBody>
          <a:bodyPr>
            <a:normAutofit/>
          </a:bodyPr>
          <a:lstStyle/>
          <a:p>
            <a:pPr marL="448056" indent="-384048" fontAlgn="auto">
              <a:spcAft>
                <a:spcPts val="0"/>
              </a:spcAft>
              <a:buFont typeface="Wingdings 2"/>
              <a:buChar char=""/>
              <a:defRPr/>
            </a:pPr>
            <a:r>
              <a:rPr lang="sl-SI" dirty="0">
                <a:latin typeface="Forte" pitchFamily="66" charset="0"/>
              </a:rPr>
              <a:t>Zakaj je lotos njihov simbol?</a:t>
            </a:r>
          </a:p>
          <a:p>
            <a:pPr marL="64008" indent="0" fontAlgn="auto">
              <a:spcAft>
                <a:spcPts val="0"/>
              </a:spcAft>
              <a:buFont typeface="Wingdings 2"/>
              <a:buNone/>
              <a:defRPr/>
            </a:pPr>
            <a:r>
              <a:rPr lang="sl-SI" dirty="0">
                <a:solidFill>
                  <a:schemeClr val="tx2">
                    <a:lumMod val="75000"/>
                  </a:schemeClr>
                </a:solidFill>
                <a:latin typeface="Forte" pitchFamily="66" charset="0"/>
              </a:rPr>
              <a:t>Blato predstavlja človekovo življenje, čistost cveta simbolizira razsvetljenje.</a:t>
            </a:r>
          </a:p>
          <a:p>
            <a:pPr marL="448056" indent="-384048" fontAlgn="auto">
              <a:spcAft>
                <a:spcPts val="0"/>
              </a:spcAft>
              <a:buFont typeface="Wingdings 2"/>
              <a:buChar char=""/>
              <a:defRPr/>
            </a:pPr>
            <a:r>
              <a:rPr lang="sl-SI" dirty="0">
                <a:latin typeface="Forte" pitchFamily="66" charset="0"/>
              </a:rPr>
              <a:t>Budizem ne delimo na 2 vrsti.</a:t>
            </a:r>
          </a:p>
          <a:p>
            <a:pPr marL="64008" indent="0" fontAlgn="auto">
              <a:spcAft>
                <a:spcPts val="0"/>
              </a:spcAft>
              <a:buFont typeface="Wingdings 2"/>
              <a:buNone/>
              <a:defRPr/>
            </a:pPr>
            <a:r>
              <a:rPr lang="sl-SI" dirty="0">
                <a:solidFill>
                  <a:schemeClr val="tx2">
                    <a:lumMod val="75000"/>
                  </a:schemeClr>
                </a:solidFill>
                <a:latin typeface="Forte" pitchFamily="66" charset="0"/>
              </a:rPr>
              <a:t>Ne drži.</a:t>
            </a:r>
            <a:r>
              <a:rPr lang="sl-SI" dirty="0">
                <a:latin typeface="Forte" pitchFamily="66" charset="0"/>
              </a:rPr>
              <a:t> </a:t>
            </a:r>
          </a:p>
        </p:txBody>
      </p:sp>
      <p:pic>
        <p:nvPicPr>
          <p:cNvPr id="19459" name="Picture 2">
            <a:extLst>
              <a:ext uri="{FF2B5EF4-FFF2-40B4-BE49-F238E27FC236}">
                <a16:creationId xmlns:a16="http://schemas.microsoft.com/office/drawing/2014/main" id="{64199027-9AEA-4BC9-9CFE-58294A2EF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3695700"/>
            <a:ext cx="36957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3">
            <a:extLst>
              <a:ext uri="{FF2B5EF4-FFF2-40B4-BE49-F238E27FC236}">
                <a16:creationId xmlns:a16="http://schemas.microsoft.com/office/drawing/2014/main" id="{B64453B9-6448-478D-86AE-B24A08A8E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365625"/>
            <a:ext cx="2741612"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605C7C3-F5DA-4349-9AF5-2725CF89A695}"/>
              </a:ext>
            </a:extLst>
          </p:cNvPr>
          <p:cNvSpPr>
            <a:spLocks noGrp="1"/>
          </p:cNvSpPr>
          <p:nvPr>
            <p:ph type="title"/>
          </p:nvPr>
        </p:nvSpPr>
        <p:spPr/>
        <p:txBody>
          <a:bodyPr/>
          <a:lstStyle/>
          <a:p>
            <a:pPr marL="484632" algn="ctr" fontAlgn="auto">
              <a:spcAft>
                <a:spcPts val="0"/>
              </a:spcAft>
              <a:defRPr/>
            </a:pPr>
            <a:r>
              <a:rPr lang="sl-SI" dirty="0">
                <a:solidFill>
                  <a:schemeClr val="accent1">
                    <a:tint val="83000"/>
                    <a:satMod val="150000"/>
                  </a:schemeClr>
                </a:solidFill>
                <a:latin typeface="Forte" pitchFamily="66" charset="0"/>
              </a:rPr>
              <a:t>HVALA ZA VAŠO POZORNOST!</a:t>
            </a:r>
          </a:p>
        </p:txBody>
      </p:sp>
      <p:sp>
        <p:nvSpPr>
          <p:cNvPr id="3" name="Ograda vsebine 2">
            <a:extLst>
              <a:ext uri="{FF2B5EF4-FFF2-40B4-BE49-F238E27FC236}">
                <a16:creationId xmlns:a16="http://schemas.microsoft.com/office/drawing/2014/main" id="{8BDF7EBA-54DA-4D56-8D8B-42FFEF453AE8}"/>
              </a:ext>
            </a:extLst>
          </p:cNvPr>
          <p:cNvSpPr>
            <a:spLocks noGrp="1"/>
          </p:cNvSpPr>
          <p:nvPr>
            <p:ph idx="1"/>
          </p:nvPr>
        </p:nvSpPr>
        <p:spPr>
          <a:xfrm>
            <a:off x="468313" y="5516563"/>
            <a:ext cx="8280400" cy="938212"/>
          </a:xfrm>
        </p:spPr>
        <p:txBody>
          <a:bodyPr>
            <a:normAutofit/>
          </a:bodyPr>
          <a:lstStyle/>
          <a:p>
            <a:pPr marL="64008" indent="0" algn="r" fontAlgn="auto">
              <a:spcAft>
                <a:spcPts val="0"/>
              </a:spcAft>
              <a:buFont typeface="Wingdings 2"/>
              <a:buNone/>
              <a:defRPr/>
            </a:pPr>
            <a:r>
              <a:rPr lang="sl-SI"/>
              <a:t> </a:t>
            </a:r>
            <a:endParaRPr lang="sl-SI" dirty="0"/>
          </a:p>
        </p:txBody>
      </p:sp>
      <p:pic>
        <p:nvPicPr>
          <p:cNvPr id="20484" name="Picture 3">
            <a:extLst>
              <a:ext uri="{FF2B5EF4-FFF2-40B4-BE49-F238E27FC236}">
                <a16:creationId xmlns:a16="http://schemas.microsoft.com/office/drawing/2014/main" id="{A090A04E-F52B-4AB5-BE8B-279BD8D3A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74775"/>
            <a:ext cx="4691063"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6683498-02A7-40B7-BB36-E56A6F612F1A}"/>
              </a:ext>
            </a:extLst>
          </p:cNvPr>
          <p:cNvSpPr>
            <a:spLocks noGrp="1"/>
          </p:cNvSpPr>
          <p:nvPr>
            <p:ph type="title"/>
          </p:nvPr>
        </p:nvSpPr>
        <p:spPr>
          <a:xfrm>
            <a:off x="467544" y="260648"/>
            <a:ext cx="8229600" cy="1399032"/>
          </a:xfrm>
        </p:spPr>
        <p:txBody>
          <a:bodyPr/>
          <a:lstStyle/>
          <a:p>
            <a:pPr marL="484632" algn="ctr" fontAlgn="auto">
              <a:spcAft>
                <a:spcPts val="0"/>
              </a:spcAft>
              <a:defRPr/>
            </a:pPr>
            <a:r>
              <a:rPr lang="sl-SI" dirty="0">
                <a:solidFill>
                  <a:schemeClr val="accent1">
                    <a:tint val="83000"/>
                    <a:satMod val="150000"/>
                  </a:schemeClr>
                </a:solidFill>
                <a:latin typeface="Forte" pitchFamily="66" charset="0"/>
              </a:rPr>
              <a:t>NA KRATKO O BUDIZMU</a:t>
            </a:r>
          </a:p>
        </p:txBody>
      </p:sp>
      <p:sp>
        <p:nvSpPr>
          <p:cNvPr id="10243" name="Ograda vsebine 2">
            <a:extLst>
              <a:ext uri="{FF2B5EF4-FFF2-40B4-BE49-F238E27FC236}">
                <a16:creationId xmlns:a16="http://schemas.microsoft.com/office/drawing/2014/main" id="{D3214740-DE5A-499D-88E3-484916ED0331}"/>
              </a:ext>
            </a:extLst>
          </p:cNvPr>
          <p:cNvSpPr>
            <a:spLocks noGrp="1"/>
          </p:cNvSpPr>
          <p:nvPr>
            <p:ph idx="1"/>
          </p:nvPr>
        </p:nvSpPr>
        <p:spPr>
          <a:xfrm>
            <a:off x="457200" y="1882775"/>
            <a:ext cx="8229600" cy="4572000"/>
          </a:xfrm>
        </p:spPr>
        <p:txBody>
          <a:bodyPr/>
          <a:lstStyle/>
          <a:p>
            <a:r>
              <a:rPr lang="sl-SI" altLang="sl-SI"/>
              <a:t> </a:t>
            </a:r>
            <a:r>
              <a:rPr lang="pl-PL" altLang="sl-SI">
                <a:latin typeface="Forte" panose="03060902040502070203" pitchFamily="66" charset="0"/>
              </a:rPr>
              <a:t>Budizem je nastal v Indiji.</a:t>
            </a:r>
          </a:p>
          <a:p>
            <a:r>
              <a:rPr lang="pl-PL" altLang="sl-SI">
                <a:latin typeface="Forte" panose="03060902040502070203" pitchFamily="66" charset="0"/>
              </a:rPr>
              <a:t>Hindujci iščejo razloge trpljenja</a:t>
            </a:r>
          </a:p>
          <a:p>
            <a:r>
              <a:rPr lang="sl-SI" altLang="sl-SI">
                <a:latin typeface="Forte" panose="03060902040502070203" pitchFamily="66" charset="0"/>
              </a:rPr>
              <a:t>Utemeljitelj je bil Sidharta Gautama.</a:t>
            </a:r>
          </a:p>
          <a:p>
            <a:r>
              <a:rPr lang="sl-SI" altLang="sl-SI">
                <a:latin typeface="Forte" panose="03060902040502070203" pitchFamily="66" charset="0"/>
              </a:rPr>
              <a:t>Imenovali so ga Buda.</a:t>
            </a:r>
          </a:p>
          <a:p>
            <a:r>
              <a:rPr lang="pl-PL" altLang="sl-SI">
                <a:latin typeface="Forte" panose="03060902040502070203" pitchFamily="66" charset="0"/>
              </a:rPr>
              <a:t>Na svetu nad 500 milijonov budistov.</a:t>
            </a:r>
            <a:endParaRPr lang="sl-SI" altLang="sl-SI">
              <a:latin typeface="Forte" panose="03060902040502070203" pitchFamily="66" charset="0"/>
            </a:endParaRPr>
          </a:p>
        </p:txBody>
      </p:sp>
      <p:pic>
        <p:nvPicPr>
          <p:cNvPr id="10244" name="Picture 3">
            <a:extLst>
              <a:ext uri="{FF2B5EF4-FFF2-40B4-BE49-F238E27FC236}">
                <a16:creationId xmlns:a16="http://schemas.microsoft.com/office/drawing/2014/main" id="{666454C3-C41E-48CD-9CC6-F9B2DEF66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4500563"/>
            <a:ext cx="344805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4">
            <a:extLst>
              <a:ext uri="{FF2B5EF4-FFF2-40B4-BE49-F238E27FC236}">
                <a16:creationId xmlns:a16="http://schemas.microsoft.com/office/drawing/2014/main" id="{380E65D0-ECE7-4B38-AA74-AB0886833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188" y="1363663"/>
            <a:ext cx="190500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5">
            <a:extLst>
              <a:ext uri="{FF2B5EF4-FFF2-40B4-BE49-F238E27FC236}">
                <a16:creationId xmlns:a16="http://schemas.microsoft.com/office/drawing/2014/main" id="{C8ABA24F-CA19-470B-A989-A51BFD6C9A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4570413"/>
            <a:ext cx="3159125"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E97AED-B2DF-4117-9B93-CDF38CF41089}"/>
              </a:ext>
            </a:extLst>
          </p:cNvPr>
          <p:cNvSpPr>
            <a:spLocks noGrp="1"/>
          </p:cNvSpPr>
          <p:nvPr>
            <p:ph type="title"/>
          </p:nvPr>
        </p:nvSpPr>
        <p:spPr/>
        <p:txBody>
          <a:bodyPr/>
          <a:lstStyle/>
          <a:p>
            <a:pPr marL="484632" algn="ctr" fontAlgn="auto">
              <a:spcAft>
                <a:spcPts val="0"/>
              </a:spcAft>
              <a:defRPr/>
            </a:pPr>
            <a:r>
              <a:rPr lang="sl-SI" dirty="0">
                <a:solidFill>
                  <a:schemeClr val="accent1">
                    <a:tint val="83000"/>
                    <a:satMod val="150000"/>
                  </a:schemeClr>
                </a:solidFill>
                <a:latin typeface="Forte" pitchFamily="66" charset="0"/>
              </a:rPr>
              <a:t>VERSKA SKUPNOST</a:t>
            </a:r>
          </a:p>
        </p:txBody>
      </p:sp>
      <p:sp>
        <p:nvSpPr>
          <p:cNvPr id="3" name="Ograda vsebine 2">
            <a:extLst>
              <a:ext uri="{FF2B5EF4-FFF2-40B4-BE49-F238E27FC236}">
                <a16:creationId xmlns:a16="http://schemas.microsoft.com/office/drawing/2014/main" id="{33966358-66DF-4645-9E8C-044A9C7C9982}"/>
              </a:ext>
            </a:extLst>
          </p:cNvPr>
          <p:cNvSpPr>
            <a:spLocks noGrp="1"/>
          </p:cNvSpPr>
          <p:nvPr>
            <p:ph idx="1"/>
          </p:nvPr>
        </p:nvSpPr>
        <p:spPr>
          <a:xfrm>
            <a:off x="457200" y="1882775"/>
            <a:ext cx="8229600" cy="4572000"/>
          </a:xfrm>
        </p:spPr>
        <p:txBody>
          <a:bodyPr>
            <a:normAutofit/>
          </a:bodyPr>
          <a:lstStyle/>
          <a:p>
            <a:pPr marL="64008" indent="0" fontAlgn="auto">
              <a:spcAft>
                <a:spcPts val="0"/>
              </a:spcAft>
              <a:buFont typeface="Wingdings 2"/>
              <a:buNone/>
              <a:defRPr/>
            </a:pPr>
            <a:r>
              <a:rPr lang="sl-SI" dirty="0">
                <a:latin typeface="Forte" pitchFamily="66" charset="0"/>
              </a:rPr>
              <a:t>Budizem delimo na dve vrsti : </a:t>
            </a:r>
          </a:p>
          <a:p>
            <a:pPr marL="448056" indent="-384048" fontAlgn="auto">
              <a:spcAft>
                <a:spcPts val="0"/>
              </a:spcAft>
              <a:buFont typeface="Wingdings 2"/>
              <a:buChar char=""/>
              <a:defRPr/>
            </a:pPr>
            <a:r>
              <a:rPr lang="sl-SI" dirty="0" err="1">
                <a:latin typeface="Forte" pitchFamily="66" charset="0"/>
              </a:rPr>
              <a:t>Teravada</a:t>
            </a:r>
            <a:r>
              <a:rPr lang="sl-SI" dirty="0">
                <a:latin typeface="Forte" pitchFamily="66" charset="0"/>
              </a:rPr>
              <a:t>  (strogi nauki prednikov)</a:t>
            </a:r>
          </a:p>
          <a:p>
            <a:pPr marL="448056" indent="-384048" fontAlgn="auto">
              <a:spcAft>
                <a:spcPts val="0"/>
              </a:spcAft>
              <a:buFont typeface="Wingdings 2"/>
              <a:buChar char=""/>
              <a:defRPr/>
            </a:pPr>
            <a:r>
              <a:rPr lang="sl-SI" dirty="0" err="1">
                <a:latin typeface="Forte" pitchFamily="66" charset="0"/>
              </a:rPr>
              <a:t>Mahajama</a:t>
            </a:r>
            <a:r>
              <a:rPr lang="sl-SI" dirty="0">
                <a:latin typeface="Forte" pitchFamily="66" charset="0"/>
              </a:rPr>
              <a:t> (podpira različna verovanja)</a:t>
            </a:r>
          </a:p>
        </p:txBody>
      </p:sp>
      <p:pic>
        <p:nvPicPr>
          <p:cNvPr id="11268" name="Picture 2">
            <a:extLst>
              <a:ext uri="{FF2B5EF4-FFF2-40B4-BE49-F238E27FC236}">
                <a16:creationId xmlns:a16="http://schemas.microsoft.com/office/drawing/2014/main" id="{CA5C7A4A-9826-4967-9837-44640230D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859213"/>
            <a:ext cx="1944688" cy="259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3">
            <a:extLst>
              <a:ext uri="{FF2B5EF4-FFF2-40B4-BE49-F238E27FC236}">
                <a16:creationId xmlns:a16="http://schemas.microsoft.com/office/drawing/2014/main" id="{517C1078-B657-4FA2-B651-890159411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859213"/>
            <a:ext cx="2992437"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9D5AFF-9BD7-419D-A4C7-DE8AD38E8A4C}"/>
              </a:ext>
            </a:extLst>
          </p:cNvPr>
          <p:cNvSpPr>
            <a:spLocks noGrp="1"/>
          </p:cNvSpPr>
          <p:nvPr>
            <p:ph type="title"/>
          </p:nvPr>
        </p:nvSpPr>
        <p:spPr/>
        <p:txBody>
          <a:bodyPr/>
          <a:lstStyle/>
          <a:p>
            <a:pPr marL="484632" algn="ctr" fontAlgn="auto">
              <a:spcAft>
                <a:spcPts val="0"/>
              </a:spcAft>
              <a:defRPr/>
            </a:pPr>
            <a:r>
              <a:rPr lang="sl-SI" dirty="0">
                <a:solidFill>
                  <a:schemeClr val="accent1">
                    <a:tint val="83000"/>
                    <a:satMod val="150000"/>
                  </a:schemeClr>
                </a:solidFill>
                <a:latin typeface="Forte" pitchFamily="66" charset="0"/>
              </a:rPr>
              <a:t>MEDITACIJA</a:t>
            </a:r>
          </a:p>
        </p:txBody>
      </p:sp>
      <p:sp>
        <p:nvSpPr>
          <p:cNvPr id="12291" name="Ograda vsebine 2">
            <a:extLst>
              <a:ext uri="{FF2B5EF4-FFF2-40B4-BE49-F238E27FC236}">
                <a16:creationId xmlns:a16="http://schemas.microsoft.com/office/drawing/2014/main" id="{866DC002-8C85-4F28-BCFB-854F393B3EB5}"/>
              </a:ext>
            </a:extLst>
          </p:cNvPr>
          <p:cNvSpPr>
            <a:spLocks noGrp="1"/>
          </p:cNvSpPr>
          <p:nvPr>
            <p:ph idx="1"/>
          </p:nvPr>
        </p:nvSpPr>
        <p:spPr>
          <a:xfrm>
            <a:off x="457200" y="1882775"/>
            <a:ext cx="8229600" cy="4572000"/>
          </a:xfrm>
        </p:spPr>
        <p:txBody>
          <a:bodyPr/>
          <a:lstStyle/>
          <a:p>
            <a:r>
              <a:rPr lang="sl-SI" altLang="sl-SI">
                <a:latin typeface="Forte" panose="03060902040502070203" pitchFamily="66" charset="0"/>
              </a:rPr>
              <a:t>Bistvena za dosego NIRVANE</a:t>
            </a:r>
          </a:p>
          <a:p>
            <a:r>
              <a:rPr lang="sl-SI" altLang="sl-SI">
                <a:latin typeface="Forte" panose="03060902040502070203" pitchFamily="66" charset="0"/>
              </a:rPr>
              <a:t>Meditacija vsak dan</a:t>
            </a:r>
          </a:p>
          <a:p>
            <a:r>
              <a:rPr lang="sl-SI" altLang="sl-SI">
                <a:latin typeface="Forte" panose="03060902040502070203" pitchFamily="66" charset="0"/>
              </a:rPr>
              <a:t>Osredotočenje</a:t>
            </a:r>
          </a:p>
          <a:p>
            <a:r>
              <a:rPr lang="sl-SI" altLang="sl-SI">
                <a:latin typeface="Forte" panose="03060902040502070203" pitchFamily="66" charset="0"/>
              </a:rPr>
              <a:t>Česta soba</a:t>
            </a:r>
          </a:p>
          <a:p>
            <a:endParaRPr lang="sl-SI" altLang="sl-SI">
              <a:latin typeface="Forte" panose="03060902040502070203" pitchFamily="66" charset="0"/>
            </a:endParaRPr>
          </a:p>
          <a:p>
            <a:r>
              <a:rPr lang="it-IT" altLang="sl-SI">
                <a:latin typeface="Forte" panose="03060902040502070203" pitchFamily="66" charset="0"/>
              </a:rPr>
              <a:t>NIRVANA</a:t>
            </a:r>
            <a:endParaRPr lang="sl-SI" altLang="sl-SI">
              <a:latin typeface="Forte" panose="03060902040502070203" pitchFamily="66" charset="0"/>
            </a:endParaRPr>
          </a:p>
          <a:p>
            <a:r>
              <a:rPr lang="it-IT" altLang="sl-SI">
                <a:latin typeface="Forte" panose="03060902040502070203" pitchFamily="66" charset="0"/>
              </a:rPr>
              <a:t>Osvoboditev iz </a:t>
            </a:r>
            <a:r>
              <a:rPr lang="sl-SI" altLang="sl-SI">
                <a:latin typeface="Forte" panose="03060902040502070203" pitchFamily="66" charset="0"/>
              </a:rPr>
              <a:t> trpljenja</a:t>
            </a:r>
          </a:p>
          <a:p>
            <a:r>
              <a:rPr lang="it-IT" altLang="sl-SI">
                <a:latin typeface="Forte" panose="03060902040502070203" pitchFamily="66" charset="0"/>
              </a:rPr>
              <a:t>Ne da se opisati z besedami</a:t>
            </a:r>
            <a:endParaRPr lang="sl-SI" altLang="sl-SI">
              <a:latin typeface="Forte" panose="03060902040502070203" pitchFamily="66" charset="0"/>
            </a:endParaRPr>
          </a:p>
        </p:txBody>
      </p:sp>
      <p:pic>
        <p:nvPicPr>
          <p:cNvPr id="12292" name="Picture 2">
            <a:extLst>
              <a:ext uri="{FF2B5EF4-FFF2-40B4-BE49-F238E27FC236}">
                <a16:creationId xmlns:a16="http://schemas.microsoft.com/office/drawing/2014/main" id="{40DC7ABF-FBDD-4AAF-B16D-3AE8D576D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3141663"/>
            <a:ext cx="411480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42987BAE-22C6-4929-A3BD-4883ACA6C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88913"/>
            <a:ext cx="2451100" cy="163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a:extLst>
              <a:ext uri="{FF2B5EF4-FFF2-40B4-BE49-F238E27FC236}">
                <a16:creationId xmlns:a16="http://schemas.microsoft.com/office/drawing/2014/main" id="{4E73D354-92DD-4889-ABA0-BD519E0BB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88913"/>
            <a:ext cx="27051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slov 1">
            <a:extLst>
              <a:ext uri="{FF2B5EF4-FFF2-40B4-BE49-F238E27FC236}">
                <a16:creationId xmlns:a16="http://schemas.microsoft.com/office/drawing/2014/main" id="{54915502-7D2D-4D0B-8E05-E893FA013780}"/>
              </a:ext>
            </a:extLst>
          </p:cNvPr>
          <p:cNvSpPr>
            <a:spLocks noGrp="1"/>
          </p:cNvSpPr>
          <p:nvPr>
            <p:ph type="title"/>
          </p:nvPr>
        </p:nvSpPr>
        <p:spPr/>
        <p:txBody>
          <a:bodyPr/>
          <a:lstStyle/>
          <a:p>
            <a:pPr marL="484632" algn="ctr" fontAlgn="auto">
              <a:spcAft>
                <a:spcPts val="0"/>
              </a:spcAft>
              <a:defRPr/>
            </a:pPr>
            <a:r>
              <a:rPr lang="sl-SI" dirty="0">
                <a:solidFill>
                  <a:schemeClr val="accent1">
                    <a:tint val="83000"/>
                    <a:satMod val="150000"/>
                  </a:schemeClr>
                </a:solidFill>
                <a:latin typeface="Forte" pitchFamily="66" charset="0"/>
              </a:rPr>
              <a:t>BUDISTI</a:t>
            </a:r>
            <a:r>
              <a:rPr lang="sl-SI" dirty="0">
                <a:solidFill>
                  <a:schemeClr val="accent1">
                    <a:tint val="83000"/>
                    <a:satMod val="150000"/>
                  </a:schemeClr>
                </a:solidFill>
                <a:latin typeface="Haettenschweiler" pitchFamily="34" charset="0"/>
              </a:rPr>
              <a:t>Č</a:t>
            </a:r>
            <a:r>
              <a:rPr lang="sl-SI" dirty="0">
                <a:solidFill>
                  <a:schemeClr val="accent1">
                    <a:tint val="83000"/>
                    <a:satMod val="150000"/>
                  </a:schemeClr>
                </a:solidFill>
                <a:latin typeface="Forte" pitchFamily="66" charset="0"/>
              </a:rPr>
              <a:t>NE ZGRADBE</a:t>
            </a:r>
          </a:p>
        </p:txBody>
      </p:sp>
      <p:sp>
        <p:nvSpPr>
          <p:cNvPr id="3" name="Ograda vsebine 2">
            <a:extLst>
              <a:ext uri="{FF2B5EF4-FFF2-40B4-BE49-F238E27FC236}">
                <a16:creationId xmlns:a16="http://schemas.microsoft.com/office/drawing/2014/main" id="{EF6FF08A-A03E-4AC2-81E3-4B76FC09EEC5}"/>
              </a:ext>
            </a:extLst>
          </p:cNvPr>
          <p:cNvSpPr>
            <a:spLocks noGrp="1"/>
          </p:cNvSpPr>
          <p:nvPr>
            <p:ph idx="1"/>
          </p:nvPr>
        </p:nvSpPr>
        <p:spPr/>
        <p:txBody>
          <a:bodyPr numCol="3">
            <a:normAutofit/>
          </a:bodyPr>
          <a:lstStyle/>
          <a:p>
            <a:pPr marL="448056" indent="-384048" fontAlgn="auto">
              <a:spcAft>
                <a:spcPts val="0"/>
              </a:spcAft>
              <a:buFont typeface="Wingdings 2"/>
              <a:buChar char=""/>
              <a:defRPr/>
            </a:pPr>
            <a:r>
              <a:rPr lang="sl-SI" dirty="0">
                <a:latin typeface="Forte" pitchFamily="66" charset="0"/>
              </a:rPr>
              <a:t> PAGODE:</a:t>
            </a:r>
          </a:p>
          <a:p>
            <a:pPr marL="448056" indent="-384048" fontAlgn="auto">
              <a:spcAft>
                <a:spcPts val="0"/>
              </a:spcAft>
              <a:buFont typeface="Wingdings 2"/>
              <a:buChar char=""/>
              <a:defRPr/>
            </a:pPr>
            <a:endParaRPr lang="sl-SI" dirty="0">
              <a:latin typeface="Forte" pitchFamily="66" charset="0"/>
            </a:endParaRPr>
          </a:p>
          <a:p>
            <a:pPr marL="448056" indent="-384048" fontAlgn="auto">
              <a:spcAft>
                <a:spcPts val="0"/>
              </a:spcAft>
              <a:buFont typeface="Wingdings 2"/>
              <a:buChar char=""/>
              <a:defRPr/>
            </a:pPr>
            <a:endParaRPr lang="sl-SI" dirty="0">
              <a:latin typeface="Forte" pitchFamily="66" charset="0"/>
            </a:endParaRPr>
          </a:p>
          <a:p>
            <a:pPr marL="448056" indent="-384048" fontAlgn="auto">
              <a:spcAft>
                <a:spcPts val="0"/>
              </a:spcAft>
              <a:buFont typeface="Wingdings 2"/>
              <a:buChar char=""/>
              <a:defRPr/>
            </a:pPr>
            <a:endParaRPr lang="sl-SI" dirty="0">
              <a:latin typeface="Forte" pitchFamily="66" charset="0"/>
            </a:endParaRPr>
          </a:p>
          <a:p>
            <a:pPr marL="448056" indent="-384048" fontAlgn="auto">
              <a:spcAft>
                <a:spcPts val="0"/>
              </a:spcAft>
              <a:buFont typeface="Wingdings 2"/>
              <a:buChar char=""/>
              <a:defRPr/>
            </a:pPr>
            <a:endParaRPr lang="sl-SI" dirty="0">
              <a:latin typeface="Forte" pitchFamily="66" charset="0"/>
            </a:endParaRPr>
          </a:p>
          <a:p>
            <a:pPr marL="448056" indent="-384048" fontAlgn="auto">
              <a:spcAft>
                <a:spcPts val="0"/>
              </a:spcAft>
              <a:buFont typeface="Wingdings 2"/>
              <a:buChar char=""/>
              <a:defRPr/>
            </a:pPr>
            <a:endParaRPr lang="sl-SI" dirty="0">
              <a:latin typeface="Forte" pitchFamily="66" charset="0"/>
            </a:endParaRPr>
          </a:p>
          <a:p>
            <a:pPr marL="448056" indent="-384048" fontAlgn="auto">
              <a:spcAft>
                <a:spcPts val="0"/>
              </a:spcAft>
              <a:buFont typeface="Wingdings 2"/>
              <a:buChar char=""/>
              <a:defRPr/>
            </a:pPr>
            <a:endParaRPr lang="sl-SI" dirty="0">
              <a:latin typeface="Forte" pitchFamily="66" charset="0"/>
            </a:endParaRPr>
          </a:p>
          <a:p>
            <a:pPr marL="448056" indent="-384048" fontAlgn="auto">
              <a:spcAft>
                <a:spcPts val="0"/>
              </a:spcAft>
              <a:buFont typeface="Wingdings 2"/>
              <a:buChar char=""/>
              <a:defRPr/>
            </a:pPr>
            <a:endParaRPr lang="sl-SI" dirty="0">
              <a:latin typeface="Forte" pitchFamily="66" charset="0"/>
            </a:endParaRPr>
          </a:p>
          <a:p>
            <a:pPr marL="448056" indent="-384048" fontAlgn="auto">
              <a:spcAft>
                <a:spcPts val="0"/>
              </a:spcAft>
              <a:buFont typeface="Wingdings 2"/>
              <a:buChar char=""/>
              <a:defRPr/>
            </a:pPr>
            <a:r>
              <a:rPr lang="sl-SI" dirty="0">
                <a:latin typeface="Forte" pitchFamily="66" charset="0"/>
              </a:rPr>
              <a:t>STUPE:</a:t>
            </a:r>
          </a:p>
          <a:p>
            <a:pPr marL="448056" indent="-384048" fontAlgn="auto">
              <a:spcAft>
                <a:spcPts val="0"/>
              </a:spcAft>
              <a:buFont typeface="Wingdings 2"/>
              <a:buChar char=""/>
              <a:defRPr/>
            </a:pPr>
            <a:endParaRPr lang="sl-SI" dirty="0">
              <a:latin typeface="Forte" pitchFamily="66" charset="0"/>
            </a:endParaRPr>
          </a:p>
          <a:p>
            <a:pPr marL="448056" indent="-384048" fontAlgn="auto">
              <a:spcAft>
                <a:spcPts val="0"/>
              </a:spcAft>
              <a:buFont typeface="Wingdings 2"/>
              <a:buChar char=""/>
              <a:defRPr/>
            </a:pPr>
            <a:endParaRPr lang="sl-SI" dirty="0">
              <a:latin typeface="Forte" pitchFamily="66" charset="0"/>
            </a:endParaRPr>
          </a:p>
          <a:p>
            <a:pPr marL="448056" indent="-384048" fontAlgn="auto">
              <a:spcAft>
                <a:spcPts val="0"/>
              </a:spcAft>
              <a:buFont typeface="Wingdings 2"/>
              <a:buChar char=""/>
              <a:defRPr/>
            </a:pPr>
            <a:endParaRPr lang="sl-SI" dirty="0">
              <a:latin typeface="Forte" pitchFamily="66" charset="0"/>
            </a:endParaRPr>
          </a:p>
          <a:p>
            <a:pPr marL="448056" indent="-384048" fontAlgn="auto">
              <a:spcAft>
                <a:spcPts val="0"/>
              </a:spcAft>
              <a:buFont typeface="Wingdings 2"/>
              <a:buChar char=""/>
              <a:defRPr/>
            </a:pPr>
            <a:endParaRPr lang="sl-SI" dirty="0">
              <a:latin typeface="Forte" pitchFamily="66" charset="0"/>
            </a:endParaRPr>
          </a:p>
          <a:p>
            <a:pPr marL="448056" indent="-384048" fontAlgn="auto">
              <a:spcAft>
                <a:spcPts val="0"/>
              </a:spcAft>
              <a:buFont typeface="Wingdings 2"/>
              <a:buChar char=""/>
              <a:defRPr/>
            </a:pPr>
            <a:endParaRPr lang="sl-SI" dirty="0">
              <a:latin typeface="Forte" pitchFamily="66" charset="0"/>
            </a:endParaRPr>
          </a:p>
          <a:p>
            <a:pPr marL="448056" indent="-384048" fontAlgn="auto">
              <a:spcAft>
                <a:spcPts val="0"/>
              </a:spcAft>
              <a:buFont typeface="Wingdings 2"/>
              <a:buChar char=""/>
              <a:defRPr/>
            </a:pPr>
            <a:endParaRPr lang="sl-SI" dirty="0">
              <a:latin typeface="Forte" pitchFamily="66" charset="0"/>
            </a:endParaRPr>
          </a:p>
          <a:p>
            <a:pPr marL="448056" indent="-384048" fontAlgn="auto">
              <a:spcAft>
                <a:spcPts val="0"/>
              </a:spcAft>
              <a:buFont typeface="Wingdings 2"/>
              <a:buChar char=""/>
              <a:defRPr/>
            </a:pPr>
            <a:endParaRPr lang="sl-SI" dirty="0">
              <a:latin typeface="Forte" pitchFamily="66" charset="0"/>
            </a:endParaRPr>
          </a:p>
          <a:p>
            <a:pPr marL="448056" indent="-384048" fontAlgn="auto">
              <a:spcAft>
                <a:spcPts val="0"/>
              </a:spcAft>
              <a:buFont typeface="Wingdings 2"/>
              <a:buChar char=""/>
              <a:defRPr/>
            </a:pPr>
            <a:r>
              <a:rPr lang="sl-SI" dirty="0">
                <a:latin typeface="Forte" pitchFamily="66" charset="0"/>
              </a:rPr>
              <a:t>SAMOSTAN:</a:t>
            </a:r>
          </a:p>
        </p:txBody>
      </p:sp>
      <p:pic>
        <p:nvPicPr>
          <p:cNvPr id="2050" name="Picture 2">
            <a:extLst>
              <a:ext uri="{FF2B5EF4-FFF2-40B4-BE49-F238E27FC236}">
                <a16:creationId xmlns:a16="http://schemas.microsoft.com/office/drawing/2014/main" id="{106B3504-EC70-43D5-B4DC-6853994643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3490913"/>
            <a:ext cx="1728787" cy="230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a:extLst>
              <a:ext uri="{FF2B5EF4-FFF2-40B4-BE49-F238E27FC236}">
                <a16:creationId xmlns:a16="http://schemas.microsoft.com/office/drawing/2014/main" id="{1ABBA0E7-A1E3-4A79-A7F7-55A45EF48D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3783013"/>
            <a:ext cx="2087562"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a:extLst>
              <a:ext uri="{FF2B5EF4-FFF2-40B4-BE49-F238E27FC236}">
                <a16:creationId xmlns:a16="http://schemas.microsoft.com/office/drawing/2014/main" id="{21559A74-0930-4673-BDDD-9BEBCFAAC7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3886200"/>
            <a:ext cx="2284412"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050"/>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2051"/>
                                        </p:tgtEl>
                                      </p:cBhvr>
                                      <p:by x="150000" y="15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fill="hold" nodeType="clickEffect">
                                  <p:stCondLst>
                                    <p:cond delay="0"/>
                                  </p:stCondLst>
                                  <p:childTnLst>
                                    <p:animScale>
                                      <p:cBhvr>
                                        <p:cTn id="14" dur="2000" fill="hold"/>
                                        <p:tgtEl>
                                          <p:spTgt spid="205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5836B574-E856-44B9-9B1E-C4AC9D349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563" y="1268413"/>
            <a:ext cx="2230437" cy="329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slov 1">
            <a:extLst>
              <a:ext uri="{FF2B5EF4-FFF2-40B4-BE49-F238E27FC236}">
                <a16:creationId xmlns:a16="http://schemas.microsoft.com/office/drawing/2014/main" id="{92E4D500-750F-4D4E-BAAD-053F38D2DB37}"/>
              </a:ext>
            </a:extLst>
          </p:cNvPr>
          <p:cNvSpPr>
            <a:spLocks noGrp="1"/>
          </p:cNvSpPr>
          <p:nvPr>
            <p:ph type="title"/>
          </p:nvPr>
        </p:nvSpPr>
        <p:spPr/>
        <p:txBody>
          <a:bodyPr/>
          <a:lstStyle/>
          <a:p>
            <a:pPr marL="484632" algn="ctr" fontAlgn="auto">
              <a:spcAft>
                <a:spcPts val="0"/>
              </a:spcAft>
              <a:defRPr/>
            </a:pPr>
            <a:r>
              <a:rPr lang="sl-SI" dirty="0">
                <a:solidFill>
                  <a:schemeClr val="accent1">
                    <a:tint val="83000"/>
                    <a:satMod val="150000"/>
                  </a:schemeClr>
                </a:solidFill>
                <a:latin typeface="Forte" pitchFamily="66" charset="0"/>
              </a:rPr>
              <a:t>Sidharta Gautama - BUDA</a:t>
            </a:r>
          </a:p>
        </p:txBody>
      </p:sp>
      <p:pic>
        <p:nvPicPr>
          <p:cNvPr id="14340" name="Picture 3">
            <a:extLst>
              <a:ext uri="{FF2B5EF4-FFF2-40B4-BE49-F238E27FC236}">
                <a16:creationId xmlns:a16="http://schemas.microsoft.com/office/drawing/2014/main" id="{5BDB091B-26A5-48C9-BA1C-3FDECB464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4437063"/>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Ograda vsebine 2">
            <a:extLst>
              <a:ext uri="{FF2B5EF4-FFF2-40B4-BE49-F238E27FC236}">
                <a16:creationId xmlns:a16="http://schemas.microsoft.com/office/drawing/2014/main" id="{FF2EB14D-FE8D-4A17-9D42-06E283AAAA9E}"/>
              </a:ext>
            </a:extLst>
          </p:cNvPr>
          <p:cNvSpPr>
            <a:spLocks noGrp="1"/>
          </p:cNvSpPr>
          <p:nvPr>
            <p:ph idx="1"/>
          </p:nvPr>
        </p:nvSpPr>
        <p:spPr>
          <a:xfrm>
            <a:off x="457200" y="1882775"/>
            <a:ext cx="8229600" cy="4572000"/>
          </a:xfrm>
        </p:spPr>
        <p:txBody>
          <a:bodyPr/>
          <a:lstStyle/>
          <a:p>
            <a:r>
              <a:rPr lang="sl-SI" altLang="sl-SI">
                <a:latin typeface="Forte" panose="03060902040502070203" pitchFamily="66" charset="0"/>
              </a:rPr>
              <a:t>Buda pomeni razsvetljeni</a:t>
            </a:r>
          </a:p>
          <a:p>
            <a:r>
              <a:rPr lang="sl-SI" altLang="sl-SI">
                <a:latin typeface="Forte" panose="03060902040502070203" pitchFamily="66" charset="0"/>
              </a:rPr>
              <a:t>Rodil se je okoli leta 563 pr. n. š.</a:t>
            </a:r>
          </a:p>
          <a:p>
            <a:r>
              <a:rPr lang="sl-SI" altLang="sl-SI">
                <a:latin typeface="Forte" panose="03060902040502070203" pitchFamily="66" charset="0"/>
              </a:rPr>
              <a:t>Oče je bil vladar majhnega kraljestva v severni Indiji.</a:t>
            </a:r>
          </a:p>
          <a:p>
            <a:r>
              <a:rPr lang="sl-SI" altLang="sl-SI">
                <a:latin typeface="Forte" panose="03060902040502070203" pitchFamily="66" charset="0"/>
              </a:rPr>
              <a:t>Ena od zgodb pripoveduje o jasnovidcu, ki je princu prerokoval, da bo postal mogočen vladar, če mu bodo preprečili štiri poglede: na bolnika, starca, mrtveca in na meniha.</a:t>
            </a:r>
          </a:p>
        </p:txBody>
      </p:sp>
    </p:spTree>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08A17A8F-AB95-4A93-AE88-5683C69CE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251450"/>
            <a:ext cx="30003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a:extLst>
              <a:ext uri="{FF2B5EF4-FFF2-40B4-BE49-F238E27FC236}">
                <a16:creationId xmlns:a16="http://schemas.microsoft.com/office/drawing/2014/main" id="{B1F81991-0C69-4DA3-88DC-2F87CA73A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650" y="4868863"/>
            <a:ext cx="2120900" cy="190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slov 1">
            <a:extLst>
              <a:ext uri="{FF2B5EF4-FFF2-40B4-BE49-F238E27FC236}">
                <a16:creationId xmlns:a16="http://schemas.microsoft.com/office/drawing/2014/main" id="{6F1CACD4-42C8-4B1C-8F40-5F61F5643140}"/>
              </a:ext>
            </a:extLst>
          </p:cNvPr>
          <p:cNvSpPr>
            <a:spLocks noGrp="1"/>
          </p:cNvSpPr>
          <p:nvPr>
            <p:ph type="title"/>
          </p:nvPr>
        </p:nvSpPr>
        <p:spPr/>
        <p:txBody>
          <a:bodyPr/>
          <a:lstStyle/>
          <a:p>
            <a:pPr marL="484632" fontAlgn="auto">
              <a:spcAft>
                <a:spcPts val="0"/>
              </a:spcAft>
              <a:defRPr/>
            </a:pPr>
            <a:r>
              <a:rPr lang="sl-SI" dirty="0">
                <a:solidFill>
                  <a:schemeClr val="accent1">
                    <a:tint val="83000"/>
                    <a:satMod val="150000"/>
                  </a:schemeClr>
                </a:solidFill>
                <a:latin typeface="Forte" pitchFamily="66" charset="0"/>
              </a:rPr>
              <a:t>TRIJE DRAGULJI IN SIMBOL</a:t>
            </a:r>
          </a:p>
        </p:txBody>
      </p:sp>
      <p:sp>
        <p:nvSpPr>
          <p:cNvPr id="3" name="Ograda vsebine 2">
            <a:extLst>
              <a:ext uri="{FF2B5EF4-FFF2-40B4-BE49-F238E27FC236}">
                <a16:creationId xmlns:a16="http://schemas.microsoft.com/office/drawing/2014/main" id="{AB054EC0-D904-4C1B-B39B-8BE6A3BDCDE9}"/>
              </a:ext>
            </a:extLst>
          </p:cNvPr>
          <p:cNvSpPr>
            <a:spLocks noGrp="1"/>
          </p:cNvSpPr>
          <p:nvPr>
            <p:ph idx="1"/>
          </p:nvPr>
        </p:nvSpPr>
        <p:spPr>
          <a:xfrm>
            <a:off x="457200" y="1882775"/>
            <a:ext cx="8229600" cy="4572000"/>
          </a:xfrm>
        </p:spPr>
        <p:txBody>
          <a:bodyPr>
            <a:normAutofit/>
          </a:bodyPr>
          <a:lstStyle/>
          <a:p>
            <a:pPr marL="448056" indent="-384048" fontAlgn="auto">
              <a:spcAft>
                <a:spcPts val="0"/>
              </a:spcAft>
              <a:buFont typeface="Wingdings 2"/>
              <a:buChar char=""/>
              <a:defRPr/>
            </a:pPr>
            <a:r>
              <a:rPr lang="sl-SI" dirty="0">
                <a:latin typeface="Forte" pitchFamily="66" charset="0"/>
              </a:rPr>
              <a:t>Večino budistov združuje vera v Budo, njegove nauke, ki se imenujejo dhama in v sveti red </a:t>
            </a:r>
            <a:r>
              <a:rPr lang="sl-SI" dirty="0" err="1">
                <a:latin typeface="Forte" pitchFamily="66" charset="0"/>
              </a:rPr>
              <a:t>sangha</a:t>
            </a:r>
            <a:r>
              <a:rPr lang="sl-SI" dirty="0">
                <a:latin typeface="Forte" pitchFamily="66" charset="0"/>
              </a:rPr>
              <a:t> – stvari poznane kot 3 dragulji zaradi svoje dragocenosti.</a:t>
            </a:r>
          </a:p>
          <a:p>
            <a:pPr marL="64008" indent="0" fontAlgn="auto">
              <a:spcAft>
                <a:spcPts val="0"/>
              </a:spcAft>
              <a:buFont typeface="Wingdings 2"/>
              <a:buNone/>
              <a:defRPr/>
            </a:pPr>
            <a:r>
              <a:rPr lang="sl-SI" dirty="0">
                <a:latin typeface="Forte" pitchFamily="66" charset="0"/>
              </a:rPr>
              <a:t> </a:t>
            </a:r>
          </a:p>
          <a:p>
            <a:pPr marL="448056" indent="-384048" fontAlgn="auto">
              <a:spcAft>
                <a:spcPts val="0"/>
              </a:spcAft>
              <a:buFont typeface="Wingdings 2"/>
              <a:buChar char=""/>
              <a:defRPr/>
            </a:pPr>
            <a:r>
              <a:rPr lang="sl-SI" dirty="0">
                <a:latin typeface="Forte" pitchFamily="66" charset="0"/>
              </a:rPr>
              <a:t>Simbol budizma je lotos, ki raste iz blatnega dna ribnikov.</a:t>
            </a:r>
          </a:p>
        </p:txBody>
      </p:sp>
    </p:spTree>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273B7EDC-EB5F-4820-896A-7515EAA34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4505325"/>
            <a:ext cx="3408363"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2">
            <a:extLst>
              <a:ext uri="{FF2B5EF4-FFF2-40B4-BE49-F238E27FC236}">
                <a16:creationId xmlns:a16="http://schemas.microsoft.com/office/drawing/2014/main" id="{342945A1-0CE4-46AC-829D-75A3263FE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0"/>
            <a:ext cx="3671887"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slov 1">
            <a:extLst>
              <a:ext uri="{FF2B5EF4-FFF2-40B4-BE49-F238E27FC236}">
                <a16:creationId xmlns:a16="http://schemas.microsoft.com/office/drawing/2014/main" id="{4C4C3829-E165-40E2-8FD0-675155E7173C}"/>
              </a:ext>
            </a:extLst>
          </p:cNvPr>
          <p:cNvSpPr>
            <a:spLocks noGrp="1"/>
          </p:cNvSpPr>
          <p:nvPr>
            <p:ph type="title"/>
          </p:nvPr>
        </p:nvSpPr>
        <p:spPr/>
        <p:txBody>
          <a:bodyPr/>
          <a:lstStyle/>
          <a:p>
            <a:pPr marL="484632" algn="ctr" fontAlgn="auto">
              <a:spcAft>
                <a:spcPts val="0"/>
              </a:spcAft>
              <a:defRPr/>
            </a:pPr>
            <a:r>
              <a:rPr lang="sl-SI" sz="3200" dirty="0">
                <a:solidFill>
                  <a:schemeClr val="accent1">
                    <a:tint val="83000"/>
                    <a:satMod val="150000"/>
                  </a:schemeClr>
                </a:solidFill>
                <a:latin typeface="Forte" pitchFamily="66" charset="0"/>
              </a:rPr>
              <a:t>TRI SPLOŠNE RESNICE, ŠTIRI VZVIŠENE RESNICE IN OSMERA POT</a:t>
            </a:r>
          </a:p>
        </p:txBody>
      </p:sp>
      <p:sp>
        <p:nvSpPr>
          <p:cNvPr id="3" name="Ograda vsebine 2">
            <a:extLst>
              <a:ext uri="{FF2B5EF4-FFF2-40B4-BE49-F238E27FC236}">
                <a16:creationId xmlns:a16="http://schemas.microsoft.com/office/drawing/2014/main" id="{C3F346C9-7C5C-4BCE-B054-C9FB469EEBE0}"/>
              </a:ext>
            </a:extLst>
          </p:cNvPr>
          <p:cNvSpPr>
            <a:spLocks noGrp="1"/>
          </p:cNvSpPr>
          <p:nvPr>
            <p:ph idx="1"/>
          </p:nvPr>
        </p:nvSpPr>
        <p:spPr/>
        <p:txBody>
          <a:bodyPr numCol="3">
            <a:normAutofit/>
          </a:bodyPr>
          <a:lstStyle/>
          <a:p>
            <a:pPr marL="578358" indent="-514350" fontAlgn="auto">
              <a:spcAft>
                <a:spcPts val="0"/>
              </a:spcAft>
              <a:buFont typeface="+mj-lt"/>
              <a:buAutoNum type="arabicPeriod"/>
              <a:defRPr/>
            </a:pPr>
            <a:r>
              <a:rPr lang="sl-SI" sz="1400" dirty="0">
                <a:latin typeface="Forte" pitchFamily="66" charset="0"/>
              </a:rPr>
              <a:t>V življenju ni nič trajnega, vse se spreminja</a:t>
            </a:r>
          </a:p>
          <a:p>
            <a:pPr marL="578358" indent="-514350" fontAlgn="auto">
              <a:spcAft>
                <a:spcPts val="0"/>
              </a:spcAft>
              <a:buFont typeface="+mj-lt"/>
              <a:buAutoNum type="arabicPeriod"/>
              <a:defRPr/>
            </a:pPr>
            <a:endParaRPr lang="sl-SI" sz="1400" dirty="0">
              <a:latin typeface="Forte" pitchFamily="66" charset="0"/>
            </a:endParaRPr>
          </a:p>
          <a:p>
            <a:pPr marL="578358" indent="-514350" fontAlgn="auto">
              <a:spcAft>
                <a:spcPts val="0"/>
              </a:spcAft>
              <a:buFont typeface="+mj-lt"/>
              <a:buAutoNum type="arabicPeriod"/>
              <a:defRPr/>
            </a:pPr>
            <a:r>
              <a:rPr lang="sl-SI" sz="1400" dirty="0">
                <a:latin typeface="Forte" pitchFamily="66" charset="0"/>
              </a:rPr>
              <a:t>Ker ni nič trajnega, nas življenje ne zadovoljuje. Ljudje nenehno hrepenijo po minljivih stvareh in se nanje navezujejo. Celo takrat, ko se doseže zadovoljstvo, to ni trajno.  Že samo spoznanje, da se bo to zadovoljstvo moralo končati, je vir trpljenja. </a:t>
            </a:r>
          </a:p>
          <a:p>
            <a:pPr marL="578358" indent="-514350" fontAlgn="auto">
              <a:spcAft>
                <a:spcPts val="0"/>
              </a:spcAft>
              <a:buFont typeface="+mj-lt"/>
              <a:buAutoNum type="arabicPeriod"/>
              <a:defRPr/>
            </a:pPr>
            <a:endParaRPr lang="sl-SI" sz="1400" dirty="0">
              <a:latin typeface="Forte" pitchFamily="66" charset="0"/>
            </a:endParaRPr>
          </a:p>
          <a:p>
            <a:pPr marL="578358" indent="-514350" fontAlgn="auto">
              <a:spcAft>
                <a:spcPts val="0"/>
              </a:spcAft>
              <a:buFont typeface="+mj-lt"/>
              <a:buAutoNum type="arabicPeriod"/>
              <a:defRPr/>
            </a:pPr>
            <a:r>
              <a:rPr lang="sl-SI" sz="1400" dirty="0">
                <a:latin typeface="Forte" pitchFamily="66" charset="0"/>
              </a:rPr>
              <a:t>Ni večne duše in to, kar ljudje imenujejo jaz, je samo skupek spreminjajočih se značilnosti. </a:t>
            </a:r>
          </a:p>
          <a:p>
            <a:pPr marL="406908" indent="-342900" fontAlgn="auto">
              <a:spcAft>
                <a:spcPts val="0"/>
              </a:spcAft>
              <a:buFont typeface="+mj-lt"/>
              <a:buAutoNum type="arabicParenR"/>
              <a:defRPr/>
            </a:pPr>
            <a:endParaRPr lang="sl-SI" sz="1400" dirty="0">
              <a:latin typeface="Forte" pitchFamily="66" charset="0"/>
            </a:endParaRPr>
          </a:p>
          <a:p>
            <a:pPr marL="406908" indent="-342900" fontAlgn="auto">
              <a:spcAft>
                <a:spcPts val="0"/>
              </a:spcAft>
              <a:buFont typeface="+mj-lt"/>
              <a:buAutoNum type="arabicParenR"/>
              <a:defRPr/>
            </a:pPr>
            <a:r>
              <a:rPr lang="sl-SI" sz="1400" dirty="0">
                <a:latin typeface="Forte" pitchFamily="66" charset="0"/>
              </a:rPr>
              <a:t>Vse življenje je trpljenje.</a:t>
            </a:r>
          </a:p>
          <a:p>
            <a:pPr marL="406908" indent="-342900" fontAlgn="auto">
              <a:spcAft>
                <a:spcPts val="0"/>
              </a:spcAft>
              <a:buFont typeface="+mj-lt"/>
              <a:buAutoNum type="arabicParenR"/>
              <a:defRPr/>
            </a:pPr>
            <a:endParaRPr lang="sl-SI" sz="1400" dirty="0">
              <a:latin typeface="Forte" pitchFamily="66" charset="0"/>
            </a:endParaRPr>
          </a:p>
          <a:p>
            <a:pPr marL="406908" indent="-342900" fontAlgn="auto">
              <a:spcAft>
                <a:spcPts val="0"/>
              </a:spcAft>
              <a:buFont typeface="+mj-lt"/>
              <a:buAutoNum type="arabicParenR"/>
              <a:defRPr/>
            </a:pPr>
            <a:r>
              <a:rPr lang="sl-SI" sz="1400" dirty="0">
                <a:latin typeface="Forte" pitchFamily="66" charset="0"/>
              </a:rPr>
              <a:t>Vzrok trpljenja sta hrepenenje in navezanost.</a:t>
            </a:r>
          </a:p>
          <a:p>
            <a:pPr marL="406908" indent="-342900" fontAlgn="auto">
              <a:spcAft>
                <a:spcPts val="0"/>
              </a:spcAft>
              <a:buFont typeface="+mj-lt"/>
              <a:buAutoNum type="arabicParenR"/>
              <a:defRPr/>
            </a:pPr>
            <a:endParaRPr lang="sl-SI" sz="1400" dirty="0">
              <a:latin typeface="Forte" pitchFamily="66" charset="0"/>
            </a:endParaRPr>
          </a:p>
          <a:p>
            <a:pPr marL="406908" indent="-342900" fontAlgn="auto">
              <a:spcAft>
                <a:spcPts val="0"/>
              </a:spcAft>
              <a:buFont typeface="+mj-lt"/>
              <a:buAutoNum type="arabicParenR"/>
              <a:defRPr/>
            </a:pPr>
            <a:r>
              <a:rPr lang="sl-SI" sz="1400" dirty="0">
                <a:latin typeface="Forte" pitchFamily="66" charset="0"/>
              </a:rPr>
              <a:t>Hrepenenje in navezanost lahko premagamo.</a:t>
            </a:r>
          </a:p>
          <a:p>
            <a:pPr marL="406908" indent="-342900" fontAlgn="auto">
              <a:spcAft>
                <a:spcPts val="0"/>
              </a:spcAft>
              <a:buFont typeface="+mj-lt"/>
              <a:buAutoNum type="arabicParenR"/>
              <a:defRPr/>
            </a:pPr>
            <a:endParaRPr lang="sl-SI" sz="1400" dirty="0">
              <a:latin typeface="Forte" pitchFamily="66" charset="0"/>
            </a:endParaRPr>
          </a:p>
          <a:p>
            <a:pPr marL="406908" indent="-342900" fontAlgn="auto">
              <a:spcAft>
                <a:spcPts val="0"/>
              </a:spcAft>
              <a:buFont typeface="+mj-lt"/>
              <a:buAutoNum type="arabicParenR"/>
              <a:defRPr/>
            </a:pPr>
            <a:r>
              <a:rPr lang="sl-SI" sz="1400" dirty="0">
                <a:latin typeface="Forte" pitchFamily="66" charset="0"/>
              </a:rPr>
              <a:t>Premagamo ju z izpolnjevanjem naukov osmere poti.</a:t>
            </a:r>
          </a:p>
          <a:p>
            <a:pPr marL="578358" indent="-514350" fontAlgn="auto">
              <a:spcAft>
                <a:spcPts val="0"/>
              </a:spcAft>
              <a:buFont typeface="+mj-lt"/>
              <a:buAutoNum type="arabicPeriod"/>
              <a:defRPr/>
            </a:pPr>
            <a:endParaRPr lang="sl-SI" sz="1400" dirty="0">
              <a:latin typeface="Forte" pitchFamily="66" charset="0"/>
            </a:endParaRPr>
          </a:p>
          <a:p>
            <a:pPr marL="578358" indent="-514350" fontAlgn="auto">
              <a:spcAft>
                <a:spcPts val="0"/>
              </a:spcAft>
              <a:buFont typeface="+mj-lt"/>
              <a:buAutoNum type="arabicPeriod"/>
              <a:defRPr/>
            </a:pPr>
            <a:endParaRPr lang="sl-SI" sz="1400" dirty="0">
              <a:latin typeface="Forte" pitchFamily="66" charset="0"/>
            </a:endParaRPr>
          </a:p>
          <a:p>
            <a:pPr marL="578358" indent="-514350" fontAlgn="auto">
              <a:spcAft>
                <a:spcPts val="0"/>
              </a:spcAft>
              <a:buFont typeface="+mj-lt"/>
              <a:buAutoNum type="arabicPeriod"/>
              <a:defRPr/>
            </a:pPr>
            <a:endParaRPr lang="sl-SI" sz="1400" dirty="0">
              <a:latin typeface="Forte" pitchFamily="66" charset="0"/>
            </a:endParaRPr>
          </a:p>
          <a:p>
            <a:pPr marL="578358" indent="-514350" fontAlgn="auto">
              <a:spcAft>
                <a:spcPts val="0"/>
              </a:spcAft>
              <a:buFont typeface="+mj-lt"/>
              <a:buAutoNum type="arabicPeriod"/>
              <a:defRPr/>
            </a:pPr>
            <a:endParaRPr lang="sl-SI" sz="1400" dirty="0">
              <a:latin typeface="Forte" pitchFamily="66" charset="0"/>
            </a:endParaRPr>
          </a:p>
          <a:p>
            <a:pPr marL="578358" indent="-514350" fontAlgn="auto">
              <a:spcAft>
                <a:spcPts val="0"/>
              </a:spcAft>
              <a:buFont typeface="+mj-lt"/>
              <a:buAutoNum type="arabicPeriod"/>
              <a:defRPr/>
            </a:pPr>
            <a:endParaRPr lang="sl-SI" sz="1400" dirty="0">
              <a:latin typeface="Forte" pitchFamily="66" charset="0"/>
            </a:endParaRPr>
          </a:p>
          <a:p>
            <a:pPr marL="578358" indent="-514350" fontAlgn="auto">
              <a:spcAft>
                <a:spcPts val="0"/>
              </a:spcAft>
              <a:buFont typeface="+mj-lt"/>
              <a:buAutoNum type="arabicPeriod"/>
              <a:defRPr/>
            </a:pPr>
            <a:endParaRPr lang="sl-SI" sz="1400" dirty="0">
              <a:latin typeface="Forte" pitchFamily="66" charset="0"/>
            </a:endParaRPr>
          </a:p>
          <a:p>
            <a:pPr marL="578358" indent="-514350" fontAlgn="auto">
              <a:spcAft>
                <a:spcPts val="0"/>
              </a:spcAft>
              <a:buFont typeface="+mj-lt"/>
              <a:buAutoNum type="arabicPeriod"/>
              <a:defRPr/>
            </a:pPr>
            <a:endParaRPr lang="sl-SI" sz="1400" dirty="0">
              <a:latin typeface="Forte" pitchFamily="66" charset="0"/>
            </a:endParaRPr>
          </a:p>
          <a:p>
            <a:pPr marL="578358" indent="-514350" fontAlgn="auto">
              <a:spcAft>
                <a:spcPts val="0"/>
              </a:spcAft>
              <a:buFont typeface="+mj-lt"/>
              <a:buAutoNum type="arabicPeriod"/>
              <a:defRPr/>
            </a:pPr>
            <a:r>
              <a:rPr lang="sl-SI" sz="1400" dirty="0">
                <a:latin typeface="Forte" pitchFamily="66" charset="0"/>
              </a:rPr>
              <a:t>Pravo razumevanje</a:t>
            </a:r>
          </a:p>
          <a:p>
            <a:pPr marL="578358" indent="-514350" fontAlgn="auto">
              <a:spcAft>
                <a:spcPts val="0"/>
              </a:spcAft>
              <a:buFont typeface="+mj-lt"/>
              <a:buAutoNum type="arabicPeriod"/>
              <a:defRPr/>
            </a:pPr>
            <a:r>
              <a:rPr lang="sl-SI" sz="1400" dirty="0">
                <a:latin typeface="Forte" pitchFamily="66" charset="0"/>
              </a:rPr>
              <a:t>Prave vrednote</a:t>
            </a:r>
          </a:p>
          <a:p>
            <a:pPr marL="578358" indent="-514350" fontAlgn="auto">
              <a:spcAft>
                <a:spcPts val="0"/>
              </a:spcAft>
              <a:buFont typeface="+mj-lt"/>
              <a:buAutoNum type="arabicPeriod"/>
              <a:defRPr/>
            </a:pPr>
            <a:r>
              <a:rPr lang="sl-SI" sz="1400" dirty="0">
                <a:latin typeface="Forte" pitchFamily="66" charset="0"/>
              </a:rPr>
              <a:t>Pravo izražanje</a:t>
            </a:r>
          </a:p>
          <a:p>
            <a:pPr marL="578358" indent="-514350" fontAlgn="auto">
              <a:spcAft>
                <a:spcPts val="0"/>
              </a:spcAft>
              <a:buFont typeface="+mj-lt"/>
              <a:buAutoNum type="arabicPeriod"/>
              <a:defRPr/>
            </a:pPr>
            <a:r>
              <a:rPr lang="sl-SI" sz="1400" dirty="0">
                <a:latin typeface="Forte" pitchFamily="66" charset="0"/>
              </a:rPr>
              <a:t>Prava dejanja</a:t>
            </a:r>
          </a:p>
          <a:p>
            <a:pPr marL="578358" indent="-514350" fontAlgn="auto">
              <a:spcAft>
                <a:spcPts val="0"/>
              </a:spcAft>
              <a:buFont typeface="+mj-lt"/>
              <a:buAutoNum type="arabicPeriod"/>
              <a:defRPr/>
            </a:pPr>
            <a:r>
              <a:rPr lang="sl-SI" sz="1400" dirty="0">
                <a:latin typeface="Forte" pitchFamily="66" charset="0"/>
              </a:rPr>
              <a:t>Pravi način življenja</a:t>
            </a:r>
          </a:p>
          <a:p>
            <a:pPr marL="578358" indent="-514350" fontAlgn="auto">
              <a:spcAft>
                <a:spcPts val="0"/>
              </a:spcAft>
              <a:buFont typeface="+mj-lt"/>
              <a:buAutoNum type="arabicPeriod"/>
              <a:defRPr/>
            </a:pPr>
            <a:r>
              <a:rPr lang="sl-SI" sz="1400" dirty="0">
                <a:latin typeface="Forte" pitchFamily="66" charset="0"/>
              </a:rPr>
              <a:t>Pravo prizadevanje</a:t>
            </a:r>
          </a:p>
          <a:p>
            <a:pPr marL="578358" indent="-514350" fontAlgn="auto">
              <a:spcAft>
                <a:spcPts val="0"/>
              </a:spcAft>
              <a:buFont typeface="+mj-lt"/>
              <a:buAutoNum type="arabicPeriod"/>
              <a:defRPr/>
            </a:pPr>
            <a:r>
              <a:rPr lang="sl-SI" sz="1400" dirty="0">
                <a:latin typeface="Forte" pitchFamily="66" charset="0"/>
              </a:rPr>
              <a:t>Prava razsodnost</a:t>
            </a:r>
          </a:p>
          <a:p>
            <a:pPr marL="578358" indent="-514350" fontAlgn="auto">
              <a:spcAft>
                <a:spcPts val="0"/>
              </a:spcAft>
              <a:buFont typeface="+mj-lt"/>
              <a:buAutoNum type="arabicPeriod"/>
              <a:defRPr/>
            </a:pPr>
            <a:r>
              <a:rPr lang="sl-SI" sz="1400" dirty="0">
                <a:latin typeface="Forte" pitchFamily="66" charset="0"/>
              </a:rPr>
              <a:t>Prava zbranost duha: </a:t>
            </a:r>
          </a:p>
          <a:p>
            <a:pPr marL="578358" indent="-514350" fontAlgn="auto">
              <a:spcAft>
                <a:spcPts val="0"/>
              </a:spcAft>
              <a:buFont typeface="+mj-lt"/>
              <a:buAutoNum type="arabicPeriod"/>
              <a:defRPr/>
            </a:pPr>
            <a:endParaRPr lang="sl-SI" sz="1400" dirty="0">
              <a:latin typeface="Forte" pitchFamily="66" charset="0"/>
            </a:endParaRPr>
          </a:p>
          <a:p>
            <a:pPr marL="578358" indent="-514350" fontAlgn="auto">
              <a:spcAft>
                <a:spcPts val="0"/>
              </a:spcAft>
              <a:buFont typeface="+mj-lt"/>
              <a:buAutoNum type="arabicPeriod"/>
              <a:defRPr/>
            </a:pPr>
            <a:endParaRPr lang="sl-SI" sz="1400" dirty="0">
              <a:latin typeface="Forte" pitchFamily="66" charset="0"/>
            </a:endParaRPr>
          </a:p>
          <a:p>
            <a:pPr marL="578358" indent="-514350" fontAlgn="auto">
              <a:spcAft>
                <a:spcPts val="0"/>
              </a:spcAft>
              <a:buFont typeface="+mj-lt"/>
              <a:buAutoNum type="arabicPeriod"/>
              <a:defRPr/>
            </a:pPr>
            <a:endParaRPr lang="sl-SI" sz="1400" dirty="0">
              <a:latin typeface="Forte" pitchFamily="66" charset="0"/>
            </a:endParaRPr>
          </a:p>
        </p:txBody>
      </p:sp>
      <p:pic>
        <p:nvPicPr>
          <p:cNvPr id="16390" name="Picture 3">
            <a:extLst>
              <a:ext uri="{FF2B5EF4-FFF2-40B4-BE49-F238E27FC236}">
                <a16:creationId xmlns:a16="http://schemas.microsoft.com/office/drawing/2014/main" id="{A51D2ED8-027C-43BD-9A36-9D91EC98B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5700" y="4313238"/>
            <a:ext cx="2116138"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8138792-954F-42B5-98E6-2F8A57CD3EDD}"/>
              </a:ext>
            </a:extLst>
          </p:cNvPr>
          <p:cNvSpPr>
            <a:spLocks noGrp="1"/>
          </p:cNvSpPr>
          <p:nvPr>
            <p:ph type="title"/>
          </p:nvPr>
        </p:nvSpPr>
        <p:spPr/>
        <p:txBody>
          <a:bodyPr/>
          <a:lstStyle/>
          <a:p>
            <a:pPr marL="484632" algn="ctr" fontAlgn="auto">
              <a:spcAft>
                <a:spcPts val="0"/>
              </a:spcAft>
              <a:defRPr/>
            </a:pPr>
            <a:r>
              <a:rPr lang="sl-SI" dirty="0">
                <a:solidFill>
                  <a:schemeClr val="accent1">
                    <a:tint val="83000"/>
                    <a:satMod val="150000"/>
                  </a:schemeClr>
                </a:solidFill>
                <a:latin typeface="Forte" pitchFamily="66" charset="0"/>
              </a:rPr>
              <a:t>SVETE KNJIGE</a:t>
            </a:r>
          </a:p>
        </p:txBody>
      </p:sp>
      <p:sp>
        <p:nvSpPr>
          <p:cNvPr id="17411" name="Ograda vsebine 2">
            <a:extLst>
              <a:ext uri="{FF2B5EF4-FFF2-40B4-BE49-F238E27FC236}">
                <a16:creationId xmlns:a16="http://schemas.microsoft.com/office/drawing/2014/main" id="{BB2BAC78-A3A0-458D-BCF2-674D330917E9}"/>
              </a:ext>
            </a:extLst>
          </p:cNvPr>
          <p:cNvSpPr>
            <a:spLocks noGrp="1"/>
          </p:cNvSpPr>
          <p:nvPr>
            <p:ph idx="1"/>
          </p:nvPr>
        </p:nvSpPr>
        <p:spPr>
          <a:xfrm>
            <a:off x="457200" y="1882775"/>
            <a:ext cx="8229600" cy="4572000"/>
          </a:xfrm>
        </p:spPr>
        <p:txBody>
          <a:bodyPr/>
          <a:lstStyle/>
          <a:p>
            <a:r>
              <a:rPr lang="sl-SI" altLang="sl-SI">
                <a:latin typeface="Forte" panose="03060902040502070203" pitchFamily="66" charset="0"/>
              </a:rPr>
              <a:t>Tipitaka (TRI KOŠARE)</a:t>
            </a:r>
          </a:p>
          <a:p>
            <a:r>
              <a:rPr lang="sl-SI" altLang="sl-SI">
                <a:latin typeface="Forte" panose="03060902040502070203" pitchFamily="66" charset="0"/>
              </a:rPr>
              <a:t>Zapisana po njegovi smrti</a:t>
            </a:r>
          </a:p>
          <a:p>
            <a:r>
              <a:rPr lang="sl-SI" altLang="sl-SI">
                <a:latin typeface="Forte" panose="03060902040502070203" pitchFamily="66" charset="0"/>
              </a:rPr>
              <a:t>Obsega Budove izreke, njihove razlage in pravila za menihe.</a:t>
            </a:r>
          </a:p>
        </p:txBody>
      </p:sp>
      <p:pic>
        <p:nvPicPr>
          <p:cNvPr id="17412" name="Picture 2">
            <a:extLst>
              <a:ext uri="{FF2B5EF4-FFF2-40B4-BE49-F238E27FC236}">
                <a16:creationId xmlns:a16="http://schemas.microsoft.com/office/drawing/2014/main" id="{9A649E22-9464-48DF-ADB2-0C52C5C3B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3429000"/>
            <a:ext cx="24765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ircl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metniško">
  <a:themeElements>
    <a:clrScheme name="Potovanj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Umetnišk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Umetnišk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0</TotalTime>
  <Words>420</Words>
  <Application>Microsoft Office PowerPoint</Application>
  <PresentationFormat>On-screen Show (4:3)</PresentationFormat>
  <Paragraphs>97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Century Gothic</vt:lpstr>
      <vt:lpstr>Forte</vt:lpstr>
      <vt:lpstr>Haettenschweiler</vt:lpstr>
      <vt:lpstr>Verdana</vt:lpstr>
      <vt:lpstr>Wingdings 2</vt:lpstr>
      <vt:lpstr>Umetniško</vt:lpstr>
      <vt:lpstr>Budizem</vt:lpstr>
      <vt:lpstr>NA KRATKO O BUDIZMU</vt:lpstr>
      <vt:lpstr>VERSKA SKUPNOST</vt:lpstr>
      <vt:lpstr>MEDITACIJA</vt:lpstr>
      <vt:lpstr>BUDISTIČNE ZGRADBE</vt:lpstr>
      <vt:lpstr>Sidharta Gautama - BUDA</vt:lpstr>
      <vt:lpstr>TRIJE DRAGULJI IN SIMBOL</vt:lpstr>
      <vt:lpstr>TRI SPLOŠNE RESNICE, ŠTIRI VZVIŠENE RESNICE IN OSMERA POT</vt:lpstr>
      <vt:lpstr>SVETE KNJIGE</vt:lpstr>
      <vt:lpstr>VPRAŠANJA</vt:lpstr>
      <vt:lpstr>PowerPoint Presentation</vt:lpstr>
      <vt:lpstr>HVALA ZA VAŠO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2019-06-03T09:09:50Z</dcterms:created>
  <dcterms:modified xsi:type="dcterms:W3CDTF">2019-06-03T09:09:50Z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