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64" r:id="rId2"/>
    <p:sldId id="257" r:id="rId3"/>
    <p:sldId id="260" r:id="rId4"/>
    <p:sldId id="258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DFBF6"/>
    <a:srgbClr val="11E58F"/>
    <a:srgbClr val="2AD9E2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9722A67-4867-426C-80D3-90E7B0CD7C1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BF2459C-886C-42F1-A477-E3F0ED8E35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A2D4E5B-4F63-408F-83AC-39B3CFD0CCF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FDC8828-5047-4DC1-A73E-486322C0C4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7B89565-3D73-4F6F-8A28-79790CB7F26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9B48927-53BC-4622-84DE-39288924C6B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FC81FD0-9AF8-4E6F-B3F9-276F86EA09E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1856C19-4828-4046-B6F0-F1E79C855C1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CAEDD39-9D3E-4DC9-B69C-C3969363262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6C2D75B-F18B-4195-A085-15A993F92B3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409E618-7AB3-41D6-BDCD-7C564E760A6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6EE0537-0F56-4E41-93CF-8C5B25BF84E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292C850-6E5F-4EDC-97D3-550F7BA0CB1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530ECA3-79F7-4226-8CE6-5F0757D820A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E3721BF-B5F9-446B-BE82-96561E29BCE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A9EC236-738F-4F7F-B4F4-140974FFB43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D36BC25-8A9B-4C1C-A0CC-1E763C2E687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876CEC14-D462-494B-9012-1F8AA0278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630796F-C74C-4D36-9162-3FDD89AFB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C30F-F0DA-423E-ABB6-7F02D26C0F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92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AC09A7C-12E7-4766-806D-4910317A5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546A510-1E8F-4314-BD65-9C2D5F55D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C5DBF11-9DB4-4547-BB79-6F1967BB0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1F6E7-1699-4075-A028-F2889FB22F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61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4FB1CB7-5007-4553-9C8A-4D28920A1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1FD0E24-6E1B-4AA6-A662-A8AE9F2031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3A0E878-C850-4F00-B90E-89D1DD4DC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A3076-966F-48EC-B008-FE77D7DB29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607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676640-9BD8-4037-889B-0FFFAE07F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0C63B9D4-8227-4D43-B7AD-D6372D47A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9C7B327-6006-4AD4-A376-44582F5814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A58CC-3265-4275-A43B-8E93FF78A3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642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ED9054F0-3B90-4AAC-83F3-2BC9BE2C49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554BF75-42B3-4147-8F78-26200C908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1D46C43-3921-4C06-B75D-A2DCB0861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88C8E-3715-46B6-9824-8126B91D71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592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AFACB64-DDC2-42F9-AA04-69B8E528A8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60BC198-EEF9-4B63-9A08-D0BD1DB54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DD91DA8F-B1CB-452B-8E89-AA81877CE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E45EB-D0A7-400D-8A36-17687751C8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638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CD8EDE5-1D78-41B8-A478-FC9CC82EF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50C2545D-0E7C-491F-9AEC-66445C8DF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33447B65-5104-4AF8-879F-6A757697D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F3FEE-7A5D-43C3-BEFB-954E16273A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920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218F0B4E-6328-451A-8886-D9CC602AD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9B84B421-A97D-4DC1-8B05-07E2FC20C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A1CE6E1E-6216-44C7-BC0E-F683F0F96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8E9DA-B53E-4AE2-A350-8E90A46313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77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6C9C725C-249C-48BF-B7F6-9F2E4BA00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B099C610-1D24-4F23-9577-E6F9CF52D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2AC3D788-4DAD-4285-8F49-9FF944A17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C1F57-EEAF-4426-9A6B-4357717749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122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D651238-331A-4EFC-9988-11FF85966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7256D78B-09B5-450A-BD0C-0841930B4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91A1B6A-2680-45CB-B58E-EEA035837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09788-2A62-4875-A660-E3E4D30083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79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22B4B63-7E9D-4844-9D19-DB5711D21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8E5D164-60B8-4988-8124-FFE07F005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6B88CEA-468C-4FDF-81C6-0830E5860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A24EE-BCDE-4E3C-8AAC-A866175D86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33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52A3588-14C7-4A29-B4A6-3DC3D4E7C96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029FD4B6-EB45-4FA2-AC25-2F74B2024A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F2FD1524-7F06-4DB1-BE7B-8A552E1B0C1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A11A3FE8-E34D-45F2-841C-E272DFC48B1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AAA56A08-95EA-4E58-8D32-5D694D049A0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F0BBEF4C-4CDF-4D86-989F-B1D22688F1D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5AAD25D2-24B8-4271-94A2-CCD9D54925B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3" name="Freeform 9">
              <a:extLst>
                <a:ext uri="{FF2B5EF4-FFF2-40B4-BE49-F238E27FC236}">
                  <a16:creationId xmlns:a16="http://schemas.microsoft.com/office/drawing/2014/main" id="{B4F5F4AA-3658-42D1-A10D-9C276F01EA4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4" name="Freeform 10">
              <a:extLst>
                <a:ext uri="{FF2B5EF4-FFF2-40B4-BE49-F238E27FC236}">
                  <a16:creationId xmlns:a16="http://schemas.microsoft.com/office/drawing/2014/main" id="{9190AE20-70EE-4AC1-B9CF-CC9CC728C85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5" name="Freeform 11">
              <a:extLst>
                <a:ext uri="{FF2B5EF4-FFF2-40B4-BE49-F238E27FC236}">
                  <a16:creationId xmlns:a16="http://schemas.microsoft.com/office/drawing/2014/main" id="{7B8B077C-3F37-4EE9-8149-7BCA5EBBFE2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22E9DA29-EE36-4FD5-95A4-60EE5796406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A5936F72-82E7-474E-A2F3-0B68F98F1DD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F0606894-C8CE-49B1-B187-A5B87AA53A8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751A1038-F3E9-428D-93D5-C6799411365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5BA57BBE-DC29-445A-8DFD-31D56EC76B4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22D80D83-12C7-435F-B026-108EAE8C785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6162" name="Rectangle 18">
            <a:extLst>
              <a:ext uri="{FF2B5EF4-FFF2-40B4-BE49-F238E27FC236}">
                <a16:creationId xmlns:a16="http://schemas.microsoft.com/office/drawing/2014/main" id="{1388801A-5DA9-4600-8FBE-C28295896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E014120D-EDC9-41DA-86EE-D628912FC1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6FA02029-53FA-42CF-A3AF-D2C6678D8E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65" name="Rectangle 21">
            <a:extLst>
              <a:ext uri="{FF2B5EF4-FFF2-40B4-BE49-F238E27FC236}">
                <a16:creationId xmlns:a16="http://schemas.microsoft.com/office/drawing/2014/main" id="{8D20F71B-D0C6-45A9-BF40-7065ED075B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7A7D4A-B9C2-458A-8D61-22652E510D5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CA1F99E9-CE36-4B87-B63B-CFB428D3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ld.si/wp-content/uploads/2010/12/CP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pravo-za-naravo.si/datoteke/2009/12/varuh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i/imgres?imgurl=http://www.os-lipnica.si/wp-content/uploads/dan-%C4%8Dlovekovih-pravic.jpg&amp;imgrefurl=http://www.os-lipnica.si/%3Fp%3D2302&amp;usg=__XwlNE7nhchJDYJKI41A4DcS8mEc=&amp;h=363&amp;w=413&amp;sz=40&amp;hl=sl&amp;start=2&amp;zoom=1&amp;tbnid=f_9F4oHymZUjeM:&amp;tbnh=110&amp;tbnw=125&amp;ei=jFh8T_K2OOHE4gS36vSUDQ&amp;prev=/search%3Fq%3D%25C4%258Dlovekove%2Bpravice%26um%3D1%26hl%3Dsl%26sa%3DN%26rlz%3D1T4ADBS_enSI323SI331%26tbm%3D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si/imgres?imgurl=http://www.tunisia-live.net/wp-content/uploads/2011/08/110810humanrights.jpg&amp;imgrefurl=http://www.tunisia-live.net/2011/08/10/human-rights-learning-and-integration-changing-the-tunisian-mindset/&amp;usg=__BFB0r94ygst2iGgtPTXpCJFJjXs=&amp;h=299&amp;w=300&amp;sz=17&amp;hl=sl&amp;start=9&amp;zoom=1&amp;tbnid=9OPkEzu-GJ4y0M:&amp;tbnh=116&amp;tbnw=116&amp;ei=jFh8T_K2OOHE4gS36vSUDQ&amp;prev=/search%3Fq%3D%25C4%258Dlovekove%2Bpravice%26um%3D1%26hl%3Dsl%26sa%3DN%26rlz%3D1T4ADBS_enSI323SI331%26tbm%3Disch&amp;um=1&amp;itb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sembassykyiv.files.wordpress.com/2011/04/human-rights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i/imgres?imgurl=http://cdn1.siol.net/sn/img/09/301/633923134282699369_zdenka_cebasek_travnik1.jpg&amp;imgrefurl=http://www.siol.net/novice/slovenija/2009/10/varuhinja_clovekovih_pravic_danes_v_novi_gorici.aspx&amp;usg=__nhF3jPObYsZgS7tJPlGzoVMU4aM=&amp;h=350&amp;w=625&amp;sz=36&amp;hl=sl&amp;start=6&amp;zoom=1&amp;tbnid=4P1bUnlgVJmXVM:&amp;tbnh=76&amp;tbnw=136&amp;ei=tlZ8T42BMIrP4QTy3LXNDA&amp;prev=/search%3Fq%3Dvaruh%2B%25C4%258Dlovekove%2Bpravice%26um%3D1%26hl%3Dsl%26sa%3DN%26rlz%3D1T4ADBS_enSI323SI331%26tbm%3Disch&amp;um=1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8203A2-2768-495B-81A4-F8C31CC1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930400"/>
          </a:xfrm>
        </p:spPr>
        <p:txBody>
          <a:bodyPr/>
          <a:lstStyle/>
          <a:p>
            <a:pPr>
              <a:defRPr/>
            </a:pPr>
            <a:r>
              <a:rPr lang="sl-SI" sz="6600" dirty="0">
                <a:solidFill>
                  <a:srgbClr val="1DFBF6"/>
                </a:solidFill>
                <a:latin typeface="Kristen ITC" pitchFamily="66" charset="0"/>
              </a:rPr>
              <a:t>ČLOVEKOVE PRAVICE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0982E68-2471-4AF3-8F05-83AE49862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 marL="0" indent="0">
              <a:buNone/>
              <a:defRPr/>
            </a:pPr>
            <a:endParaRPr lang="sl-SI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6A633A-DBC3-4000-8C0E-2B65431CF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hlink"/>
                </a:solidFill>
                <a:latin typeface="Kristen ITC" pitchFamily="66" charset="0"/>
              </a:rPr>
              <a:t>KAJ  SO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2A04AF-B70A-4B67-82B2-E54098751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Pravice vseh ljudi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S pravicami imajo ljudje tudi dolžnosti, ki jih morajo izpolnjevati, da bi bili upravičeni do pravic</a:t>
            </a:r>
            <a:endParaRPr lang="sl-SI" dirty="0"/>
          </a:p>
          <a:p>
            <a:pPr eaLnBrk="1" hangingPunct="1">
              <a:defRPr/>
            </a:pPr>
            <a:endParaRPr lang="sl-SI" dirty="0">
              <a:latin typeface="Elephant" pitchFamily="18" charset="0"/>
            </a:endParaRPr>
          </a:p>
          <a:p>
            <a:pPr eaLnBrk="1" hangingPunct="1">
              <a:defRPr/>
            </a:pPr>
            <a:endParaRPr lang="sl-SI" dirty="0">
              <a:latin typeface="Elephant" pitchFamily="18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5828D9A-FCEA-474B-BBF8-6C7A857C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2971800"/>
            <a:ext cx="241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sl-SI" altLang="sl-SI"/>
              <a:t> </a:t>
            </a:r>
          </a:p>
          <a:p>
            <a:pPr algn="ctr" eaLnBrk="1" hangingPunct="1"/>
            <a:br>
              <a:rPr lang="sl-SI" altLang="sl-SI"/>
            </a:br>
            <a:endParaRPr lang="sl-SI" altLang="sl-SI"/>
          </a:p>
        </p:txBody>
      </p:sp>
      <p:pic>
        <p:nvPicPr>
          <p:cNvPr id="4101" name="Picture 6" descr="CP-230x230">
            <a:hlinkClick r:id="rId2"/>
            <a:extLst>
              <a:ext uri="{FF2B5EF4-FFF2-40B4-BE49-F238E27FC236}">
                <a16:creationId xmlns:a16="http://schemas.microsoft.com/office/drawing/2014/main" id="{04B5DDF3-DFBE-4D66-A200-94FFA498D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1556">
            <a:off x="296863" y="3870325"/>
            <a:ext cx="28289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 Varuha">
            <a:hlinkClick r:id="rId4"/>
            <a:extLst>
              <a:ext uri="{FF2B5EF4-FFF2-40B4-BE49-F238E27FC236}">
                <a16:creationId xmlns:a16="http://schemas.microsoft.com/office/drawing/2014/main" id="{C4EDF303-39EC-42C4-9D06-318A8E862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85490">
            <a:off x="5934075" y="3711575"/>
            <a:ext cx="2909888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3B0E907-68F8-4983-8952-27B1F6DBD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rgbClr val="11E58F"/>
                </a:solidFill>
                <a:latin typeface="Kristen ITC" pitchFamily="66" charset="0"/>
              </a:rPr>
              <a:t>ČLOVEKOVE PRAVICE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6ABA46-1B3A-4B85-88B4-BFBA90F79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30 členov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Temeljijo na enakosti,dolžnostih in pravičnosti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Cilj - Zagotoviti vsakemu človeku dostojno življenje na zemlji.</a:t>
            </a:r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5124" name="Picture 5" descr="ANd9GcSnE0OTTQ9-S8B5X91SYX1EymGBbTcrp5wvUY__mFbawrjTG298JI6k_g">
            <a:hlinkClick r:id="rId2"/>
            <a:extLst>
              <a:ext uri="{FF2B5EF4-FFF2-40B4-BE49-F238E27FC236}">
                <a16:creationId xmlns:a16="http://schemas.microsoft.com/office/drawing/2014/main" id="{96B1B136-8750-42BC-BFA3-F21E1AB50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971">
            <a:off x="841375" y="4292600"/>
            <a:ext cx="3211513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ANd9GcSjX2HfDgPtlhaBXOsFJMxtA96RcT8IhKXUI3B_ZlNWuPFT27xljQLZ9kY">
            <a:hlinkClick r:id="rId4"/>
            <a:extLst>
              <a:ext uri="{FF2B5EF4-FFF2-40B4-BE49-F238E27FC236}">
                <a16:creationId xmlns:a16="http://schemas.microsoft.com/office/drawing/2014/main" id="{3426137F-F462-4EBB-A48A-30F5DCAE6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4554">
            <a:off x="5097463" y="4098925"/>
            <a:ext cx="27717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F5B980-5A03-4A9D-811E-0F3355B6E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hlink"/>
                </a:solidFill>
                <a:latin typeface="Kristen ITC" pitchFamily="66" charset="0"/>
              </a:rPr>
              <a:t>KJE JIH NAJDEMO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1C3394B-8893-484A-B1B9-1B8B0D70E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V ustavi RS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V deklaraciji o človekovih pravicah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V različnih konvencijah</a:t>
            </a:r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6148" name="Picture 5" descr="human-rights">
            <a:hlinkClick r:id="rId2"/>
            <a:extLst>
              <a:ext uri="{FF2B5EF4-FFF2-40B4-BE49-F238E27FC236}">
                <a16:creationId xmlns:a16="http://schemas.microsoft.com/office/drawing/2014/main" id="{73374E3F-189C-4A26-8551-7D76738E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9002">
            <a:off x="4067175" y="2852738"/>
            <a:ext cx="5076825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50C63A-FA20-4105-AA36-0E2D3DF8C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rgbClr val="11E58F"/>
                </a:solidFill>
                <a:latin typeface="Kristen ITC" pitchFamily="66" charset="0"/>
              </a:rPr>
              <a:t>VARUH ČLOVEKOVIH PRAVIC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E4FCF15-FCF2-4053-B552-2D43AA5F1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Predstavnik ki varuje človekove pravice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Institucija varuha človekovih pravic se je na državni ravni razširila na 110 držav na svetu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državnim organom posreduje predloge in mnenja</a:t>
            </a:r>
          </a:p>
          <a:p>
            <a:pPr eaLnBrk="1" hangingPunct="1">
              <a:defRPr/>
            </a:pPr>
            <a:endParaRPr lang="sl-SI" dirty="0">
              <a:latin typeface="Papyrus"/>
            </a:endParaRPr>
          </a:p>
          <a:p>
            <a:pPr eaLnBrk="1" hangingPunct="1">
              <a:buFontTx/>
              <a:buNone/>
              <a:defRPr/>
            </a:pPr>
            <a:endParaRPr lang="sl-SI" dirty="0">
              <a:latin typeface="Papyrus"/>
            </a:endParaRPr>
          </a:p>
          <a:p>
            <a:pPr eaLnBrk="1" hangingPunct="1">
              <a:buFontTx/>
              <a:buNone/>
              <a:defRPr/>
            </a:pPr>
            <a:r>
              <a:rPr lang="sl-SI" dirty="0">
                <a:latin typeface="Papyrus"/>
              </a:rPr>
              <a:t>Zdenka Čebašek-Travnik</a:t>
            </a:r>
          </a:p>
        </p:txBody>
      </p:sp>
      <p:pic>
        <p:nvPicPr>
          <p:cNvPr id="7172" name="Picture 5" descr="ANd9GcRHRrOnynn4Jz3TMaaeYG7ZdnhgKd5q_8B8i4dZ6zzNUKpzePHoW3BePMza">
            <a:hlinkClick r:id="rId2"/>
            <a:extLst>
              <a:ext uri="{FF2B5EF4-FFF2-40B4-BE49-F238E27FC236}">
                <a16:creationId xmlns:a16="http://schemas.microsoft.com/office/drawing/2014/main" id="{7D803CD6-68D0-46D0-BEBC-03845DCD3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4403725"/>
            <a:ext cx="403225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942EEF-4455-4C00-8143-8487F7B0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rgbClr val="11E58F"/>
                </a:solidFill>
                <a:latin typeface="Kristen ITC" pitchFamily="66" charset="0"/>
              </a:rPr>
              <a:t>KRŠENJE ČLOVEKOVIH PRAVIC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6EC3FAA-9D29-458D-8799-2626B093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Izbris je ena najhujših kršitev človekovih pravic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“č</a:t>
            </a:r>
            <a:r>
              <a:rPr lang="sl-SI" b="1" dirty="0">
                <a:latin typeface="Papyrus"/>
              </a:rPr>
              <a:t>lovekove pravice so tvoje in moje" je eno od gesel človekovih </a:t>
            </a:r>
            <a:r>
              <a:rPr lang="sl-SI" dirty="0">
                <a:latin typeface="Papyrus"/>
              </a:rPr>
              <a:t>pravic</a:t>
            </a:r>
            <a:endParaRPr lang="sl-SI" dirty="0"/>
          </a:p>
          <a:p>
            <a:pPr eaLnBrk="1" hangingPunct="1">
              <a:defRPr/>
            </a:pPr>
            <a:endParaRPr lang="sl-SI" dirty="0">
              <a:latin typeface="Papyrus"/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12E700-DFFF-41E8-97B0-D1FCD827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 dirty="0">
              <a:solidFill>
                <a:srgbClr val="11E58F"/>
              </a:solidFill>
              <a:latin typeface="Kristen ITC" pitchFamily="66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E67D1FF-262A-4B9A-8C28-82E0774FC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 dirty="0">
                <a:latin typeface="Papyrus"/>
              </a:rPr>
              <a:t>Diskriminacija</a:t>
            </a:r>
            <a:r>
              <a:rPr lang="sl-SI" dirty="0">
                <a:latin typeface="Papyrus"/>
              </a:rPr>
              <a:t> -neenako obravnavanje posameznika oz. posameznice v primerjavi z nekom drugim zaradi narodnosti, rase, etničnega porekla,spola, zdravstvenega stanja itd.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BABF42-7B06-4C85-BE82-9CB11569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D8C2FAC-AA36-4FB9-966D-07813886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sl-SI" sz="9600" dirty="0">
                <a:solidFill>
                  <a:srgbClr val="000099"/>
                </a:solidFill>
                <a:latin typeface="Lucida Handwriting" pitchFamily="66" charset="0"/>
              </a:rPr>
              <a:t>    KONEC    </a:t>
            </a:r>
          </a:p>
          <a:p>
            <a:pPr>
              <a:buFontTx/>
              <a:buNone/>
              <a:defRPr/>
            </a:pPr>
            <a:endParaRPr lang="sl-SI" sz="9600" dirty="0"/>
          </a:p>
          <a:p>
            <a:pPr>
              <a:buFontTx/>
              <a:buNone/>
              <a:defRPr/>
            </a:pPr>
            <a:r>
              <a:rPr lang="sl-SI" sz="9600" dirty="0"/>
              <a:t>     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Ekipno delo">
  <a:themeElements>
    <a:clrScheme name="Ekipno delo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no del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ipno del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0</TotalTime>
  <Words>145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Elephant</vt:lpstr>
      <vt:lpstr>Garamond</vt:lpstr>
      <vt:lpstr>Kristen ITC</vt:lpstr>
      <vt:lpstr>Lucida Handwriting</vt:lpstr>
      <vt:lpstr>Papyrus</vt:lpstr>
      <vt:lpstr>Ekipno delo</vt:lpstr>
      <vt:lpstr>ČLOVEKOVE PRAVICE</vt:lpstr>
      <vt:lpstr>KAJ  SO</vt:lpstr>
      <vt:lpstr>ČLOVEKOVE PRAVICE</vt:lpstr>
      <vt:lpstr>KJE JIH NAJDEMO</vt:lpstr>
      <vt:lpstr>VARUH ČLOVEKOVIH PRAVIC</vt:lpstr>
      <vt:lpstr>KRŠENJE ČLOVEKOVIH PRAVIC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2019-06-03T09:09:52Z</dcterms:created>
  <dcterms:modified xsi:type="dcterms:W3CDTF">2019-06-03T09:09:52Z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