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1" r:id="rId1"/>
  </p:sldMasterIdLst>
  <p:sldIdLst>
    <p:sldId id="264" r:id="rId2"/>
    <p:sldId id="257" r:id="rId3"/>
    <p:sldId id="260" r:id="rId4"/>
    <p:sldId id="258" r:id="rId5"/>
    <p:sldId id="259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1DFBF6"/>
    <a:srgbClr val="11E58F"/>
    <a:srgbClr val="2AD9E2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402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E3C420A-5267-4FB1-970F-11B3CA7A8316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3A556A02-3227-40D7-AB9A-95742BF8D69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D2AA6FDD-5373-41B2-9A69-DF21CF80AD6E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314C606D-E1A2-44C8-B422-ECB23B0D68A4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39646A9D-8A08-4B1D-9D1C-4AC7CB316968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1756F7D6-9B75-494B-8850-5EBF6A8A94D0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8887328A-B0A5-4139-AE2B-C3AE5C01F3A0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9E561365-94A4-41D5-8401-E30975D579D8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27CA0D62-C156-4458-AD0B-1808A34402A2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ACDFFFDB-7A8E-4130-815D-368ED691343F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C4EBDDA5-F0D6-4530-928C-BE7CBEBC7E80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6B54F20C-025B-4805-84D5-5EC2B7E341C8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954351F4-539A-4662-A8AA-597B44ED4065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517CF133-4368-4CF3-90AC-9CEB489870C5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3629A622-40EB-4831-882B-CBC1F5F5BC1E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AE005962-420C-4681-B8C8-DEF5C7DFD1A7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</p:grpSp>
      <p:sp>
        <p:nvSpPr>
          <p:cNvPr id="7186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7187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id="{72CB497D-0792-407F-A912-9F7B92A0B4A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1" name="Rectangle 21">
            <a:extLst>
              <a:ext uri="{FF2B5EF4-FFF2-40B4-BE49-F238E27FC236}">
                <a16:creationId xmlns:a16="http://schemas.microsoft.com/office/drawing/2014/main" id="{788453E9-00AC-4ADA-B960-ADEADC3009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2" name="Rectangle 22">
            <a:extLst>
              <a:ext uri="{FF2B5EF4-FFF2-40B4-BE49-F238E27FC236}">
                <a16:creationId xmlns:a16="http://schemas.microsoft.com/office/drawing/2014/main" id="{A2F99486-0E24-4AEF-8339-3F22F2B065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C5A1D2-D74E-4765-BC23-C8D348E46C0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14973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B425FA13-1437-4598-9CEE-F4BF587BFC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58519EAC-68EB-463D-BD54-B1470145E5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AD22DDF9-E998-4BAF-86EE-531FFB1197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FF649F-DDC0-42B2-B23E-D7E454084BB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21004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3D481B97-6303-4401-9525-8992B7C1E9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3A9D7DBD-7A60-4EC6-A1E4-727D1F0141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E1675AD1-B41E-44AE-A9EB-9F0452466D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2C9C14-D100-41D2-9AC5-BB0EA47EE49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60379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75DDEBD6-89C5-498B-B705-E4D98A3FDF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777BC8A0-306E-4FF1-B9C6-0617A80675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22C244FD-4FD8-492E-8213-5F334739BA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C6EF80-BA23-4729-B83A-CE2C4638FD4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11946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9F56221D-C24E-4C26-BBC1-6170436BAE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31DE0F8E-0A01-4C18-A355-4AE41EA318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0319A811-2BC1-4021-8C35-A728E308F5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7E1B8-7589-4273-916E-61916B18DA2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9601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FBAAA52E-82CF-4E37-810D-417BD2CE4A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F0E0A294-C4BF-420B-A335-9F93C3C017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2B6D4345-77B1-4AD1-B62A-707DAD6383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F837EC-DDDD-45DD-A624-9CA1E110897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44460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AEFFB768-788A-4FAE-851D-AA57FD6F51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20">
            <a:extLst>
              <a:ext uri="{FF2B5EF4-FFF2-40B4-BE49-F238E27FC236}">
                <a16:creationId xmlns:a16="http://schemas.microsoft.com/office/drawing/2014/main" id="{BE9B92AE-D6DA-44E0-9129-C5624BD6AD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21">
            <a:extLst>
              <a:ext uri="{FF2B5EF4-FFF2-40B4-BE49-F238E27FC236}">
                <a16:creationId xmlns:a16="http://schemas.microsoft.com/office/drawing/2014/main" id="{115DB7BD-675A-49C0-9761-00A23A89DA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9E6C38-2503-4FD2-9783-485B50F87A1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44040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Rectangle 19">
            <a:extLst>
              <a:ext uri="{FF2B5EF4-FFF2-40B4-BE49-F238E27FC236}">
                <a16:creationId xmlns:a16="http://schemas.microsoft.com/office/drawing/2014/main" id="{E431A628-8C51-4BEC-9042-FED630D339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20">
            <a:extLst>
              <a:ext uri="{FF2B5EF4-FFF2-40B4-BE49-F238E27FC236}">
                <a16:creationId xmlns:a16="http://schemas.microsoft.com/office/drawing/2014/main" id="{B7FFD4F1-EBB0-4874-AFFB-AE66B56440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361D01AA-20CB-4298-B98E-E411383501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AF5182-6842-4341-AF53-4FEAA4D6B7A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56868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>
            <a:extLst>
              <a:ext uri="{FF2B5EF4-FFF2-40B4-BE49-F238E27FC236}">
                <a16:creationId xmlns:a16="http://schemas.microsoft.com/office/drawing/2014/main" id="{94FA7F1C-F75C-4D32-8F86-D72E305972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Rectangle 20">
            <a:extLst>
              <a:ext uri="{FF2B5EF4-FFF2-40B4-BE49-F238E27FC236}">
                <a16:creationId xmlns:a16="http://schemas.microsoft.com/office/drawing/2014/main" id="{B7F5189B-907F-4B9A-A481-FA64960177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B1904CF5-2FB0-40A3-A82C-62619B679B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61593E-4A33-4637-8EF9-857F13578D8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47547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34B8E265-82B7-481F-9BBC-F3D8EB94CC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6C898316-F126-43E5-BCCE-8730CDC67A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57632361-551A-46F5-90E3-4C82861E21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65AE9A-A293-4B10-B73C-DFEB816463E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85898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172D4ABF-571A-49CB-AE1B-6F1A6916C1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3DFEC780-4B7C-4B85-A503-D295E64372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C01370AF-3514-4FE1-B892-CB78470249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ACF9A9-87E8-4A9A-A20A-1FD528AD932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0149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84D0D1D7-C2B3-4ADE-92DA-2AC03E09C8F3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6147" name="Rectangle 3">
              <a:extLst>
                <a:ext uri="{FF2B5EF4-FFF2-40B4-BE49-F238E27FC236}">
                  <a16:creationId xmlns:a16="http://schemas.microsoft.com/office/drawing/2014/main" id="{95957998-CC12-4F66-9FA6-18B0B748772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6148" name="Freeform 4">
              <a:extLst>
                <a:ext uri="{FF2B5EF4-FFF2-40B4-BE49-F238E27FC236}">
                  <a16:creationId xmlns:a16="http://schemas.microsoft.com/office/drawing/2014/main" id="{F573C00A-B5BA-40B3-B3F1-D6C79E903EFD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6149" name="Freeform 5">
              <a:extLst>
                <a:ext uri="{FF2B5EF4-FFF2-40B4-BE49-F238E27FC236}">
                  <a16:creationId xmlns:a16="http://schemas.microsoft.com/office/drawing/2014/main" id="{0A4746D6-8CB8-4B6D-B885-FA590473909A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6150" name="Freeform 6">
              <a:extLst>
                <a:ext uri="{FF2B5EF4-FFF2-40B4-BE49-F238E27FC236}">
                  <a16:creationId xmlns:a16="http://schemas.microsoft.com/office/drawing/2014/main" id="{F0F5B684-3F1A-40D0-AE7A-F6E4F7C745C7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6151" name="Freeform 7">
              <a:extLst>
                <a:ext uri="{FF2B5EF4-FFF2-40B4-BE49-F238E27FC236}">
                  <a16:creationId xmlns:a16="http://schemas.microsoft.com/office/drawing/2014/main" id="{90554DD7-BB4B-4A85-880B-BDCAD6EBB7BF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6152" name="Freeform 8">
              <a:extLst>
                <a:ext uri="{FF2B5EF4-FFF2-40B4-BE49-F238E27FC236}">
                  <a16:creationId xmlns:a16="http://schemas.microsoft.com/office/drawing/2014/main" id="{13EED348-BAE8-4028-B0D2-CBA373087F48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6153" name="Freeform 9">
              <a:extLst>
                <a:ext uri="{FF2B5EF4-FFF2-40B4-BE49-F238E27FC236}">
                  <a16:creationId xmlns:a16="http://schemas.microsoft.com/office/drawing/2014/main" id="{B1A5CC95-E33A-4A11-B42D-6EE9901C7B0A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6154" name="Freeform 10">
              <a:extLst>
                <a:ext uri="{FF2B5EF4-FFF2-40B4-BE49-F238E27FC236}">
                  <a16:creationId xmlns:a16="http://schemas.microsoft.com/office/drawing/2014/main" id="{6A380B2F-FD72-47BF-A1A3-27B1A2BAE6E0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6155" name="Freeform 11">
              <a:extLst>
                <a:ext uri="{FF2B5EF4-FFF2-40B4-BE49-F238E27FC236}">
                  <a16:creationId xmlns:a16="http://schemas.microsoft.com/office/drawing/2014/main" id="{087805CD-470B-431D-BD05-FAF4E05BD288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6156" name="Freeform 12">
              <a:extLst>
                <a:ext uri="{FF2B5EF4-FFF2-40B4-BE49-F238E27FC236}">
                  <a16:creationId xmlns:a16="http://schemas.microsoft.com/office/drawing/2014/main" id="{1872BB6E-0764-48FA-94FE-8CDDAC84CF2A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6157" name="Freeform 13">
              <a:extLst>
                <a:ext uri="{FF2B5EF4-FFF2-40B4-BE49-F238E27FC236}">
                  <a16:creationId xmlns:a16="http://schemas.microsoft.com/office/drawing/2014/main" id="{B1E032DB-5264-402E-BE39-AD12A10D1057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6158" name="Freeform 14">
              <a:extLst>
                <a:ext uri="{FF2B5EF4-FFF2-40B4-BE49-F238E27FC236}">
                  <a16:creationId xmlns:a16="http://schemas.microsoft.com/office/drawing/2014/main" id="{8DA1DA7A-76CC-4A2A-9500-A45A85309437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6159" name="Freeform 15">
              <a:extLst>
                <a:ext uri="{FF2B5EF4-FFF2-40B4-BE49-F238E27FC236}">
                  <a16:creationId xmlns:a16="http://schemas.microsoft.com/office/drawing/2014/main" id="{427BDF77-D525-4608-9FAF-F15CC3656594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6160" name="Freeform 16">
              <a:extLst>
                <a:ext uri="{FF2B5EF4-FFF2-40B4-BE49-F238E27FC236}">
                  <a16:creationId xmlns:a16="http://schemas.microsoft.com/office/drawing/2014/main" id="{61573BA5-CAD9-43EE-BB6A-C10EFC7E0E06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6161" name="Freeform 17">
              <a:extLst>
                <a:ext uri="{FF2B5EF4-FFF2-40B4-BE49-F238E27FC236}">
                  <a16:creationId xmlns:a16="http://schemas.microsoft.com/office/drawing/2014/main" id="{357FCBE4-5E3B-4790-913B-684828AD9760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</p:grpSp>
      <p:sp>
        <p:nvSpPr>
          <p:cNvPr id="6162" name="Rectangle 18">
            <a:extLst>
              <a:ext uri="{FF2B5EF4-FFF2-40B4-BE49-F238E27FC236}">
                <a16:creationId xmlns:a16="http://schemas.microsoft.com/office/drawing/2014/main" id="{056A3161-352C-4C3A-8EBF-6E22266752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sl-SI"/>
              <a:t>Kliknite, če želite urediti slog naslova matrice</a:t>
            </a:r>
          </a:p>
        </p:txBody>
      </p:sp>
      <p:sp>
        <p:nvSpPr>
          <p:cNvPr id="6163" name="Rectangle 19">
            <a:extLst>
              <a:ext uri="{FF2B5EF4-FFF2-40B4-BE49-F238E27FC236}">
                <a16:creationId xmlns:a16="http://schemas.microsoft.com/office/drawing/2014/main" id="{E406CE92-A33B-4C39-B2F4-CE9EE4B4C74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164" name="Rectangle 20">
            <a:extLst>
              <a:ext uri="{FF2B5EF4-FFF2-40B4-BE49-F238E27FC236}">
                <a16:creationId xmlns:a16="http://schemas.microsoft.com/office/drawing/2014/main" id="{A4C4C795-0A64-43F0-8373-7AD8C2EFC1F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165" name="Rectangle 21">
            <a:extLst>
              <a:ext uri="{FF2B5EF4-FFF2-40B4-BE49-F238E27FC236}">
                <a16:creationId xmlns:a16="http://schemas.microsoft.com/office/drawing/2014/main" id="{BA17382B-78E1-4D82-B564-C677E73F1C6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E98B5F-875F-40DE-B361-69AD7D1ADB93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166" name="Rectangle 22">
            <a:extLst>
              <a:ext uri="{FF2B5EF4-FFF2-40B4-BE49-F238E27FC236}">
                <a16:creationId xmlns:a16="http://schemas.microsoft.com/office/drawing/2014/main" id="{D1D05662-A9E0-4373-B264-A7198F396D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mld.si/wp-content/uploads/2010/12/CP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www.pravo-za-naravo.si/datoteke/2009/12/varuh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si/imgres?imgurl=http://www.os-lipnica.si/wp-content/uploads/dan-%C4%8Dlovekovih-pravic.jpg&amp;imgrefurl=http://www.os-lipnica.si/%3Fp%3D2302&amp;usg=__XwlNE7nhchJDYJKI41A4DcS8mEc=&amp;h=363&amp;w=413&amp;sz=40&amp;hl=sl&amp;start=2&amp;zoom=1&amp;tbnid=f_9F4oHymZUjeM:&amp;tbnh=110&amp;tbnw=125&amp;ei=jFh8T_K2OOHE4gS36vSUDQ&amp;prev=/search%3Fq%3D%25C4%258Dlovekove%2Bpravice%26um%3D1%26hl%3Dsl%26sa%3DN%26rlz%3D1T4ADBS_enSI323SI331%26tbm%3Disch&amp;um=1&amp;itbs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google.si/imgres?imgurl=http://www.tunisia-live.net/wp-content/uploads/2011/08/110810humanrights.jpg&amp;imgrefurl=http://www.tunisia-live.net/2011/08/10/human-rights-learning-and-integration-changing-the-tunisian-mindset/&amp;usg=__BFB0r94ygst2iGgtPTXpCJFJjXs=&amp;h=299&amp;w=300&amp;sz=17&amp;hl=sl&amp;start=9&amp;zoom=1&amp;tbnid=9OPkEzu-GJ4y0M:&amp;tbnh=116&amp;tbnw=116&amp;ei=jFh8T_K2OOHE4gS36vSUDQ&amp;prev=/search%3Fq%3D%25C4%258Dlovekove%2Bpravice%26um%3D1%26hl%3Dsl%26sa%3DN%26rlz%3D1T4ADBS_enSI323SI331%26tbm%3Disch&amp;um=1&amp;itbs=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usembassykyiv.files.wordpress.com/2011/04/human-rights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si/imgres?imgurl=http://cdn1.siol.net/sn/img/09/301/633923134282699369_zdenka_cebasek_travnik1.jpg&amp;imgrefurl=http://www.siol.net/novice/slovenija/2009/10/varuhinja_clovekovih_pravic_danes_v_novi_gorici.aspx&amp;usg=__nhF3jPObYsZgS7tJPlGzoVMU4aM=&amp;h=350&amp;w=625&amp;sz=36&amp;hl=sl&amp;start=6&amp;zoom=1&amp;tbnid=4P1bUnlgVJmXVM:&amp;tbnh=76&amp;tbnw=136&amp;ei=tlZ8T42BMIrP4QTy3LXNDA&amp;prev=/search%3Fq%3Dvaruh%2B%25C4%258Dlovekove%2Bpravice%26um%3D1%26hl%3Dsl%26sa%3DN%26rlz%3D1T4ADBS_enSI323SI331%26tbm%3Disch&amp;um=1&amp;itbs=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1632F72-32A1-42F5-BC4C-219B10097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274638"/>
            <a:ext cx="8507412" cy="1930400"/>
          </a:xfrm>
        </p:spPr>
        <p:txBody>
          <a:bodyPr/>
          <a:lstStyle/>
          <a:p>
            <a:pPr>
              <a:defRPr/>
            </a:pPr>
            <a:r>
              <a:rPr lang="sl-SI" sz="6600" dirty="0">
                <a:solidFill>
                  <a:srgbClr val="1DFBF6"/>
                </a:solidFill>
                <a:latin typeface="Kristen ITC" pitchFamily="66" charset="0"/>
              </a:rPr>
              <a:t>ČLOVEKOVE PRAVICE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F9EA3D18-3F02-4463-905D-8F4381839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sl-SI" dirty="0"/>
          </a:p>
          <a:p>
            <a:pPr>
              <a:defRPr/>
            </a:pPr>
            <a:endParaRPr lang="sl-SI" dirty="0"/>
          </a:p>
          <a:p>
            <a:pPr>
              <a:defRPr/>
            </a:pPr>
            <a:endParaRPr lang="sl-SI" dirty="0"/>
          </a:p>
        </p:txBody>
      </p:sp>
    </p:spTree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9D96DE5-3796-4B16-8AC9-64738C8112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sl-SI" dirty="0">
                <a:solidFill>
                  <a:schemeClr val="hlink"/>
                </a:solidFill>
                <a:latin typeface="Kristen ITC" pitchFamily="66" charset="0"/>
              </a:rPr>
              <a:t>KAJ  SO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882E498-125E-4CE0-9C43-6DC44D22D6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dirty="0">
                <a:latin typeface="Papyrus"/>
              </a:rPr>
              <a:t>Pravice vseh ljudi</a:t>
            </a:r>
          </a:p>
          <a:p>
            <a:pPr eaLnBrk="1" hangingPunct="1">
              <a:defRPr/>
            </a:pPr>
            <a:r>
              <a:rPr lang="sl-SI" dirty="0">
                <a:latin typeface="Papyrus"/>
              </a:rPr>
              <a:t>S pravicami imajo ljudje tudi dolžnosti, ki jih morajo izpolnjevati, da bi bili upravičeni do pravic</a:t>
            </a:r>
            <a:endParaRPr lang="sl-SI" dirty="0"/>
          </a:p>
          <a:p>
            <a:pPr eaLnBrk="1" hangingPunct="1">
              <a:defRPr/>
            </a:pPr>
            <a:endParaRPr lang="sl-SI" dirty="0">
              <a:latin typeface="Elephant" pitchFamily="18" charset="0"/>
            </a:endParaRPr>
          </a:p>
          <a:p>
            <a:pPr eaLnBrk="1" hangingPunct="1">
              <a:defRPr/>
            </a:pPr>
            <a:endParaRPr lang="sl-SI" dirty="0">
              <a:latin typeface="Elephant" pitchFamily="18" charset="0"/>
            </a:endParaRP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5056973B-DF46-4515-8F10-D9BE096A3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1350" y="2971800"/>
            <a:ext cx="2413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sl-SI" altLang="sl-SI"/>
              <a:t> </a:t>
            </a:r>
          </a:p>
          <a:p>
            <a:pPr algn="ctr" eaLnBrk="1" hangingPunct="1"/>
            <a:br>
              <a:rPr lang="sl-SI" altLang="sl-SI"/>
            </a:br>
            <a:endParaRPr lang="sl-SI" altLang="sl-SI"/>
          </a:p>
        </p:txBody>
      </p:sp>
      <p:pic>
        <p:nvPicPr>
          <p:cNvPr id="4101" name="Picture 6" descr="CP-230x230">
            <a:hlinkClick r:id="rId2"/>
            <a:extLst>
              <a:ext uri="{FF2B5EF4-FFF2-40B4-BE49-F238E27FC236}">
                <a16:creationId xmlns:a16="http://schemas.microsoft.com/office/drawing/2014/main" id="{3FC73C36-5B97-4B7E-9487-1EC7FCD8E6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31556">
            <a:off x="296863" y="3870325"/>
            <a:ext cx="2828925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8" descr="Logo Varuha">
            <a:hlinkClick r:id="rId4"/>
            <a:extLst>
              <a:ext uri="{FF2B5EF4-FFF2-40B4-BE49-F238E27FC236}">
                <a16:creationId xmlns:a16="http://schemas.microsoft.com/office/drawing/2014/main" id="{09D13A8B-303A-4D55-AAE1-3B881E840D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085490">
            <a:off x="5934075" y="3711575"/>
            <a:ext cx="2909888" cy="290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F85E606-139F-43A2-8CB0-4BDBBBAE53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dirty="0">
                <a:solidFill>
                  <a:srgbClr val="11E58F"/>
                </a:solidFill>
                <a:latin typeface="Kristen ITC" pitchFamily="66" charset="0"/>
              </a:rPr>
              <a:t>ČLOVEKOVE PRAVICE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AFF4ABC-7E71-4204-836E-596D649FFF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dirty="0">
                <a:latin typeface="Papyrus"/>
              </a:rPr>
              <a:t>30 členov</a:t>
            </a:r>
          </a:p>
          <a:p>
            <a:pPr eaLnBrk="1" hangingPunct="1">
              <a:defRPr/>
            </a:pPr>
            <a:r>
              <a:rPr lang="sl-SI" dirty="0">
                <a:latin typeface="Papyrus"/>
              </a:rPr>
              <a:t>Temeljijo na enakosti,dolžnostih in pravičnosti</a:t>
            </a:r>
          </a:p>
          <a:p>
            <a:pPr eaLnBrk="1" hangingPunct="1">
              <a:defRPr/>
            </a:pPr>
            <a:r>
              <a:rPr lang="sl-SI" dirty="0">
                <a:latin typeface="Papyrus"/>
              </a:rPr>
              <a:t>Cilj - Zagotoviti vsakemu človeku dostojno življenje na zemlji.</a:t>
            </a:r>
          </a:p>
          <a:p>
            <a:pPr eaLnBrk="1" hangingPunct="1">
              <a:defRPr/>
            </a:pPr>
            <a:endParaRPr lang="sl-SI" dirty="0"/>
          </a:p>
        </p:txBody>
      </p:sp>
      <p:pic>
        <p:nvPicPr>
          <p:cNvPr id="5124" name="Picture 5" descr="ANd9GcSnE0OTTQ9-S8B5X91SYX1EymGBbTcrp5wvUY__mFbawrjTG298JI6k_g">
            <a:hlinkClick r:id="rId2"/>
            <a:extLst>
              <a:ext uri="{FF2B5EF4-FFF2-40B4-BE49-F238E27FC236}">
                <a16:creationId xmlns:a16="http://schemas.microsoft.com/office/drawing/2014/main" id="{E22C1AC7-1723-4059-8AE8-B004384C87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60971">
            <a:off x="841375" y="4292600"/>
            <a:ext cx="3211513" cy="282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7" descr="ANd9GcSjX2HfDgPtlhaBXOsFJMxtA96RcT8IhKXUI3B_ZlNWuPFT27xljQLZ9kY">
            <a:hlinkClick r:id="rId4"/>
            <a:extLst>
              <a:ext uri="{FF2B5EF4-FFF2-40B4-BE49-F238E27FC236}">
                <a16:creationId xmlns:a16="http://schemas.microsoft.com/office/drawing/2014/main" id="{C169CF56-9729-4A8D-977E-4B8848E01B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64554">
            <a:off x="5097463" y="4098925"/>
            <a:ext cx="2771775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51E172B-F037-46CE-B679-809C60B8D1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dirty="0">
                <a:solidFill>
                  <a:schemeClr val="hlink"/>
                </a:solidFill>
                <a:latin typeface="Kristen ITC" pitchFamily="66" charset="0"/>
              </a:rPr>
              <a:t>KJE JIH NAJDEMO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B8F1E05-3CC5-4DF4-BFB9-A628E4C786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dirty="0">
                <a:latin typeface="Papyrus"/>
              </a:rPr>
              <a:t>V ustavi RS</a:t>
            </a:r>
          </a:p>
          <a:p>
            <a:pPr eaLnBrk="1" hangingPunct="1">
              <a:defRPr/>
            </a:pPr>
            <a:r>
              <a:rPr lang="sl-SI" dirty="0">
                <a:latin typeface="Papyrus"/>
              </a:rPr>
              <a:t>V deklaraciji o človekovih pravicah</a:t>
            </a:r>
          </a:p>
          <a:p>
            <a:pPr eaLnBrk="1" hangingPunct="1">
              <a:defRPr/>
            </a:pPr>
            <a:r>
              <a:rPr lang="sl-SI" dirty="0">
                <a:latin typeface="Papyrus"/>
              </a:rPr>
              <a:t>V različnih konvencijah</a:t>
            </a:r>
          </a:p>
          <a:p>
            <a:pPr eaLnBrk="1" hangingPunct="1">
              <a:defRPr/>
            </a:pPr>
            <a:endParaRPr lang="sl-SI" dirty="0"/>
          </a:p>
          <a:p>
            <a:pPr eaLnBrk="1" hangingPunct="1">
              <a:defRPr/>
            </a:pPr>
            <a:endParaRPr lang="sl-SI" dirty="0"/>
          </a:p>
        </p:txBody>
      </p:sp>
      <p:pic>
        <p:nvPicPr>
          <p:cNvPr id="6148" name="Picture 5" descr="human-rights">
            <a:hlinkClick r:id="rId2"/>
            <a:extLst>
              <a:ext uri="{FF2B5EF4-FFF2-40B4-BE49-F238E27FC236}">
                <a16:creationId xmlns:a16="http://schemas.microsoft.com/office/drawing/2014/main" id="{9B89AC5C-5603-4485-8311-0B85BEE8A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579002">
            <a:off x="4067175" y="2852738"/>
            <a:ext cx="5076825" cy="312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DDFF6B4-0050-4D90-B1B9-6B7E669797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000" dirty="0">
                <a:solidFill>
                  <a:srgbClr val="11E58F"/>
                </a:solidFill>
                <a:latin typeface="Kristen ITC" pitchFamily="66" charset="0"/>
              </a:rPr>
              <a:t>VARUH ČLOVEKOVIH PRAVIC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7A1F29E-7546-4EF9-A02F-44EA44C88F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dirty="0">
                <a:latin typeface="Papyrus"/>
              </a:rPr>
              <a:t>Predstavnik ki varuje človekove pravice</a:t>
            </a:r>
          </a:p>
          <a:p>
            <a:pPr eaLnBrk="1" hangingPunct="1">
              <a:defRPr/>
            </a:pPr>
            <a:r>
              <a:rPr lang="sl-SI" dirty="0">
                <a:latin typeface="Papyrus"/>
              </a:rPr>
              <a:t>Institucija varuha človekovih pravic se je na državni ravni razširila na 110 držav na svetu</a:t>
            </a:r>
          </a:p>
          <a:p>
            <a:pPr eaLnBrk="1" hangingPunct="1">
              <a:defRPr/>
            </a:pPr>
            <a:r>
              <a:rPr lang="sl-SI" dirty="0">
                <a:latin typeface="Papyrus"/>
              </a:rPr>
              <a:t>državnim organom posreduje predloge in mnenja</a:t>
            </a:r>
          </a:p>
          <a:p>
            <a:pPr eaLnBrk="1" hangingPunct="1">
              <a:defRPr/>
            </a:pPr>
            <a:endParaRPr lang="sl-SI" dirty="0">
              <a:latin typeface="Papyrus"/>
            </a:endParaRPr>
          </a:p>
          <a:p>
            <a:pPr eaLnBrk="1" hangingPunct="1">
              <a:buFontTx/>
              <a:buNone/>
              <a:defRPr/>
            </a:pPr>
            <a:endParaRPr lang="sl-SI" dirty="0">
              <a:latin typeface="Papyrus"/>
            </a:endParaRPr>
          </a:p>
          <a:p>
            <a:pPr eaLnBrk="1" hangingPunct="1">
              <a:buFontTx/>
              <a:buNone/>
              <a:defRPr/>
            </a:pPr>
            <a:r>
              <a:rPr lang="sl-SI" dirty="0">
                <a:latin typeface="Papyrus"/>
              </a:rPr>
              <a:t>Zdenka Čebašek-Travnik</a:t>
            </a:r>
          </a:p>
        </p:txBody>
      </p:sp>
      <p:pic>
        <p:nvPicPr>
          <p:cNvPr id="7172" name="Picture 5" descr="ANd9GcRHRrOnynn4Jz3TMaaeYG7ZdnhgKd5q_8B8i4dZ6zzNUKpzePHoW3BePMza">
            <a:hlinkClick r:id="rId2"/>
            <a:extLst>
              <a:ext uri="{FF2B5EF4-FFF2-40B4-BE49-F238E27FC236}">
                <a16:creationId xmlns:a16="http://schemas.microsoft.com/office/drawing/2014/main" id="{7935FE15-C3A1-4B93-BE95-0BE96AA673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50" y="4403725"/>
            <a:ext cx="4032250" cy="245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989D1EE-3E27-4C5E-A234-3EFBF515C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dirty="0">
                <a:solidFill>
                  <a:srgbClr val="11E58F"/>
                </a:solidFill>
                <a:latin typeface="Kristen ITC" pitchFamily="66" charset="0"/>
              </a:rPr>
              <a:t>KRŠENJE ČLOVEKOVIH PRAVIC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B218DF21-0B6C-46B0-9A8D-36A71F9922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dirty="0">
                <a:latin typeface="Papyrus"/>
              </a:rPr>
              <a:t>Izbris je ena najhujših kršitev človekovih pravic</a:t>
            </a:r>
          </a:p>
          <a:p>
            <a:pPr eaLnBrk="1" hangingPunct="1">
              <a:defRPr/>
            </a:pPr>
            <a:r>
              <a:rPr lang="sl-SI" dirty="0">
                <a:latin typeface="Papyrus"/>
              </a:rPr>
              <a:t>“č</a:t>
            </a:r>
            <a:r>
              <a:rPr lang="sl-SI" b="1" dirty="0">
                <a:latin typeface="Papyrus"/>
              </a:rPr>
              <a:t>lovekove pravice so tvoje in moje" je eno od gesel človekovih </a:t>
            </a:r>
            <a:r>
              <a:rPr lang="sl-SI" dirty="0">
                <a:latin typeface="Papyrus"/>
              </a:rPr>
              <a:t>pravic</a:t>
            </a:r>
            <a:endParaRPr lang="sl-SI" dirty="0"/>
          </a:p>
          <a:p>
            <a:pPr eaLnBrk="1" hangingPunct="1">
              <a:defRPr/>
            </a:pPr>
            <a:endParaRPr lang="sl-SI" dirty="0">
              <a:latin typeface="Papyrus"/>
            </a:endParaRPr>
          </a:p>
        </p:txBody>
      </p:sp>
    </p:spTree>
  </p:cSld>
  <p:clrMapOvr>
    <a:masterClrMapping/>
  </p:clrMapOvr>
  <p:transition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4144AEA-8CB0-4DD0-9A1D-42C677512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sl-SI" dirty="0">
              <a:solidFill>
                <a:srgbClr val="11E58F"/>
              </a:solidFill>
              <a:latin typeface="Kristen ITC" pitchFamily="66" charset="0"/>
            </a:endParaRP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031A0321-D236-41BC-9037-DB663C390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b="1" dirty="0">
                <a:latin typeface="Papyrus"/>
              </a:rPr>
              <a:t>Diskriminacija</a:t>
            </a:r>
            <a:r>
              <a:rPr lang="sl-SI" dirty="0">
                <a:latin typeface="Papyrus"/>
              </a:rPr>
              <a:t> -neenako obravnavanje posameznika oz. posameznice v primerjavi z nekom drugim zaradi narodnosti, rase, etničnega porekla,spola, zdravstvenega stanja itd.</a:t>
            </a:r>
          </a:p>
        </p:txBody>
      </p:sp>
    </p:spTree>
  </p:cSld>
  <p:clrMapOvr>
    <a:masterClrMapping/>
  </p:clrMapOvr>
  <p:transition>
    <p:comb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252751-7434-43EE-91A6-C89FF5101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sl-SI" dirty="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2D04AAE5-602C-4C6D-A865-96DAB04C0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sl-SI" sz="9600" dirty="0">
                <a:solidFill>
                  <a:srgbClr val="000099"/>
                </a:solidFill>
                <a:latin typeface="Lucida Handwriting" pitchFamily="66" charset="0"/>
              </a:rPr>
              <a:t>    KONEC    </a:t>
            </a:r>
          </a:p>
          <a:p>
            <a:pPr>
              <a:buFontTx/>
              <a:buNone/>
              <a:defRPr/>
            </a:pPr>
            <a:endParaRPr lang="sl-SI" sz="9600" dirty="0"/>
          </a:p>
          <a:p>
            <a:pPr>
              <a:buFontTx/>
              <a:buNone/>
              <a:defRPr/>
            </a:pPr>
            <a:r>
              <a:rPr lang="sl-SI" sz="9600" dirty="0"/>
              <a:t>     </a:t>
            </a:r>
          </a:p>
        </p:txBody>
      </p:sp>
    </p:spTree>
  </p:cSld>
  <p:clrMapOvr>
    <a:masterClrMapping/>
  </p:clrMapOvr>
  <p:transition>
    <p:randomBar dir="vert"/>
  </p:transition>
</p:sld>
</file>

<file path=ppt/theme/theme1.xml><?xml version="1.0" encoding="utf-8"?>
<a:theme xmlns:a="http://schemas.openxmlformats.org/drawingml/2006/main" name="Ekipno delo">
  <a:themeElements>
    <a:clrScheme name="Ekipno delo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Ekipno delo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kipno delo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ipno delo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ipno delo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ipno delo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ipno delo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ipno delo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ipno delo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ipno delo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ipno delo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</Template>
  <TotalTime>0</TotalTime>
  <Words>145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Elephant</vt:lpstr>
      <vt:lpstr>Garamond</vt:lpstr>
      <vt:lpstr>Kristen ITC</vt:lpstr>
      <vt:lpstr>Lucida Handwriting</vt:lpstr>
      <vt:lpstr>Papyrus</vt:lpstr>
      <vt:lpstr>Ekipno delo</vt:lpstr>
      <vt:lpstr>ČLOVEKOVE PRAVICE</vt:lpstr>
      <vt:lpstr>KAJ  SO</vt:lpstr>
      <vt:lpstr>ČLOVEKOVE PRAVICE</vt:lpstr>
      <vt:lpstr>KJE JIH NAJDEMO</vt:lpstr>
      <vt:lpstr>VARUH ČLOVEKOVIH PRAVIC</vt:lpstr>
      <vt:lpstr>KRŠENJE ČLOVEKOVIH PRAVIC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2019-06-03T09:09:52Z</dcterms:created>
  <dcterms:modified xsi:type="dcterms:W3CDTF">2019-06-03T09:09:52Z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