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92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4" autoAdjust="0"/>
    <p:restoredTop sz="94660"/>
  </p:normalViewPr>
  <p:slideViewPr>
    <p:cSldViewPr>
      <p:cViewPr varScale="1">
        <p:scale>
          <a:sx n="154" d="100"/>
          <a:sy n="154" d="100"/>
        </p:scale>
        <p:origin x="42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0A7D5095-EA0A-4575-9501-51B570D03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D4858B-254D-49E4-80E3-83E69B9E1B11}"/>
              </a:ext>
            </a:extLst>
          </p:cNvPr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D039BB-D3FB-43E7-B51A-2EE9FCC80C5F}"/>
                </a:ext>
              </a:extLst>
            </p:cNvPr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E0A4677-8DE4-43DB-80E5-1E8D4496AC37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E16C29-E762-4971-9ABC-FCC4C38B8E4E}"/>
                </a:ext>
              </a:extLst>
            </p:cNvPr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9F62B62-CF74-4B04-8D84-FC2B3DFA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2DD632-D2D4-4C55-822D-FB21B4751A3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5C62276-77C4-410D-99BA-3C2504B4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2E7E3F-1147-4ECA-987C-D984D737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7F90E-E4FD-498E-93E4-5F2449E8DC4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4513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A2317BB1-D84B-4586-A208-29DA85DDF1F4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07A8459C-1E9F-48A0-964D-849DE99AC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AD0103-B676-4710-BA55-892EE9ACFE7D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2AE03B-1CA1-4321-8650-172D0A6D4F25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E2C341-5745-4233-B898-B6750E71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43B08-708C-45C5-8D9F-27B6BB00EC3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48056A6-1795-4848-B080-B1A5CA10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11FB76-93DE-45E0-AB2E-A3F4BA2A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EEC58-CE12-4DCA-A19A-1A74BF87E01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7489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081BB452-AF60-4DC8-A5FA-C55918AC9B4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B1247A4D-EBE1-4F4E-BBED-AFBC3F404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FC77AC1-69B1-45D3-A0C7-740A3417E6DB}"/>
                </a:ext>
              </a:extLst>
            </p:cNvPr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64A0426-9E18-4B9C-A891-91C91B757569}"/>
                </a:ext>
              </a:extLst>
            </p:cNvPr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5F8B2FD-54CB-47F3-80BB-4AB2D6D4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29638-346A-4FA6-8C4F-406224A97BF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25121F-9435-433D-A4BA-EF81FC7D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981BE6-F11D-405F-8765-08FEA030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FBD76-625A-4EAE-A380-F19AB6622B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4711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F95D4763-AC6D-4EAB-B18D-C8804F1775EB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CA7B9E1F-99E2-4419-A827-9465A1DC7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D4B8D5F-2149-497E-B188-E0605D2ACEB0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DE2234-7199-46AF-8D93-5F2770BB4271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6F9F59D-7254-4651-BFF8-F2269D7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F9C6A-FC5A-4406-BF67-835347AFEF6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E94531-7902-4A32-A8A2-44AC7424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F12119-565C-4256-A7E3-ADA374DC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A990E-E88D-4C08-9D69-FB145CBE723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8449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065649A1-08E7-4DE8-B522-2724C2AC2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B19E8E72-ECAB-47BA-ABEB-9EB36A67DC4D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8714FCF3-BBEE-4725-9DB6-A976A1710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12DF07-9B03-4F33-B4AE-7261021166FF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3356D6-811F-48E8-8BA9-31C04E41B696}"/>
                </a:ext>
              </a:extLst>
            </p:cNvPr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6B49BE2-CCF4-47AD-B109-7E56CEF6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5076-1ECF-437F-8453-7E7CD99D7F1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77D27FC-1621-4747-B524-6B08129E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CD55AA-800C-45A5-9206-B8F779EF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17FA6-AB30-4643-A547-5A8567161E1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5879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F728E01-F410-4958-BE9F-48B70CBE5044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C3A2CA52-AE98-4465-B0C7-4FD91A060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FEBD96-3ABC-4049-9145-23B586AEE719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8BB892-CCAC-4190-8D2A-C3F0E630CF61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44D5B6F-68C5-4229-9F95-B7829220FD9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4EFF1-7A06-42BA-947D-9437393811C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D1D8C967-407B-4B59-884D-A53D6E0702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326EA10-4CE2-4EBE-B70B-129A6209D44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345ECDA-BE8C-4AF0-B3B1-7CEE6F03AFF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9721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9C199EA5-01D2-4FCB-BB5F-D330E310B968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1229481-101A-4775-ACED-F0AF6B5B2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50D3D3-E751-4A5E-90EA-A9EE443D62BD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981301-139F-4BDE-B78A-98D18ABB6751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62C8F1F-7A00-4005-99F0-B76B1B9C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B6487-CA54-43BA-96E4-40D52D7D22E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D78B09E7-EC4C-406E-8F49-738E4E53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C30E0D8A-09C1-41DD-966B-52E9AB30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8163F-302E-4E60-ABE8-077B875B9B9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0775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0B5634A8-0FC6-4393-8DF4-1CED002E32F4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069BD2EF-F6AB-43F3-841D-FDDA176A9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r>
                <a:rPr lang="en-US" altLang="sl-SI" sz="5400">
                  <a:solidFill>
                    <a:srgbClr val="DBA455"/>
                  </a:solidFill>
                  <a:latin typeface="Wingdings" panose="05000000000000000000" pitchFamily="2" charset="2"/>
                </a:rPr>
                <a:t>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351ADC3-0D2D-4AEB-9F6A-1C5C7B131A4E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6D263EA-425E-4D52-A8BE-AFAC8A66C179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E3ABDF83-227A-4996-8B84-8B351375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29ABB-3108-457E-B590-FC2CD950DDF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AD2DDF0-5C7E-4C7E-81D8-2BFE2FCC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283FBFA-8AE8-4F82-AA4E-BD14A2D9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E33D6-533F-4AFA-8EAB-0FAEC1F6F3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4816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C515E4-2612-4AD5-B57D-2A2FE162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3C2E-6762-4844-829F-5F6561EC89B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A40EC11-8E22-415A-9883-CE698F41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36C990-EF7B-4D6E-9305-F0BF50AF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611C8-6E57-4C52-808A-E4B51501D50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304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665372-AD0F-40B0-923B-961D6B24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E3B18-ECB3-4E62-B26F-AFD9A4B2C68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3D043C-4A08-45DB-BE52-CD2886A1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906039-C3A0-4756-BD28-130807C3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E7135-B384-4DD9-B24A-C4059CD8A12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012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F150B-7C4E-4DB6-941E-220735C7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203C0-B54E-44AF-A56B-188B0D57D39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1B705A-EE55-4198-B13B-FE6077D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5EC77D-72AD-40D9-A142-2084F14E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A3A2B-8046-4A30-AF8B-7C932A6C5C3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4577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2B655-6884-41CC-9F96-6FF7E14684C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CDC542A6-6879-46DB-B340-F4BC1BCD71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DBB8C361-BAA3-448C-AB12-6D9617E03E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AE942-758A-4EC4-A818-5165865BF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B1C2DC-728C-4B9F-9CB4-43B72EAD0D6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A8D1-C6A2-4563-A807-02B030AF6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4E0E1-AF52-4A24-B7F9-95023BEDB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3EC2B3F-5154-454E-A331-19028B80DBB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12" r:id="rId7"/>
    <p:sldLayoutId id="2147484113" r:id="rId8"/>
    <p:sldLayoutId id="2147484114" r:id="rId9"/>
    <p:sldLayoutId id="2147484121" r:id="rId10"/>
    <p:sldLayoutId id="21474841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anose="020406020503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A58B2C-3C09-466F-ACB0-FB68E9EF0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000" dirty="0"/>
              <a:t>DALAJLAMA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8854E5C-FE16-40DF-82FC-74B3869B1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5" y="5084763"/>
            <a:ext cx="2943225" cy="9366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/>
              <a:t>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značba mesta vsebine 1">
            <a:extLst>
              <a:ext uri="{FF2B5EF4-FFF2-40B4-BE49-F238E27FC236}">
                <a16:creationId xmlns:a16="http://schemas.microsoft.com/office/drawing/2014/main" id="{F2056A19-524B-4E27-8B80-564E60F5336D}"/>
              </a:ext>
            </a:extLst>
          </p:cNvPr>
          <p:cNvSpPr txBox="1">
            <a:spLocks/>
          </p:cNvSpPr>
          <p:nvPr/>
        </p:nvSpPr>
        <p:spPr bwMode="auto">
          <a:xfrm>
            <a:off x="827088" y="1628775"/>
            <a:ext cx="7745412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 b="1"/>
              <a:t>3. Gjalva Sonam Gjatso (1543-1588)</a:t>
            </a:r>
          </a:p>
          <a:p>
            <a:endParaRPr lang="sl-SI" altLang="sl-SI" b="1"/>
          </a:p>
          <a:p>
            <a:r>
              <a:rPr lang="sl-SI" altLang="sl-SI"/>
              <a:t>mongolski princ Altan kan…spreobrnitev</a:t>
            </a:r>
          </a:p>
          <a:p>
            <a:r>
              <a:rPr lang="sl-SI" altLang="sl-SI"/>
              <a:t>dalaj+lama</a:t>
            </a:r>
          </a:p>
          <a:p>
            <a:endParaRPr lang="sl-SI" altLang="sl-SI"/>
          </a:p>
          <a:p>
            <a:r>
              <a:rPr lang="sl-SI" altLang="sl-SI" b="1"/>
              <a:t>4. Jönten Gjatso (1589-1617)</a:t>
            </a:r>
          </a:p>
          <a:p>
            <a:r>
              <a:rPr lang="sl-SI" altLang="sl-SI"/>
              <a:t>meditacija, razmišljanje</a:t>
            </a:r>
          </a:p>
          <a:p>
            <a:endParaRPr lang="sl-SI" alt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1CF85A6-03B8-430F-B701-0C19DC202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200" y="3284985"/>
            <a:ext cx="2891216" cy="291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značba mesta vsebine 1">
            <a:extLst>
              <a:ext uri="{FF2B5EF4-FFF2-40B4-BE49-F238E27FC236}">
                <a16:creationId xmlns:a16="http://schemas.microsoft.com/office/drawing/2014/main" id="{7FB49B9D-CEBD-47F9-A785-2C943263820E}"/>
              </a:ext>
            </a:extLst>
          </p:cNvPr>
          <p:cNvSpPr txBox="1">
            <a:spLocks/>
          </p:cNvSpPr>
          <p:nvPr/>
        </p:nvSpPr>
        <p:spPr bwMode="auto">
          <a:xfrm>
            <a:off x="323850" y="260350"/>
            <a:ext cx="831532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 b="1"/>
              <a:t>5. Ngavang Lobsang Gjatso (1617-1682)</a:t>
            </a:r>
          </a:p>
          <a:p>
            <a:r>
              <a:rPr lang="sl-SI" altLang="sl-SI"/>
              <a:t>začasna oblast v Tibetu (zgo)</a:t>
            </a:r>
          </a:p>
          <a:p>
            <a:r>
              <a:rPr lang="sl-SI" altLang="sl-SI"/>
              <a:t>sedež vlade v Lhaso</a:t>
            </a:r>
          </a:p>
          <a:p>
            <a:r>
              <a:rPr lang="sl-SI" altLang="sl-SI"/>
              <a:t>gradnja Potale (rezidenca, 1959)</a:t>
            </a:r>
          </a:p>
          <a:p>
            <a:r>
              <a:rPr lang="sl-SI" altLang="sl-SI"/>
              <a:t>razcvet Tibeta, 5 let…enotnost/neodvisnost (Kit,Mong)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7BB1F5C-C3FE-4A65-AE41-F552E81FB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579"/>
            <a:ext cx="5333042" cy="399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značba mesta vsebine 1">
            <a:extLst>
              <a:ext uri="{FF2B5EF4-FFF2-40B4-BE49-F238E27FC236}">
                <a16:creationId xmlns:a16="http://schemas.microsoft.com/office/drawing/2014/main" id="{892327B8-624B-4788-9747-EF45A5B7F01D}"/>
              </a:ext>
            </a:extLst>
          </p:cNvPr>
          <p:cNvSpPr txBox="1">
            <a:spLocks/>
          </p:cNvSpPr>
          <p:nvPr/>
        </p:nvSpPr>
        <p:spPr bwMode="auto">
          <a:xfrm>
            <a:off x="323850" y="260350"/>
            <a:ext cx="831532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 b="1"/>
              <a:t>6. Rigdzin Tsangjang Gjatso (1683-1706)</a:t>
            </a:r>
          </a:p>
          <a:p>
            <a:r>
              <a:rPr lang="sl-SI" altLang="sl-SI"/>
              <a:t> prvi avtor ljubezenske poezije</a:t>
            </a:r>
          </a:p>
          <a:p>
            <a:r>
              <a:rPr lang="sl-SI" altLang="sl-SI"/>
              <a:t>odstavljen (košotski Mongoli)</a:t>
            </a:r>
          </a:p>
          <a:p>
            <a:endParaRPr lang="sl-SI" altLang="sl-SI"/>
          </a:p>
          <a:p>
            <a:endParaRPr lang="sl-SI" altLang="sl-SI"/>
          </a:p>
          <a:p>
            <a:r>
              <a:rPr lang="sl-SI" altLang="sl-SI" b="1"/>
              <a:t>7. Kelsang Gjatso (1708-1757)</a:t>
            </a:r>
          </a:p>
          <a:p>
            <a:r>
              <a:rPr lang="sl-SI" altLang="sl-SI"/>
              <a:t>neudejstvovanje v politki</a:t>
            </a:r>
          </a:p>
          <a:p>
            <a:endParaRPr lang="sl-SI" altLang="sl-SI"/>
          </a:p>
          <a:p>
            <a:endParaRPr lang="sl-SI" altLang="sl-SI"/>
          </a:p>
          <a:p>
            <a:r>
              <a:rPr lang="sl-SI" altLang="sl-SI" b="1"/>
              <a:t>8. Džampel Gjatso (1758-1804)</a:t>
            </a:r>
          </a:p>
          <a:p>
            <a:r>
              <a:rPr lang="sl-SI" altLang="sl-SI"/>
              <a:t>najšibkejša dalajlama</a:t>
            </a:r>
          </a:p>
          <a:p>
            <a:r>
              <a:rPr lang="sl-SI" altLang="sl-SI"/>
              <a:t>dopusti vmešavanje Mandžurcev+vojno z nepalskimi Gurkhi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0EDB83-2A40-4FA0-82D1-4AD9B273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836712"/>
            <a:ext cx="2995533" cy="427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značba mesta vsebine 1">
            <a:extLst>
              <a:ext uri="{FF2B5EF4-FFF2-40B4-BE49-F238E27FC236}">
                <a16:creationId xmlns:a16="http://schemas.microsoft.com/office/drawing/2014/main" id="{FDD875CC-81E6-43A9-9DF6-60D1C73E8DFB}"/>
              </a:ext>
            </a:extLst>
          </p:cNvPr>
          <p:cNvSpPr txBox="1">
            <a:spLocks/>
          </p:cNvSpPr>
          <p:nvPr/>
        </p:nvSpPr>
        <p:spPr bwMode="auto">
          <a:xfrm>
            <a:off x="323850" y="1052513"/>
            <a:ext cx="831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 b="1"/>
              <a:t>9. Lungtok Gjatso (1806-1815)</a:t>
            </a:r>
          </a:p>
          <a:p>
            <a:r>
              <a:rPr lang="sl-SI" altLang="sl-SI" b="1"/>
              <a:t>10. Tsultrim Gjatso (1816-1837)</a:t>
            </a:r>
          </a:p>
          <a:p>
            <a:r>
              <a:rPr lang="sl-SI" altLang="sl-SI" b="1"/>
              <a:t>11. Khedrup Gjatso (1838-1856)</a:t>
            </a:r>
          </a:p>
          <a:p>
            <a:r>
              <a:rPr lang="sl-SI" altLang="sl-SI" b="1"/>
              <a:t>12. Trinle Gjatso (1856-1875)</a:t>
            </a:r>
          </a:p>
          <a:p>
            <a:endParaRPr lang="sl-SI" altLang="sl-SI" b="1"/>
          </a:p>
          <a:p>
            <a:r>
              <a:rPr lang="sl-SI" altLang="sl-SI"/>
              <a:t>UMRLI NARAVNE SMRTI?</a:t>
            </a:r>
          </a:p>
          <a:p>
            <a:endParaRPr lang="sl-SI" altLang="sl-SI"/>
          </a:p>
          <a:p>
            <a:endParaRPr lang="sl-SI" altLang="sl-SI"/>
          </a:p>
          <a:p>
            <a:r>
              <a:rPr lang="sl-SI" altLang="sl-SI" b="1"/>
              <a:t>13. Thubten Gjatso (1875-1933)</a:t>
            </a:r>
          </a:p>
          <a:p>
            <a:r>
              <a:rPr lang="sl-SI" altLang="sl-SI"/>
              <a:t>beg pred okupatorji</a:t>
            </a:r>
          </a:p>
          <a:p>
            <a:r>
              <a:rPr lang="sl-SI" altLang="sl-SI"/>
              <a:t>razglasi neodvisnot Tibeta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66F4D4A-6189-4971-B59D-2DBC5028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84784"/>
            <a:ext cx="3456384" cy="440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2">
            <a:extLst>
              <a:ext uri="{FF2B5EF4-FFF2-40B4-BE49-F238E27FC236}">
                <a16:creationId xmlns:a16="http://schemas.microsoft.com/office/drawing/2014/main" id="{3A81D54B-A766-47C8-88BF-B7589440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TENZIN GJATSO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00A3FE9-C41C-4D1F-93E6-1A6A6C5B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6" y="2276872"/>
            <a:ext cx="7617169" cy="428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B71B459-0ADA-490C-ACD4-F13995BC099A}"/>
              </a:ext>
            </a:extLst>
          </p:cNvPr>
          <p:cNvSpPr txBox="1">
            <a:spLocks/>
          </p:cNvSpPr>
          <p:nvPr/>
        </p:nvSpPr>
        <p:spPr>
          <a:xfrm>
            <a:off x="755650" y="333375"/>
            <a:ext cx="7745413" cy="626427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l-SI" dirty="0"/>
              <a:t>14. dalajlama, trenutni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 err="1"/>
              <a:t>Lhamo</a:t>
            </a:r>
            <a:r>
              <a:rPr lang="sl-SI" dirty="0"/>
              <a:t> </a:t>
            </a:r>
            <a:r>
              <a:rPr lang="sl-SI" dirty="0" err="1"/>
              <a:t>Dhondrub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6. julij 1935, kmečka družina, </a:t>
            </a:r>
            <a:r>
              <a:rPr lang="sl-SI" dirty="0" err="1"/>
              <a:t>Takster</a:t>
            </a:r>
            <a:r>
              <a:rPr lang="sl-SI" dirty="0"/>
              <a:t>-SV Tibet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spoznan pri dveh letih, odpeljan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24579" name="Slika 2">
            <a:extLst>
              <a:ext uri="{FF2B5EF4-FFF2-40B4-BE49-F238E27FC236}">
                <a16:creationId xmlns:a16="http://schemas.microsoft.com/office/drawing/2014/main" id="{9ADB8360-FA27-4A6F-8D32-2B07BC4B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59055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značba mesta vsebine 1">
            <a:extLst>
              <a:ext uri="{FF2B5EF4-FFF2-40B4-BE49-F238E27FC236}">
                <a16:creationId xmlns:a16="http://schemas.microsoft.com/office/drawing/2014/main" id="{ED99738C-5AE8-4A5E-8177-A4944DED68C1}"/>
              </a:ext>
            </a:extLst>
          </p:cNvPr>
          <p:cNvSpPr txBox="1">
            <a:spLocks/>
          </p:cNvSpPr>
          <p:nvPr/>
        </p:nvSpPr>
        <p:spPr bwMode="auto">
          <a:xfrm>
            <a:off x="698500" y="476250"/>
            <a:ext cx="7747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/>
              <a:t>otroštvo: palača Potala in Norbulingka</a:t>
            </a:r>
          </a:p>
          <a:p>
            <a:r>
              <a:rPr lang="sl-SI" altLang="sl-SI"/>
              <a:t>ustoličen 22. februarja 1940 v Lhasi</a:t>
            </a:r>
          </a:p>
          <a:p>
            <a:r>
              <a:rPr lang="sl-SI" altLang="sl-SI"/>
              <a:t>borba za osamosvojitev Tibeta, osovražen-KIT</a:t>
            </a:r>
          </a:p>
          <a:p>
            <a:r>
              <a:rPr lang="sl-SI" altLang="sl-SI"/>
              <a:t>gledališka predstava, 1959</a:t>
            </a:r>
          </a:p>
          <a:p>
            <a:r>
              <a:rPr lang="sl-SI" altLang="sl-SI"/>
              <a:t>ukaz-vojaška oblačila…Indija (izgnanstvo)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157A532-2BA4-49EF-B90C-3B261718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08920"/>
            <a:ext cx="5816968" cy="389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06EA1DA4-8061-4745-8BBF-12FFD7B92832}"/>
              </a:ext>
            </a:extLst>
          </p:cNvPr>
          <p:cNvSpPr txBox="1">
            <a:spLocks/>
          </p:cNvSpPr>
          <p:nvPr/>
        </p:nvSpPr>
        <p:spPr>
          <a:xfrm>
            <a:off x="698500" y="476250"/>
            <a:ext cx="7747000" cy="6265863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l-SI" dirty="0"/>
              <a:t>ustanovitev oddelka za izobraževanje tibetanskih ubežnikov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1987, ZDA-mirovni načrt s petimi točkami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tudi v evropski parlament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150 nagrad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Nobelovo nagrado za svoj boj brez nasilja in zavzemanje za neodvisnost Tibeta (1989)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obiskal 67 držav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(so)avtor 110 knjigam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AB2CFDC-AC97-470E-B1F1-616CB77A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68" y="2204864"/>
            <a:ext cx="3519262" cy="263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značba mesta vsebine 1">
            <a:extLst>
              <a:ext uri="{FF2B5EF4-FFF2-40B4-BE49-F238E27FC236}">
                <a16:creationId xmlns:a16="http://schemas.microsoft.com/office/drawing/2014/main" id="{573FCBAA-4160-4F21-9D30-CD08029127BB}"/>
              </a:ext>
            </a:extLst>
          </p:cNvPr>
          <p:cNvSpPr txBox="1">
            <a:spLocks/>
          </p:cNvSpPr>
          <p:nvPr/>
        </p:nvSpPr>
        <p:spPr bwMode="auto">
          <a:xfrm>
            <a:off x="698500" y="476250"/>
            <a:ext cx="77470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/>
              <a:t>14. marca 201-pismo tibetanskemu parlamentu v izgonu…odveza političnih obvez</a:t>
            </a:r>
          </a:p>
          <a:p>
            <a:r>
              <a:rPr lang="sl-SI" altLang="sl-SI"/>
              <a:t>29. maja…svojo politično moč na demokratično izvoljenega vodjo</a:t>
            </a:r>
          </a:p>
          <a:p>
            <a:r>
              <a:rPr lang="sl-SI" altLang="sl-SI"/>
              <a:t>s tem, končal 368-letno tradicijo verskega in političnega vodenja Dalajlam</a:t>
            </a:r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8B91639-4708-4641-8E11-67925543A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48"/>
          <a:stretch/>
        </p:blipFill>
        <p:spPr>
          <a:xfrm>
            <a:off x="5076056" y="2924944"/>
            <a:ext cx="376405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2C7F824-DFAC-4FBB-94B8-0B9B3073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" y="3356992"/>
            <a:ext cx="411193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2">
            <a:extLst>
              <a:ext uri="{FF2B5EF4-FFF2-40B4-BE49-F238E27FC236}">
                <a16:creationId xmlns:a16="http://schemas.microsoft.com/office/drawing/2014/main" id="{33B730AB-AE32-498D-A705-3E559992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47900"/>
            <a:ext cx="7747000" cy="1973263"/>
          </a:xfrm>
        </p:spPr>
        <p:txBody>
          <a:bodyPr/>
          <a:lstStyle/>
          <a:p>
            <a:r>
              <a:rPr lang="sl-SI" altLang="sl-SI"/>
              <a:t>Indija, hinduizem</a:t>
            </a:r>
          </a:p>
          <a:p>
            <a:r>
              <a:rPr lang="sl-SI" altLang="sl-SI"/>
              <a:t>Sidharta Gautama (Buddha), 6.-4. st. pr. Kr.</a:t>
            </a:r>
          </a:p>
          <a:p>
            <a:r>
              <a:rPr lang="sl-SI" altLang="sl-SI"/>
              <a:t>cilj: nirvana* (konec reinkarnacije=samsare*)</a:t>
            </a:r>
          </a:p>
          <a:p>
            <a:r>
              <a:rPr lang="sl-SI" altLang="sl-SI"/>
              <a:t>NAUK! </a:t>
            </a:r>
          </a:p>
          <a:p>
            <a:endParaRPr lang="sl-SI" altLang="sl-SI"/>
          </a:p>
        </p:txBody>
      </p:sp>
      <p:sp>
        <p:nvSpPr>
          <p:cNvPr id="11267" name="Naslov 1">
            <a:extLst>
              <a:ext uri="{FF2B5EF4-FFF2-40B4-BE49-F238E27FC236}">
                <a16:creationId xmlns:a16="http://schemas.microsoft.com/office/drawing/2014/main" id="{9251506F-994A-45E6-B49D-1FE885FC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BUDIZEM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83C78A6-C868-4520-8DCD-E37E62D4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645024"/>
            <a:ext cx="4509959" cy="293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grada vsebine 2">
            <a:extLst>
              <a:ext uri="{FF2B5EF4-FFF2-40B4-BE49-F238E27FC236}">
                <a16:creationId xmlns:a16="http://schemas.microsoft.com/office/drawing/2014/main" id="{6E65806D-C8A7-425F-AD59-4773B43054E4}"/>
              </a:ext>
            </a:extLst>
          </p:cNvPr>
          <p:cNvSpPr txBox="1">
            <a:spLocks/>
          </p:cNvSpPr>
          <p:nvPr/>
        </p:nvSpPr>
        <p:spPr bwMode="auto">
          <a:xfrm>
            <a:off x="684213" y="549275"/>
            <a:ext cx="77454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Book Antiqua" panose="02040602050305030304" pitchFamily="18" charset="0"/>
              </a:defRPr>
            </a:lvl1pPr>
            <a:lvl2pPr marL="776288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Book Antiqua" panose="02040602050305030304" pitchFamily="18" charset="0"/>
              </a:defRPr>
            </a:lvl2pPr>
            <a:lvl3pPr marL="1143000" indent="-3651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Book Antiqua" panose="02040602050305030304" pitchFamily="18" charset="0"/>
              </a:defRPr>
            </a:lvl3pPr>
            <a:lvl4pPr marL="1508125"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Book Antiqua" panose="02040602050305030304" pitchFamily="18" charset="0"/>
              </a:defRPr>
            </a:lvl4pPr>
            <a:lvl5pPr indent="-319088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5pPr>
            <a:lvl6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6pPr>
            <a:lvl7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7pPr>
            <a:lvl8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8pPr>
            <a:lvl9pPr indent="-31908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sl-SI" altLang="sl-SI"/>
              <a:t>3 veje: teravadski, mahajanski, vadžrajanski</a:t>
            </a:r>
          </a:p>
          <a:p>
            <a:r>
              <a:rPr lang="sl-SI" altLang="sl-SI"/>
              <a:t>razlike: dojemanje Bude, pomembnost Tipitake in Sanghe*, pomen meništva za dosego nirvane</a:t>
            </a:r>
          </a:p>
          <a:p>
            <a:r>
              <a:rPr lang="sl-SI" altLang="sl-SI"/>
              <a:t>vadžrajanski budizem iz mahajanske veje</a:t>
            </a:r>
          </a:p>
          <a:p>
            <a:endParaRPr lang="sl-SI" altLang="sl-SI"/>
          </a:p>
        </p:txBody>
      </p:sp>
      <p:pic>
        <p:nvPicPr>
          <p:cNvPr id="1026" name="Picture 2" descr="http://what-buddha-said.net/Pics/Sangha.Day3.jpg">
            <a:extLst>
              <a:ext uri="{FF2B5EF4-FFF2-40B4-BE49-F238E27FC236}">
                <a16:creationId xmlns:a16="http://schemas.microsoft.com/office/drawing/2014/main" id="{E5F739FB-FA68-4D46-8872-5CA75C91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10868"/>
            <a:ext cx="4159432" cy="2810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234373A-41C5-4D88-903D-07CE16EF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00" y="3492444"/>
            <a:ext cx="3905464" cy="284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>
            <a:extLst>
              <a:ext uri="{FF2B5EF4-FFF2-40B4-BE49-F238E27FC236}">
                <a16:creationId xmlns:a16="http://schemas.microsoft.com/office/drawing/2014/main" id="{E97ACFC0-55B6-4A5D-83B3-0464E41DB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47900"/>
            <a:ext cx="7747000" cy="4133850"/>
          </a:xfrm>
        </p:spPr>
        <p:txBody>
          <a:bodyPr rtlCol="0">
            <a:normAutofit lnSpcReduction="10000"/>
          </a:bodyPr>
          <a:lstStyle/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Tibet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nirvana: mantre, mandale pri meditaciji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voditelj dalajlama (posvetna+duhovna oblast)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7. st. po Kr., kralj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Srong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btsan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sgam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-po 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misijonar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Padmasambhava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(samostan…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animizem+budizem)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11. st.=propad (ne-celibat, nepotizem, politika moči)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14. st.=obnova (reformator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Tsongkhapa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Dalajlama-posvetna oblast,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Pančelama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-duhovna oblast)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60. </a:t>
            </a:r>
            <a:r>
              <a:rPr lang="sl-SI">
                <a:solidFill>
                  <a:schemeClr val="tx1">
                    <a:lumMod val="85000"/>
                    <a:lumOff val="15000"/>
                  </a:schemeClr>
                </a:solidFill>
              </a:rPr>
              <a:t>letih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20. st.: Kitajci okupirajo; beg v Indijo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315" name="Naslov 2">
            <a:extLst>
              <a:ext uri="{FF2B5EF4-FFF2-40B4-BE49-F238E27FC236}">
                <a16:creationId xmlns:a16="http://schemas.microsoft.com/office/drawing/2014/main" id="{F358C4E7-B330-4CEF-9C7B-9B4E6279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LAMAIZEM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4430D79A-AC3F-4322-AD1D-51CB3ADB06D7}"/>
              </a:ext>
            </a:extLst>
          </p:cNvPr>
          <p:cNvCxnSpPr/>
          <p:nvPr/>
        </p:nvCxnSpPr>
        <p:spPr>
          <a:xfrm>
            <a:off x="1252538" y="45085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D6F4076-AE81-4A69-BCF8-D088C911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0648"/>
            <a:ext cx="6336704" cy="626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grada vsebine 1">
            <a:extLst>
              <a:ext uri="{FF2B5EF4-FFF2-40B4-BE49-F238E27FC236}">
                <a16:creationId xmlns:a16="http://schemas.microsoft.com/office/drawing/2014/main" id="{915F7B5C-77B7-40B9-8F8C-9F3C5DE23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tibetanski duhovni in verski vodja budistov</a:t>
            </a:r>
          </a:p>
          <a:p>
            <a:r>
              <a:rPr lang="sl-SI" altLang="sl-SI"/>
              <a:t>naslednik bodisatve* Avalokitesvara</a:t>
            </a:r>
          </a:p>
          <a:p>
            <a:r>
              <a:rPr lang="sl-SI" altLang="sl-SI"/>
              <a:t>čubilgan*</a:t>
            </a:r>
          </a:p>
          <a:p>
            <a:r>
              <a:rPr lang="sl-SI" altLang="sl-SI"/>
              <a:t>14 reinkarnacij</a:t>
            </a:r>
          </a:p>
          <a:p>
            <a:endParaRPr lang="sl-SI" altLang="sl-SI"/>
          </a:p>
          <a:p>
            <a:r>
              <a:rPr lang="sl-SI" altLang="sl-SI"/>
              <a:t>mongolska beseda “dalai“= ocean, morje</a:t>
            </a:r>
          </a:p>
          <a:p>
            <a:r>
              <a:rPr lang="sl-SI" altLang="sl-SI"/>
              <a:t>tibetanska beseda བླ་མ (bla-ma)= učitelj</a:t>
            </a:r>
          </a:p>
          <a:p>
            <a:r>
              <a:rPr lang="sl-SI" altLang="sl-SI"/>
              <a:t>…MORJE MODROSTI…</a:t>
            </a:r>
          </a:p>
        </p:txBody>
      </p:sp>
      <p:sp>
        <p:nvSpPr>
          <p:cNvPr id="15363" name="Naslov 2">
            <a:extLst>
              <a:ext uri="{FF2B5EF4-FFF2-40B4-BE49-F238E27FC236}">
                <a16:creationId xmlns:a16="http://schemas.microsoft.com/office/drawing/2014/main" id="{4684416D-AAAA-4C0C-84FB-21A749537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DALAJLAMA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1">
            <a:extLst>
              <a:ext uri="{FF2B5EF4-FFF2-40B4-BE49-F238E27FC236}">
                <a16:creationId xmlns:a16="http://schemas.microsoft.com/office/drawing/2014/main" id="{AC7259AC-BBEB-4995-9187-E86CC8F40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2565400"/>
            <a:ext cx="8193087" cy="3876675"/>
          </a:xfrm>
        </p:spPr>
        <p:txBody>
          <a:bodyPr/>
          <a:lstStyle/>
          <a:p>
            <a:r>
              <a:rPr lang="sl-SI" altLang="sl-SI"/>
              <a:t>1) človeška raven (vrednote odpuščanje, strpnost, sočutje, zadovoljstvo, samodisciplina-posvetna etika)</a:t>
            </a:r>
          </a:p>
          <a:p>
            <a:endParaRPr lang="sl-SI" altLang="sl-SI"/>
          </a:p>
          <a:p>
            <a:r>
              <a:rPr lang="sl-SI" altLang="sl-SI"/>
              <a:t>2) verska raven (spodbujanje verske složnosti in sožitju med tradicijami religij)</a:t>
            </a:r>
          </a:p>
          <a:p>
            <a:endParaRPr lang="sl-SI" altLang="sl-SI"/>
          </a:p>
          <a:p>
            <a:r>
              <a:rPr lang="sl-SI" altLang="sl-SI"/>
              <a:t>3) širjenje in ohranjanje tibetanske budistične vere in kulture</a:t>
            </a:r>
          </a:p>
        </p:txBody>
      </p:sp>
      <p:sp>
        <p:nvSpPr>
          <p:cNvPr id="16387" name="Naslov 2">
            <a:extLst>
              <a:ext uri="{FF2B5EF4-FFF2-40B4-BE49-F238E27FC236}">
                <a16:creationId xmlns:a16="http://schemas.microsoft.com/office/drawing/2014/main" id="{A82114EB-4C6D-40F8-B516-0815C59B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3 obveze: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DA636565-3333-46A9-A178-FA15A1785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47900"/>
            <a:ext cx="7747000" cy="4276725"/>
          </a:xfrm>
        </p:spPr>
        <p:txBody>
          <a:bodyPr rtlCol="0">
            <a:normAutofit/>
          </a:bodyPr>
          <a:lstStyle/>
          <a:p>
            <a:pPr marL="365760" indent="-365760" fontAlgn="auto">
              <a:spcAft>
                <a:spcPts val="0"/>
              </a:spcAft>
              <a:defRPr/>
            </a:pPr>
            <a:r>
              <a:rPr lang="sl-S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sl-S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Gendün</a:t>
            </a:r>
            <a:r>
              <a:rPr lang="sl-S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Drub</a:t>
            </a:r>
            <a:r>
              <a:rPr lang="sl-S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(1391-1475)</a:t>
            </a: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temeljni kamen samostana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Taši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Lhunpo</a:t>
            </a: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sl-S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411" name="Naslov 2">
            <a:extLst>
              <a:ext uri="{FF2B5EF4-FFF2-40B4-BE49-F238E27FC236}">
                <a16:creationId xmlns:a16="http://schemas.microsoft.com/office/drawing/2014/main" id="{831280DE-4377-485C-A9EA-F1D8873A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800"/>
              <a:t>DALAJLAME SKOZI ČAS</a:t>
            </a:r>
          </a:p>
        </p:txBody>
      </p:sp>
      <p:pic>
        <p:nvPicPr>
          <p:cNvPr id="17412" name="Slika 3">
            <a:extLst>
              <a:ext uri="{FF2B5EF4-FFF2-40B4-BE49-F238E27FC236}">
                <a16:creationId xmlns:a16="http://schemas.microsoft.com/office/drawing/2014/main" id="{661EF292-046B-42A7-AE22-BF0EED15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247900"/>
            <a:ext cx="2087563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6C7B816-7D39-40D3-BDF7-C97FA21B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780928"/>
            <a:ext cx="3906010" cy="292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5788F0BA-B0C9-4BEE-9AB7-9D23792441E2}"/>
              </a:ext>
            </a:extLst>
          </p:cNvPr>
          <p:cNvSpPr txBox="1">
            <a:spLocks/>
          </p:cNvSpPr>
          <p:nvPr/>
        </p:nvSpPr>
        <p:spPr>
          <a:xfrm>
            <a:off x="698500" y="549275"/>
            <a:ext cx="7747000" cy="5975350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l-SI" b="1" dirty="0"/>
              <a:t>2. </a:t>
            </a:r>
            <a:r>
              <a:rPr lang="sl-SI" b="1" dirty="0" err="1"/>
              <a:t>Gjalva</a:t>
            </a:r>
            <a:r>
              <a:rPr lang="sl-SI" b="1" dirty="0"/>
              <a:t> </a:t>
            </a:r>
            <a:r>
              <a:rPr lang="sl-SI" b="1" dirty="0" err="1"/>
              <a:t>Gendün</a:t>
            </a:r>
            <a:r>
              <a:rPr lang="sl-SI" b="1" dirty="0"/>
              <a:t> </a:t>
            </a:r>
            <a:r>
              <a:rPr lang="sl-SI" b="1" dirty="0" err="1"/>
              <a:t>Gjatso</a:t>
            </a:r>
            <a:r>
              <a:rPr lang="sl-SI" b="1" dirty="0"/>
              <a:t> (1475-1542/43)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tempelj </a:t>
            </a:r>
            <a:r>
              <a:rPr lang="sl-SI" dirty="0" err="1"/>
              <a:t>Gandena</a:t>
            </a:r>
            <a:r>
              <a:rPr lang="sl-SI" dirty="0"/>
              <a:t> </a:t>
            </a:r>
            <a:r>
              <a:rPr lang="sl-SI" dirty="0" err="1"/>
              <a:t>Podranga</a:t>
            </a:r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E07BD94-6A93-41E7-BE80-087860968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5519785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C80A2C7-9030-4593-BBFE-C18B1993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06" y="3921346"/>
            <a:ext cx="2126691" cy="261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da platnica">
  <a:themeElements>
    <a:clrScheme name="Trda platnic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rda platnic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da platnic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da platnica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533</Words>
  <Application>Microsoft Office PowerPoint</Application>
  <PresentationFormat>On-screen Show (4:3)</PresentationFormat>
  <Paragraphs>131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Book Antiqua</vt:lpstr>
      <vt:lpstr>Wingdings</vt:lpstr>
      <vt:lpstr>Trda platnica</vt:lpstr>
      <vt:lpstr>DALAJLAMA</vt:lpstr>
      <vt:lpstr>BUDIZEM</vt:lpstr>
      <vt:lpstr>PowerPoint Presentation</vt:lpstr>
      <vt:lpstr>LAMAIZEM</vt:lpstr>
      <vt:lpstr>PowerPoint Presentation</vt:lpstr>
      <vt:lpstr>DALAJLAMA</vt:lpstr>
      <vt:lpstr>3 obveze:</vt:lpstr>
      <vt:lpstr>DALAJLAME SKOZI ČAS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TENZIN GJATSO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2019-06-03T09:09:53Z</dcterms:created>
  <dcterms:modified xsi:type="dcterms:W3CDTF">2019-06-03T09:09:53Z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