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4" r:id="rId1"/>
    <p:sldMasterId id="2147483655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 autoAdjust="0"/>
    <p:restoredTop sz="94616" autoAdjust="0"/>
  </p:normalViewPr>
  <p:slideViewPr>
    <p:cSldViewPr>
      <p:cViewPr varScale="1">
        <p:scale>
          <a:sx n="154" d="100"/>
          <a:sy n="154" d="100"/>
        </p:scale>
        <p:origin x="402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910FE-F454-4148-870F-9E2711EB4A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74DDE6-60BD-44D9-9699-726CCCCDD9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EFD18B-74B6-4291-8ABE-0221578F3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895336-A60D-428D-9B63-4828317B2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CD43E7-FBAC-42A2-8409-C5F0326FB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FEECEB-0467-4EDC-9BC4-717BF3AFAD4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81138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B07EE-6BF4-4BEB-AEDB-2B13A6C42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58DA93-0595-45AF-AA0C-87AC7ACD4E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B8C79B-4AC5-4A92-BDAB-C8DD211B2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F3E08C-40D9-4976-8B91-A5103F510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0C47D7-7715-4A9F-820B-481C3DD33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D9B445-DB24-4FC6-B995-B6B013FEFCB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674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C52FE9-064B-48EF-8D08-08575632B1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838200"/>
            <a:ext cx="2057400" cy="5287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1D48C4-ACF8-42A7-A8EA-D472A15B50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838200"/>
            <a:ext cx="6019800" cy="5287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9A8D22-3765-469A-9EC2-95B890F45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CD0603-8512-4AFF-A529-5995571B4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A7AB79-9452-4DE5-B0A5-F5CE27F5C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217B81-619D-496C-B347-140B39ED577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699614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A0D7C-1A48-4513-AB78-706EFE3EE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C9DEE5-35A2-41F5-B7FC-0EA52B4844E7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09600" y="2057400"/>
            <a:ext cx="3886200" cy="4068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953F2A-64A8-4707-A23B-07C3667F55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86200" cy="4068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E93369-B723-4695-B78C-25D8623C5E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E2EC30-31AE-41B6-B981-554DE0073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04DAD8-295B-4B4B-942F-D8C277762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68A2DA6-B353-4BF9-974D-C9DD666A2CE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484178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E9356-6F1F-47C5-8E57-5BFF02C7FA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9538A3-2D80-4BD3-BF46-041DE9BC4C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E80F10-6B5B-408E-B729-E98F5A02A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4C6341-7018-4025-A105-262E964DB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311ECB-6858-4E17-9941-D93DCDF67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4193B4-A53F-4536-B660-C102A4C2351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41064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8B22F-F33A-498D-B7CD-4A621EB2C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5CC7B-6D0F-43D7-A442-6F48AA135D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3F0035-7212-4AA7-8D9D-E4A39D0DA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1FBAAA-9C8A-4F53-987F-0FB67C4F2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697C3-7516-4860-B48C-B73280C69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1FE95A-E8EB-4B2A-9B35-B5B6464A812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19272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72C7C-0FC6-47D4-9518-8FD77CD01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4BDF3D-C68D-4D56-A3B2-94AAF0F7D8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D8D454-D410-45AE-A894-96523F005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E1ACFD-D022-48FB-84B1-A1934A9A5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B5E18C-24B9-4E3B-A373-65973429D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C2CE56-B967-4F8D-97B5-8A3F29497F7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063689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B4F7C-BD68-45A6-A9E4-6887E56C7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7811DE-9FE1-44CD-9301-A2D6FD5674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057400"/>
            <a:ext cx="3886200" cy="4068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F04CEC-99CE-43F2-AB5F-A2AD2629A0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86200" cy="4068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5BA91A-E69F-4E57-A1B6-13587C25E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02B025-D134-4ECD-8039-A00F07094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08497E-EABA-4465-84D0-A9A92C348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EDCEBB-3692-4A97-AC27-1C2349DC9BB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05399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3A9D2-3C5E-4CA7-B2F6-545E225DB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C4F10D-FED4-4D39-AE24-EDEBB9DEFF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F28C2A-D13F-4E32-8B7E-7DF5E7DC28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4C5A0B-76C6-4D2A-92EC-61C7F3CBF5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B18BED-91FE-4707-97C3-EBB61F87BB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8B8AA5-C0FC-4A26-AF77-FF40ECD15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97286E-960F-4049-BFC9-F16A3D997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26BEDB-AF19-4611-B3A0-48A2C8ADF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89492C-0FE3-425F-95C8-98DD49CDB78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930439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95AF8-E7AD-4DE1-83CC-FEA89A8F1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63DB6A-41CC-4F3F-9DB9-D0B254438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AF7F8B-0A50-48DE-A6FC-CA0F47CD0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64ABB6-6ECF-4160-AC74-C5FD2DA5B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0FF7C9-9FBB-4D9D-B6B9-C5F712C9D93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953571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8F1138-AE7E-405B-901F-5CA11DFED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23E34A-4CDC-4F75-819A-C546DD517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C1089C-03D3-4079-8C18-8116A1634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71783B-9094-4EA2-A4A2-66A46BADA1D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00636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1F565-087C-460A-9136-46162D1A8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93B45-AD40-4E5A-A8FB-670D194B62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49D4A6-14A5-48C1-8A14-2DB61ADB4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C41CDC-1100-47F7-BB3D-C564A6480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3E4533-C2C8-4FBA-9CA7-59ACEE3C9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2DB78-9728-4022-86A6-7C235875E45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18231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18689-7BE5-43E4-B737-8B9F1F0CA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84CFC-3C7F-4316-8C6F-4B56BF215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BDDDA9-58B2-4F9C-BD4E-C4B65FC7A7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F2FBB9-E503-4CAC-81FC-DC360036D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A7A1C4-2155-43A4-A5B3-C7FAEC88A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4090E6-8909-4BEF-866C-AF916C782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BB248C-EADD-4B2B-8369-212238A83EE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513330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1CABA-A739-4296-B5DC-710D84F7E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C5BF88-AF02-4B1F-BACB-11215F6DFC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DD84BE-F6EE-4684-812D-CB0942AF3A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5810E8-DCC1-4279-A1C4-8B1D6D34D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86BD4E-DD65-486D-BFB7-C8852D0D4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9A9743-919D-405B-B7D2-D5642766B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80CEE3-E93A-42B4-95A9-16D3CEAB7D8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186403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CD658-AB7B-4BDC-BB67-5EFAA28B9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6969AB-D423-4040-BF51-D6CFD8E8B3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3DD3D2-F171-4543-B813-D240617F6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674A48-F0B4-4A87-ABF7-7826220DC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E36874-FE13-4B52-A428-D0A940EDB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934CC6-F4C0-463D-9E76-9C7FC486682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92393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BB63A1-7E3F-417B-ADF3-15FA18945A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838200"/>
            <a:ext cx="2057400" cy="5287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7D5062-A724-4EC7-8F91-CD4D76DA40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838200"/>
            <a:ext cx="6019800" cy="5287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B00E64-A695-48B2-9C8B-E3C77E622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B82434-F39F-4CAA-B47A-5E3E77DA2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1094FD-B064-42A1-A95F-00A1A0B93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B3C6F3-EF05-4280-AAB6-8F120673382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09125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106C8-BE84-49AA-94B1-ED097F10B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A5F22C-51E4-4FEA-97F0-2E4BA588C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BCA565-9A09-4B4B-8E4C-EF53CA968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77BC0E-EC26-44AC-8050-5AA30CBED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39F7BD-633D-4D5B-AB36-5BB7DC89A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9175F0-07FA-4BAF-9239-237B70027DD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50332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1001C-A2B9-44D2-8892-ADE2DF6DC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7763FE-5584-4F7C-B6D7-07E2C80985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057400"/>
            <a:ext cx="3886200" cy="4068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1B1727-5EEF-4265-BA32-7822080913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86200" cy="4068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09CB7F-667B-4387-B6CA-27402EE6B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48218B-9CC2-481A-BDC3-2F7F0BCFB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163C25-2EE0-499D-B786-3630E5EEC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45B01-38D2-463B-A09B-E01E7D8FD4A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27433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F4866-5121-4623-B6D1-666CE127B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69B6A7-878C-4500-BDC7-08DDFA397B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596FE-083B-4884-96F1-95033C5257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13E5D7-0EB2-4610-8971-9AD48B8E87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91C85D-FFCB-41CE-BF0B-B5FF6FC317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87D46C-7691-4048-A1F8-E94C5A05F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F4155F-E6FC-49E7-A25B-AD975840E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C7AF0E-49BA-48AD-8E8A-596D4F0EB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3B5053-29F7-4BCD-9077-3950E06C2D2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01802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E60EC-9C88-4F90-9E74-250355B7C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2D429-8ABE-42B9-B9CD-5C3663F52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7BC808-A0B7-4372-9951-03D7A6E62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2AFD3E-AB6B-4B62-AF90-7E2D8337E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5DB851-94FE-4404-8F49-B941D7A6A9C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31394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0D01E1-25D1-4F03-A8D4-47DDC021B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5BE96C-2410-4D59-80F9-9E3B00612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D26FA9-E07F-47BC-BEF6-C5812A054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C47DB1-A3F6-4598-9C4B-FB588E6BD4B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67781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5CCF3-F878-448F-9B66-A7A6B83D8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E0439D-730A-4DC4-886E-B86C06226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2C805C-9D23-40D2-94C7-9DE3375362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35CCA8-16D5-4F0A-BE30-674C52FEC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55B2F8-A50A-4EA2-A3F7-278BCD3CE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9D87B6-7AC4-42C2-A833-CE430AF0F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70B23C-F193-4AB6-BDB1-404899F7368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53913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E9EDF-5285-4E14-B8DD-AC5588A65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49AC21-0DED-412E-8CA5-EB28597967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B6CD7B-E395-4097-8A57-4D7F963CD7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EA1D14-31AF-4F6D-B226-D9B9297A2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8DDB0B-E4E8-4C94-AA86-0320CEFF6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E550E9-B92B-4ABA-B04F-84C5C8D00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CA9B18-1DBA-4534-BC7C-EF2A99129AB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3322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7">
            <a:extLst>
              <a:ext uri="{FF2B5EF4-FFF2-40B4-BE49-F238E27FC236}">
                <a16:creationId xmlns:a16="http://schemas.microsoft.com/office/drawing/2014/main" id="{172E8507-B47C-4612-A888-F1C54EA17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2">
            <a:extLst>
              <a:ext uri="{FF2B5EF4-FFF2-40B4-BE49-F238E27FC236}">
                <a16:creationId xmlns:a16="http://schemas.microsoft.com/office/drawing/2014/main" id="{A877788C-932C-46DE-AE79-0C6D7DD484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38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462625C7-6CEA-4792-9184-4E4D802B82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057400"/>
            <a:ext cx="7924800" cy="406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matrice.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AEA12C5-7C35-4159-BF95-1CD610AC889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B12DBE4-A5F3-4145-9B26-8218F0AE498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C5BDF2B-14C2-47D8-9754-7CE7E21B89B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+mn-lt"/>
              </a:defRPr>
            </a:lvl1pPr>
          </a:lstStyle>
          <a:p>
            <a:fld id="{C24DCD54-D308-4173-ACF1-40B46B19D884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78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/>
      <p:bldP spid="30724" grpId="0" build="p">
        <p:tmplLst>
          <p:tmpl lvl="1">
            <p:tnLst>
              <p:par>
                <p:cTn presetID="23" presetClass="entr" presetSubtype="1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072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72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072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72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072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72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072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72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072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72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7">
            <a:extLst>
              <a:ext uri="{FF2B5EF4-FFF2-40B4-BE49-F238E27FC236}">
                <a16:creationId xmlns:a16="http://schemas.microsoft.com/office/drawing/2014/main" id="{2B24A311-1D40-46A2-8F1F-71BABAC72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2">
            <a:extLst>
              <a:ext uri="{FF2B5EF4-FFF2-40B4-BE49-F238E27FC236}">
                <a16:creationId xmlns:a16="http://schemas.microsoft.com/office/drawing/2014/main" id="{F296AE68-A9D3-43C7-9C8E-333619D7BC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38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073FE4AB-3F12-43DE-B0F1-0E6F6D1FFC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057400"/>
            <a:ext cx="7924800" cy="406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matrice.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329C5A5C-08D1-4D5E-9782-971B9BCB10C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456771E4-651A-45A1-AF1B-FB18CC70D7C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CF8DB857-9363-4B3C-9F9E-3297E6B9E9F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+mn-lt"/>
              </a:defRPr>
            </a:lvl1pPr>
          </a:lstStyle>
          <a:p>
            <a:fld id="{C6CE90FE-4D4F-4140-AA77-E686BB238166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7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7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/>
      <p:bldP spid="31748" grpId="0" build="p">
        <p:tmplLst>
          <p:tmpl lvl="1">
            <p:tnLst>
              <p:par>
                <p:cTn presetID="23" presetClass="entr" presetSubtype="1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7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174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174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7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174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174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7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174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174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7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174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174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7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174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174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9AFC0FBC-D784-4482-9220-3BB8DE736D73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11188" y="2060575"/>
            <a:ext cx="8207375" cy="1470025"/>
          </a:xfrm>
        </p:spPr>
        <p:txBody>
          <a:bodyPr/>
          <a:lstStyle/>
          <a:p>
            <a:pPr eaLnBrk="1" hangingPunct="1"/>
            <a:r>
              <a:rPr lang="sl-SI" altLang="sl-SI" sz="8000">
                <a:latin typeface="Castellar" panose="020A0402060406010301" pitchFamily="18" charset="0"/>
              </a:rPr>
              <a:t>Divji otroci</a:t>
            </a:r>
          </a:p>
        </p:txBody>
      </p:sp>
      <p:sp>
        <p:nvSpPr>
          <p:cNvPr id="3075" name="Subtitle 2">
            <a:extLst>
              <a:ext uri="{FF2B5EF4-FFF2-40B4-BE49-F238E27FC236}">
                <a16:creationId xmlns:a16="http://schemas.microsoft.com/office/drawing/2014/main" id="{430C0179-6B96-48C7-AFFA-6170B5E260D2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403350" y="3716338"/>
            <a:ext cx="6656388" cy="17526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sl-SI" altLang="sl-SI" sz="1800">
                <a:latin typeface="Arial Black" panose="020B0A04020102020204" pitchFamily="34" charset="0"/>
              </a:rPr>
              <a:t>Primeri izoliranih (nesocializiranih) otrok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FF5C7A6D-5C8D-4041-8027-922E88F567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l-SI"/>
              <a:t>Ivan</a:t>
            </a:r>
            <a:r>
              <a:rPr lang="en-US" altLang="sl-SI" b="1"/>
              <a:t> </a:t>
            </a:r>
            <a:r>
              <a:rPr lang="en-US" altLang="sl-SI"/>
              <a:t>Mishukov 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39F59B7A-EFE2-4C48-B2F1-99CF90A076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Rusija</a:t>
            </a:r>
            <a:endParaRPr lang="en-US" altLang="sl-SI"/>
          </a:p>
        </p:txBody>
      </p:sp>
      <p:pic>
        <p:nvPicPr>
          <p:cNvPr id="33796" name="Picture 4">
            <a:extLst>
              <a:ext uri="{FF2B5EF4-FFF2-40B4-BE49-F238E27FC236}">
                <a16:creationId xmlns:a16="http://schemas.microsoft.com/office/drawing/2014/main" id="{1FFCA14C-3821-4E1D-89EB-930DD19E6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2492375"/>
            <a:ext cx="2914650" cy="30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408EC5F3-2D0B-4AA7-A62E-0AAE408A0D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l-SI" b="1"/>
              <a:t>Axel Rivas</a:t>
            </a:r>
            <a:r>
              <a:rPr lang="en-US" altLang="sl-SI"/>
              <a:t> 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94565E46-3913-404F-B4F6-3D1DD225BC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Čile </a:t>
            </a:r>
            <a:endParaRPr lang="en-US" altLang="sl-SI"/>
          </a:p>
        </p:txBody>
      </p:sp>
      <p:pic>
        <p:nvPicPr>
          <p:cNvPr id="34820" name="Picture 4">
            <a:extLst>
              <a:ext uri="{FF2B5EF4-FFF2-40B4-BE49-F238E27FC236}">
                <a16:creationId xmlns:a16="http://schemas.microsoft.com/office/drawing/2014/main" id="{C22224AA-DA17-4C3E-8F3C-9CC3E063D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989138"/>
            <a:ext cx="2414588" cy="451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6" name="Picture 6">
            <a:extLst>
              <a:ext uri="{FF2B5EF4-FFF2-40B4-BE49-F238E27FC236}">
                <a16:creationId xmlns:a16="http://schemas.microsoft.com/office/drawing/2014/main" id="{E2D78F5E-7A75-4C7B-8A5A-D780A1B7E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6021">
            <a:off x="3059113" y="2205038"/>
            <a:ext cx="2376487" cy="228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2" name="Rectangle 2">
            <a:extLst>
              <a:ext uri="{FF2B5EF4-FFF2-40B4-BE49-F238E27FC236}">
                <a16:creationId xmlns:a16="http://schemas.microsoft.com/office/drawing/2014/main" id="{979E3E04-099E-4447-B71B-E97D4649BE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l-SI" sz="4000" b="1"/>
              <a:t>Amala </a:t>
            </a:r>
            <a:r>
              <a:rPr lang="sl-SI" altLang="sl-SI" sz="4000" b="1"/>
              <a:t>in</a:t>
            </a:r>
            <a:r>
              <a:rPr lang="en-US" altLang="sl-SI" sz="4000" b="1"/>
              <a:t> Kamala</a:t>
            </a:r>
            <a:br>
              <a:rPr lang="en-US" altLang="sl-SI" sz="4000" b="1"/>
            </a:br>
            <a:endParaRPr lang="en-US" altLang="sl-SI" sz="4000" b="1"/>
          </a:p>
        </p:txBody>
      </p:sp>
      <p:sp>
        <p:nvSpPr>
          <p:cNvPr id="35843" name="AutoShape 3">
            <a:extLst>
              <a:ext uri="{FF2B5EF4-FFF2-40B4-BE49-F238E27FC236}">
                <a16:creationId xmlns:a16="http://schemas.microsoft.com/office/drawing/2014/main" id="{3CB4BE1A-601A-45F5-82BD-8879A5AB00B7}"/>
              </a:ext>
            </a:extLst>
          </p:cNvPr>
          <p:cNvSpPr>
            <a:spLocks noGrp="1" noChangeAspec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Indiija</a:t>
            </a:r>
            <a:endParaRPr lang="en-US" altLang="sl-SI"/>
          </a:p>
        </p:txBody>
      </p:sp>
      <p:pic>
        <p:nvPicPr>
          <p:cNvPr id="35844" name="Picture 4">
            <a:extLst>
              <a:ext uri="{FF2B5EF4-FFF2-40B4-BE49-F238E27FC236}">
                <a16:creationId xmlns:a16="http://schemas.microsoft.com/office/drawing/2014/main" id="{4E3528ED-5F44-443E-86FC-96D043D72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4052">
            <a:off x="6300788" y="1700213"/>
            <a:ext cx="211455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5" name="Picture 5">
            <a:extLst>
              <a:ext uri="{FF2B5EF4-FFF2-40B4-BE49-F238E27FC236}">
                <a16:creationId xmlns:a16="http://schemas.microsoft.com/office/drawing/2014/main" id="{9A7CBDD4-1E37-4A2B-AF6A-44CDDDCB9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97628">
            <a:off x="5219700" y="3860800"/>
            <a:ext cx="2408238" cy="264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1EA2D0E7-DA8E-48AA-AC26-2C02B3BA37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Dekle iz Kambodže</a:t>
            </a:r>
            <a:endParaRPr lang="en-US" altLang="sl-SI"/>
          </a:p>
        </p:txBody>
      </p:sp>
      <p:pic>
        <p:nvPicPr>
          <p:cNvPr id="36868" name="Picture 4">
            <a:extLst>
              <a:ext uri="{FF2B5EF4-FFF2-40B4-BE49-F238E27FC236}">
                <a16:creationId xmlns:a16="http://schemas.microsoft.com/office/drawing/2014/main" id="{63FACF67-AF7A-4CE1-BEDF-E05F9DD38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492375"/>
            <a:ext cx="2549525" cy="327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9" name="Picture 5">
            <a:extLst>
              <a:ext uri="{FF2B5EF4-FFF2-40B4-BE49-F238E27FC236}">
                <a16:creationId xmlns:a16="http://schemas.microsoft.com/office/drawing/2014/main" id="{48CD376C-877C-400F-95ED-2C788C860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565400"/>
            <a:ext cx="2905125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7E7BB2AA-FBD8-4C27-8CCA-BF12050BF0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Lyokha</a:t>
            </a:r>
            <a:endParaRPr lang="en-US" altLang="sl-SI"/>
          </a:p>
        </p:txBody>
      </p:sp>
      <p:pic>
        <p:nvPicPr>
          <p:cNvPr id="37892" name="Picture 4">
            <a:extLst>
              <a:ext uri="{FF2B5EF4-FFF2-40B4-BE49-F238E27FC236}">
                <a16:creationId xmlns:a16="http://schemas.microsoft.com/office/drawing/2014/main" id="{23DC0A69-0CC6-437F-8DC4-536CB795D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852738"/>
            <a:ext cx="3816350" cy="227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3" name="Text Box 5">
            <a:extLst>
              <a:ext uri="{FF2B5EF4-FFF2-40B4-BE49-F238E27FC236}">
                <a16:creationId xmlns:a16="http://schemas.microsoft.com/office/drawing/2014/main" id="{93D4ED0E-FAC0-49FF-88E9-761ADF394F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773238"/>
            <a:ext cx="22320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sz="3200">
                <a:latin typeface="Garamond" panose="02020404030301010803" pitchFamily="18" charset="0"/>
              </a:rPr>
              <a:t>Rusija</a:t>
            </a:r>
            <a:endParaRPr lang="en-US" altLang="sl-SI" sz="3200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1568B778-2922-4EB9-BEFE-543C75B334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Kaj je divji otrok?</a:t>
            </a:r>
            <a:endParaRPr lang="en-US" altLang="sl-SI"/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A68C1FE2-7C6D-4264-BED4-3AEB327554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Ponavadi gre za otroke, ki so odraščali skorajda brez stika z drugimi ljudmi, včasih pa so celo živeli z živalmi.</a:t>
            </a:r>
            <a:endParaRPr lang="en-US" altLang="sl-SI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226636A2-AB40-4433-ABA6-415706C437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000"/>
              <a:t>Zakaj so stiki z ljudmi za otroke tako pomembni?</a:t>
            </a:r>
            <a:endParaRPr lang="en-US" altLang="sl-SI" sz="4000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D60BFD91-B5E1-40C4-9D9F-92C9336F95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V zgodnji dobi otroštva, dobi primarne socializacije, ljudje razvijemo človeške načine vedenja in lastnosti.</a:t>
            </a:r>
          </a:p>
          <a:p>
            <a:r>
              <a:rPr lang="sl-SI" altLang="sl-SI"/>
              <a:t>Skrajna izolacija vodi v zaostanek – sploh v učenju jezika in osvajanju družbenih veščin.</a:t>
            </a:r>
            <a:endParaRPr lang="en-US" altLang="sl-SI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5EA39523-8DB0-4D40-B22F-5144D377C6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Pomen čustev</a:t>
            </a:r>
            <a:endParaRPr lang="en-US" altLang="sl-SI"/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BE76663B-0B9E-47AB-A403-7FB6FF20B2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Za razvoj človeka in njegove osebnosti je pomembno tudi izkazovanje pozornosti s strani odraslih.</a:t>
            </a:r>
          </a:p>
          <a:p>
            <a:r>
              <a:rPr lang="sl-SI" altLang="sl-SI"/>
              <a:t>Temelj socialnega učenja so čustva v odnosu otrok – skrbnik.</a:t>
            </a:r>
            <a:endParaRPr lang="en-US" altLang="sl-SI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B08E5590-02F7-422B-B281-2C42D60A50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Torej:</a:t>
            </a:r>
            <a:endParaRPr lang="en-US" altLang="sl-SI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550E6C09-5CE2-4A6C-9F34-A5E8B4C831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Razvoj človeka kot socialnega bitja je odvisen od zgodnjega oblikovanja vezi z vsaj enim drugim človekom</a:t>
            </a:r>
            <a:endParaRPr lang="en-US" altLang="sl-SI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F7B574D0-D3BF-410E-920F-05057C3802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2708275"/>
            <a:ext cx="8229600" cy="1143000"/>
          </a:xfrm>
        </p:spPr>
        <p:txBody>
          <a:bodyPr/>
          <a:lstStyle/>
          <a:p>
            <a:r>
              <a:rPr lang="sl-SI" altLang="sl-SI" sz="7200">
                <a:latin typeface="Castellar" panose="020A0402060406010301" pitchFamily="18" charset="0"/>
              </a:rPr>
              <a:t>Znani primeri divjih otrok:</a:t>
            </a:r>
            <a:endParaRPr lang="en-US" altLang="sl-SI" sz="7200">
              <a:latin typeface="Castellar" panose="020A0402060406010301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F94DF311-398B-4EDA-8A2F-E3A4D71EF6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Oxana Malaya</a:t>
            </a:r>
            <a:endParaRPr lang="en-US" altLang="sl-SI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F68CBB06-6583-44D9-8536-F5E02B3C327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2057400"/>
            <a:ext cx="3886200" cy="508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sl-SI" altLang="sl-SI"/>
              <a:t>Ukrajina</a:t>
            </a:r>
            <a:r>
              <a:rPr lang="sl-SI" altLang="sl-SI" sz="2400"/>
              <a:t> </a:t>
            </a:r>
            <a:endParaRPr lang="en-US" altLang="sl-SI" sz="2400"/>
          </a:p>
        </p:txBody>
      </p:sp>
      <p:pic>
        <p:nvPicPr>
          <p:cNvPr id="25607" name="Picture 7">
            <a:extLst>
              <a:ext uri="{FF2B5EF4-FFF2-40B4-BE49-F238E27FC236}">
                <a16:creationId xmlns:a16="http://schemas.microsoft.com/office/drawing/2014/main" id="{A0963C9A-1CC3-4A79-B42E-A0B342276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4339">
            <a:off x="3508375" y="2640013"/>
            <a:ext cx="3959225" cy="247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57BB4079-05D3-44E3-94C6-E771DB15FC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Victor</a:t>
            </a:r>
            <a:endParaRPr lang="en-US" altLang="sl-SI"/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10E48B16-20CF-418C-8F44-AE471F6F1C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Francija</a:t>
            </a:r>
            <a:endParaRPr lang="en-US" altLang="sl-SI"/>
          </a:p>
        </p:txBody>
      </p:sp>
      <p:pic>
        <p:nvPicPr>
          <p:cNvPr id="27652" name="Picture 4">
            <a:extLst>
              <a:ext uri="{FF2B5EF4-FFF2-40B4-BE49-F238E27FC236}">
                <a16:creationId xmlns:a16="http://schemas.microsoft.com/office/drawing/2014/main" id="{657B81FB-40AB-4FE9-9D47-7E68DB1C9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565400"/>
            <a:ext cx="2565400" cy="331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320B0BED-3E41-4843-B929-B0DFDB256C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l-SI"/>
              <a:t>Traian</a:t>
            </a:r>
            <a:r>
              <a:rPr lang="en-US" altLang="sl-SI" b="1"/>
              <a:t> </a:t>
            </a:r>
            <a:r>
              <a:rPr lang="en-US" altLang="sl-SI"/>
              <a:t>Căldărar 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982B67D3-5B10-45FB-AD4E-9C5BB3F97F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Romunija</a:t>
            </a:r>
            <a:endParaRPr lang="en-US" altLang="sl-SI"/>
          </a:p>
        </p:txBody>
      </p:sp>
      <p:pic>
        <p:nvPicPr>
          <p:cNvPr id="32773" name="Picture 5">
            <a:extLst>
              <a:ext uri="{FF2B5EF4-FFF2-40B4-BE49-F238E27FC236}">
                <a16:creationId xmlns:a16="http://schemas.microsoft.com/office/drawing/2014/main" id="{C3B1F9CA-2883-4863-A994-EE2CCCAE6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2781300"/>
            <a:ext cx="3744912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0069050">
  <a:themeElements>
    <a:clrScheme name="10069050 13">
      <a:dk1>
        <a:srgbClr val="808080"/>
      </a:dk1>
      <a:lt1>
        <a:srgbClr val="FFFFFF"/>
      </a:lt1>
      <a:dk2>
        <a:srgbClr val="5E2420"/>
      </a:dk2>
      <a:lt2>
        <a:srgbClr val="FFFFFF"/>
      </a:lt2>
      <a:accent1>
        <a:srgbClr val="D29F29"/>
      </a:accent1>
      <a:accent2>
        <a:srgbClr val="C04527"/>
      </a:accent2>
      <a:accent3>
        <a:srgbClr val="B6ACAB"/>
      </a:accent3>
      <a:accent4>
        <a:srgbClr val="DADADA"/>
      </a:accent4>
      <a:accent5>
        <a:srgbClr val="E5CDAC"/>
      </a:accent5>
      <a:accent6>
        <a:srgbClr val="AE3E22"/>
      </a:accent6>
      <a:hlink>
        <a:srgbClr val="B89749"/>
      </a:hlink>
      <a:folHlink>
        <a:srgbClr val="B58346"/>
      </a:folHlink>
    </a:clrScheme>
    <a:fontScheme name="10069050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sl-S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sl-S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006905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06905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06905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06905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06905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06905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06905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06905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06905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06905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06905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06905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069050 13">
        <a:dk1>
          <a:srgbClr val="808080"/>
        </a:dk1>
        <a:lt1>
          <a:srgbClr val="FFFFFF"/>
        </a:lt1>
        <a:dk2>
          <a:srgbClr val="5E2420"/>
        </a:dk2>
        <a:lt2>
          <a:srgbClr val="FFFFFF"/>
        </a:lt2>
        <a:accent1>
          <a:srgbClr val="D29F29"/>
        </a:accent1>
        <a:accent2>
          <a:srgbClr val="C04527"/>
        </a:accent2>
        <a:accent3>
          <a:srgbClr val="B6ACAB"/>
        </a:accent3>
        <a:accent4>
          <a:srgbClr val="DADADA"/>
        </a:accent4>
        <a:accent5>
          <a:srgbClr val="E5CDAC"/>
        </a:accent5>
        <a:accent6>
          <a:srgbClr val="AE3E22"/>
        </a:accent6>
        <a:hlink>
          <a:srgbClr val="B89749"/>
        </a:hlink>
        <a:folHlink>
          <a:srgbClr val="B5834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069050 14">
        <a:dk1>
          <a:srgbClr val="5C1F00"/>
        </a:dk1>
        <a:lt1>
          <a:srgbClr val="FFFFFF"/>
        </a:lt1>
        <a:dk2>
          <a:srgbClr val="5E2420"/>
        </a:dk2>
        <a:lt2>
          <a:srgbClr val="FFFFFF"/>
        </a:lt2>
        <a:accent1>
          <a:srgbClr val="713E39"/>
        </a:accent1>
        <a:accent2>
          <a:srgbClr val="BE7960"/>
        </a:accent2>
        <a:accent3>
          <a:srgbClr val="B6ACAB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1_Office Theme 13">
      <a:dk1>
        <a:srgbClr val="808080"/>
      </a:dk1>
      <a:lt1>
        <a:srgbClr val="FFFFFF"/>
      </a:lt1>
      <a:dk2>
        <a:srgbClr val="5E2420"/>
      </a:dk2>
      <a:lt2>
        <a:srgbClr val="FFFFFF"/>
      </a:lt2>
      <a:accent1>
        <a:srgbClr val="D29F29"/>
      </a:accent1>
      <a:accent2>
        <a:srgbClr val="C04527"/>
      </a:accent2>
      <a:accent3>
        <a:srgbClr val="B6ACAB"/>
      </a:accent3>
      <a:accent4>
        <a:srgbClr val="DADADA"/>
      </a:accent4>
      <a:accent5>
        <a:srgbClr val="E5CDAC"/>
      </a:accent5>
      <a:accent6>
        <a:srgbClr val="AE3E22"/>
      </a:accent6>
      <a:hlink>
        <a:srgbClr val="B89749"/>
      </a:hlink>
      <a:folHlink>
        <a:srgbClr val="B58346"/>
      </a:folHlink>
    </a:clrScheme>
    <a:fontScheme name="1_Office Theme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sl-S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sl-S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_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ffice Theme 13">
        <a:dk1>
          <a:srgbClr val="808080"/>
        </a:dk1>
        <a:lt1>
          <a:srgbClr val="FFFFFF"/>
        </a:lt1>
        <a:dk2>
          <a:srgbClr val="5E2420"/>
        </a:dk2>
        <a:lt2>
          <a:srgbClr val="FFFFFF"/>
        </a:lt2>
        <a:accent1>
          <a:srgbClr val="D29F29"/>
        </a:accent1>
        <a:accent2>
          <a:srgbClr val="C04527"/>
        </a:accent2>
        <a:accent3>
          <a:srgbClr val="B6ACAB"/>
        </a:accent3>
        <a:accent4>
          <a:srgbClr val="DADADA"/>
        </a:accent4>
        <a:accent5>
          <a:srgbClr val="E5CDAC"/>
        </a:accent5>
        <a:accent6>
          <a:srgbClr val="AE3E22"/>
        </a:accent6>
        <a:hlink>
          <a:srgbClr val="B89749"/>
        </a:hlink>
        <a:folHlink>
          <a:srgbClr val="B5834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ffice Theme 14">
        <a:dk1>
          <a:srgbClr val="5C1F00"/>
        </a:dk1>
        <a:lt1>
          <a:srgbClr val="FFFFFF"/>
        </a:lt1>
        <a:dk2>
          <a:srgbClr val="5E2420"/>
        </a:dk2>
        <a:lt2>
          <a:srgbClr val="FFFFFF"/>
        </a:lt2>
        <a:accent1>
          <a:srgbClr val="713E39"/>
        </a:accent1>
        <a:accent2>
          <a:srgbClr val="BE7960"/>
        </a:accent2>
        <a:accent3>
          <a:srgbClr val="B6ACAB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152</Words>
  <Application>Microsoft Office PowerPoint</Application>
  <PresentationFormat>On-screen Show (4:3)</PresentationFormat>
  <Paragraphs>28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Arial Black</vt:lpstr>
      <vt:lpstr>Castellar</vt:lpstr>
      <vt:lpstr>Garamond</vt:lpstr>
      <vt:lpstr>10069050</vt:lpstr>
      <vt:lpstr>1_Office Theme</vt:lpstr>
      <vt:lpstr>Divji otroci</vt:lpstr>
      <vt:lpstr>Kaj je divji otrok?</vt:lpstr>
      <vt:lpstr>Zakaj so stiki z ljudmi za otroke tako pomembni?</vt:lpstr>
      <vt:lpstr>Pomen čustev</vt:lpstr>
      <vt:lpstr>Torej:</vt:lpstr>
      <vt:lpstr>Znani primeri divjih otrok:</vt:lpstr>
      <vt:lpstr>Oxana Malaya</vt:lpstr>
      <vt:lpstr>Victor</vt:lpstr>
      <vt:lpstr>Traian Căldărar </vt:lpstr>
      <vt:lpstr>Ivan Mishukov </vt:lpstr>
      <vt:lpstr>Axel Rivas </vt:lpstr>
      <vt:lpstr>Amala in Kamala </vt:lpstr>
      <vt:lpstr>Dekle iz Kambodže</vt:lpstr>
      <vt:lpstr>Lyokha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2019-06-03T09:09:55Z</dcterms:created>
  <dcterms:modified xsi:type="dcterms:W3CDTF">2019-06-03T09:09:55Z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