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2" r:id="rId6"/>
    <p:sldId id="268" r:id="rId7"/>
    <p:sldId id="270" r:id="rId8"/>
    <p:sldId id="264" r:id="rId9"/>
    <p:sldId id="265" r:id="rId10"/>
    <p:sldId id="269" r:id="rId11"/>
    <p:sldId id="263" r:id="rId12"/>
    <p:sldId id="266" r:id="rId13"/>
    <p:sldId id="271" r:id="rId14"/>
    <p:sldId id="275" r:id="rId15"/>
    <p:sldId id="273" r:id="rId1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71" autoAdjust="0"/>
  </p:normalViewPr>
  <p:slideViewPr>
    <p:cSldViewPr>
      <p:cViewPr varScale="1">
        <p:scale>
          <a:sx n="154" d="100"/>
          <a:sy n="154" d="100"/>
        </p:scale>
        <p:origin x="35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4">
            <a:extLst>
              <a:ext uri="{FF2B5EF4-FFF2-40B4-BE49-F238E27FC236}">
                <a16:creationId xmlns:a16="http://schemas.microsoft.com/office/drawing/2014/main" id="{9684E893-4C65-4DEC-9AE1-1A1B62A12B8A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16">
            <a:extLst>
              <a:ext uri="{FF2B5EF4-FFF2-40B4-BE49-F238E27FC236}">
                <a16:creationId xmlns:a16="http://schemas.microsoft.com/office/drawing/2014/main" id="{58628A77-5464-4225-8842-EDBD0ACCC505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7">
            <a:extLst>
              <a:ext uri="{FF2B5EF4-FFF2-40B4-BE49-F238E27FC236}">
                <a16:creationId xmlns:a16="http://schemas.microsoft.com/office/drawing/2014/main" id="{AE6FA1BB-4BE9-47BE-9F05-9F3A4893B09B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8">
            <a:extLst>
              <a:ext uri="{FF2B5EF4-FFF2-40B4-BE49-F238E27FC236}">
                <a16:creationId xmlns:a16="http://schemas.microsoft.com/office/drawing/2014/main" id="{C593A4DC-2E1B-468A-9F94-5CE5B4FD1D8F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povezovalnik 19">
            <a:extLst>
              <a:ext uri="{FF2B5EF4-FFF2-40B4-BE49-F238E27FC236}">
                <a16:creationId xmlns:a16="http://schemas.microsoft.com/office/drawing/2014/main" id="{B4D816D0-9FBF-4416-9036-D0A47A173A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aven povezovalnik 20">
            <a:extLst>
              <a:ext uri="{FF2B5EF4-FFF2-40B4-BE49-F238E27FC236}">
                <a16:creationId xmlns:a16="http://schemas.microsoft.com/office/drawing/2014/main" id="{249F3AEF-F1DF-45F3-9D33-1C3AC5E65D4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en povezovalnik 23">
            <a:extLst>
              <a:ext uri="{FF2B5EF4-FFF2-40B4-BE49-F238E27FC236}">
                <a16:creationId xmlns:a16="http://schemas.microsoft.com/office/drawing/2014/main" id="{41959D75-589B-48E8-937B-BBAE2ECF3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aven povezovalnik 24">
            <a:extLst>
              <a:ext uri="{FF2B5EF4-FFF2-40B4-BE49-F238E27FC236}">
                <a16:creationId xmlns:a16="http://schemas.microsoft.com/office/drawing/2014/main" id="{234EB36A-A2A0-4435-820B-A039C296AD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aven povezovalnik 25">
            <a:extLst>
              <a:ext uri="{FF2B5EF4-FFF2-40B4-BE49-F238E27FC236}">
                <a16:creationId xmlns:a16="http://schemas.microsoft.com/office/drawing/2014/main" id="{B6CC799F-F9A6-4B70-8117-6117530871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aven povezovalnik 26">
            <a:extLst>
              <a:ext uri="{FF2B5EF4-FFF2-40B4-BE49-F238E27FC236}">
                <a16:creationId xmlns:a16="http://schemas.microsoft.com/office/drawing/2014/main" id="{AB7234A0-BF3F-4F2F-8B61-3DEF7E6F494E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Pravokotnik 27">
            <a:extLst>
              <a:ext uri="{FF2B5EF4-FFF2-40B4-BE49-F238E27FC236}">
                <a16:creationId xmlns:a16="http://schemas.microsoft.com/office/drawing/2014/main" id="{10832E98-6CD8-427E-B72C-B74559D57555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8">
            <a:extLst>
              <a:ext uri="{FF2B5EF4-FFF2-40B4-BE49-F238E27FC236}">
                <a16:creationId xmlns:a16="http://schemas.microsoft.com/office/drawing/2014/main" id="{78CD74F3-2713-4C19-9A9F-93FE638E74DE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9">
            <a:extLst>
              <a:ext uri="{FF2B5EF4-FFF2-40B4-BE49-F238E27FC236}">
                <a16:creationId xmlns:a16="http://schemas.microsoft.com/office/drawing/2014/main" id="{D4A94475-0D35-46B1-B74E-3C3054459586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30">
            <a:extLst>
              <a:ext uri="{FF2B5EF4-FFF2-40B4-BE49-F238E27FC236}">
                <a16:creationId xmlns:a16="http://schemas.microsoft.com/office/drawing/2014/main" id="{28681E08-4B3A-406C-9BAF-AE8399955416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31">
            <a:extLst>
              <a:ext uri="{FF2B5EF4-FFF2-40B4-BE49-F238E27FC236}">
                <a16:creationId xmlns:a16="http://schemas.microsoft.com/office/drawing/2014/main" id="{88A2DA54-265E-4628-8C7C-533C97577047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32">
            <a:extLst>
              <a:ext uri="{FF2B5EF4-FFF2-40B4-BE49-F238E27FC236}">
                <a16:creationId xmlns:a16="http://schemas.microsoft.com/office/drawing/2014/main" id="{5A8FBAA4-1BCE-4B74-A8FC-A9B6DA6E647F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22" name="Ograda datuma 27">
            <a:extLst>
              <a:ext uri="{FF2B5EF4-FFF2-40B4-BE49-F238E27FC236}">
                <a16:creationId xmlns:a16="http://schemas.microsoft.com/office/drawing/2014/main" id="{CDE0F7FE-58F6-424C-BEE4-8EA812BCB1F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BA367-7685-4958-9461-9C765EFC602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3" name="Ograda noge 16">
            <a:extLst>
              <a:ext uri="{FF2B5EF4-FFF2-40B4-BE49-F238E27FC236}">
                <a16:creationId xmlns:a16="http://schemas.microsoft.com/office/drawing/2014/main" id="{A8BB9C78-5FAE-4B83-A0DB-2527933B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4" name="Ograda številke diapozitiva 28">
            <a:extLst>
              <a:ext uri="{FF2B5EF4-FFF2-40B4-BE49-F238E27FC236}">
                <a16:creationId xmlns:a16="http://schemas.microsoft.com/office/drawing/2014/main" id="{2A9E209E-9C72-4F2A-9789-678D30F8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B133F81B-E585-45D4-86BF-EA6698434A6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37065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7018C4A4-CE40-4F5B-843C-FA554CCA4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B1F71-DF76-4B2A-9C98-E90155B7A82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F93873AF-16D0-4E8D-AAC3-C6471A97E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EAE4C805-0EF3-499F-AB40-AAB6DC1CD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7C6AE-1318-4701-94C4-A7FF23F2A05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20363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871D6381-C29D-4F69-9766-93F843853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17646-4C7C-43BE-9A1A-4C157762C05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812FAA32-1D27-421C-B4A8-8A3664F6C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B5623A44-6F38-41FB-BD29-54D0822E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B2CFC-D88B-4DB8-B7F4-E7D15608D13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6426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6">
            <a:extLst>
              <a:ext uri="{FF2B5EF4-FFF2-40B4-BE49-F238E27FC236}">
                <a16:creationId xmlns:a16="http://schemas.microsoft.com/office/drawing/2014/main" id="{848D6D0F-1FB7-475E-9D72-AC34AC749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D664D73-3072-45AD-93C1-F1AB38F0E91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številke diapozitiva 8">
            <a:extLst>
              <a:ext uri="{FF2B5EF4-FFF2-40B4-BE49-F238E27FC236}">
                <a16:creationId xmlns:a16="http://schemas.microsoft.com/office/drawing/2014/main" id="{BBF6C69D-A435-4923-B5D7-424669575E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23696F-92FD-467A-A66A-1F5DCA098550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6C9B66D0-A004-4D3D-BEB4-F2EED448DF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832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4">
            <a:extLst>
              <a:ext uri="{FF2B5EF4-FFF2-40B4-BE49-F238E27FC236}">
                <a16:creationId xmlns:a16="http://schemas.microsoft.com/office/drawing/2014/main" id="{3BCA9748-EC69-4FC6-AF22-C619AC2905B4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16">
            <a:extLst>
              <a:ext uri="{FF2B5EF4-FFF2-40B4-BE49-F238E27FC236}">
                <a16:creationId xmlns:a16="http://schemas.microsoft.com/office/drawing/2014/main" id="{BC42FF3B-119B-4506-8BBB-D1BD39B54513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7">
            <a:extLst>
              <a:ext uri="{FF2B5EF4-FFF2-40B4-BE49-F238E27FC236}">
                <a16:creationId xmlns:a16="http://schemas.microsoft.com/office/drawing/2014/main" id="{167E2F7C-D37E-49BE-AC0F-A2B4C34408DD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8">
            <a:extLst>
              <a:ext uri="{FF2B5EF4-FFF2-40B4-BE49-F238E27FC236}">
                <a16:creationId xmlns:a16="http://schemas.microsoft.com/office/drawing/2014/main" id="{3DF74458-0ADC-473F-8E79-F788535786D7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aven povezovalnik 19">
            <a:extLst>
              <a:ext uri="{FF2B5EF4-FFF2-40B4-BE49-F238E27FC236}">
                <a16:creationId xmlns:a16="http://schemas.microsoft.com/office/drawing/2014/main" id="{6C812720-8E1D-46F5-8BBC-E2920F26DE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aven povezovalnik 20">
            <a:extLst>
              <a:ext uri="{FF2B5EF4-FFF2-40B4-BE49-F238E27FC236}">
                <a16:creationId xmlns:a16="http://schemas.microsoft.com/office/drawing/2014/main" id="{AB8D04E4-BC81-44BF-A52A-9C59B007D525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aven povezovalnik 23">
            <a:extLst>
              <a:ext uri="{FF2B5EF4-FFF2-40B4-BE49-F238E27FC236}">
                <a16:creationId xmlns:a16="http://schemas.microsoft.com/office/drawing/2014/main" id="{05A56112-AC47-43AF-802B-D3A3114CEF4D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aven povezovalnik 24">
            <a:extLst>
              <a:ext uri="{FF2B5EF4-FFF2-40B4-BE49-F238E27FC236}">
                <a16:creationId xmlns:a16="http://schemas.microsoft.com/office/drawing/2014/main" id="{DEEC7600-3171-4837-9350-F4973967B4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en povezovalnik 25">
            <a:extLst>
              <a:ext uri="{FF2B5EF4-FFF2-40B4-BE49-F238E27FC236}">
                <a16:creationId xmlns:a16="http://schemas.microsoft.com/office/drawing/2014/main" id="{7E45F0C3-2E7A-4FCA-AD88-C5BC32E10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Pravokotnik 26">
            <a:extLst>
              <a:ext uri="{FF2B5EF4-FFF2-40B4-BE49-F238E27FC236}">
                <a16:creationId xmlns:a16="http://schemas.microsoft.com/office/drawing/2014/main" id="{B89D6B3F-B340-4E17-82AE-90D40D85E372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27">
            <a:extLst>
              <a:ext uri="{FF2B5EF4-FFF2-40B4-BE49-F238E27FC236}">
                <a16:creationId xmlns:a16="http://schemas.microsoft.com/office/drawing/2014/main" id="{7F353AF6-AF3B-4131-BAFC-6BA128412F56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28">
            <a:extLst>
              <a:ext uri="{FF2B5EF4-FFF2-40B4-BE49-F238E27FC236}">
                <a16:creationId xmlns:a16="http://schemas.microsoft.com/office/drawing/2014/main" id="{0A83DE69-73EB-4FA8-985F-75B9407D73CA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29">
            <a:extLst>
              <a:ext uri="{FF2B5EF4-FFF2-40B4-BE49-F238E27FC236}">
                <a16:creationId xmlns:a16="http://schemas.microsoft.com/office/drawing/2014/main" id="{82416C06-3325-404F-A881-941D34AB953A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30">
            <a:extLst>
              <a:ext uri="{FF2B5EF4-FFF2-40B4-BE49-F238E27FC236}">
                <a16:creationId xmlns:a16="http://schemas.microsoft.com/office/drawing/2014/main" id="{7F713012-BCBC-4514-9B9F-C4E2BEF6C0D0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31">
            <a:extLst>
              <a:ext uri="{FF2B5EF4-FFF2-40B4-BE49-F238E27FC236}">
                <a16:creationId xmlns:a16="http://schemas.microsoft.com/office/drawing/2014/main" id="{0950818E-F80F-45E7-A9E7-FEE3FFB33252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aven povezovalnik 32">
            <a:extLst>
              <a:ext uri="{FF2B5EF4-FFF2-40B4-BE49-F238E27FC236}">
                <a16:creationId xmlns:a16="http://schemas.microsoft.com/office/drawing/2014/main" id="{007E05C3-565A-4FB2-ADFC-6C7171A5808E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Ograda datuma 3">
            <a:extLst>
              <a:ext uri="{FF2B5EF4-FFF2-40B4-BE49-F238E27FC236}">
                <a16:creationId xmlns:a16="http://schemas.microsoft.com/office/drawing/2014/main" id="{4B853C42-F217-40B2-801D-7043B06260C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DBB7B-FE95-48DF-B34C-B3AA3E528FF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1" name="Ograda noge 4">
            <a:extLst>
              <a:ext uri="{FF2B5EF4-FFF2-40B4-BE49-F238E27FC236}">
                <a16:creationId xmlns:a16="http://schemas.microsoft.com/office/drawing/2014/main" id="{75667A4B-43F5-460A-B023-71FB65454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5">
            <a:extLst>
              <a:ext uri="{FF2B5EF4-FFF2-40B4-BE49-F238E27FC236}">
                <a16:creationId xmlns:a16="http://schemas.microsoft.com/office/drawing/2014/main" id="{33642586-5219-43CA-ACA2-203305A9F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A5625650-EE17-4DEA-8EA9-F3D7F689676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13274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948C37F1-4A76-442A-A0F7-B356BCC2E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6F58A-D1BB-4647-A414-D92C4975EC5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AAA704E4-FF89-4229-970B-E00A33A6E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6D6436D0-3757-4220-8F26-98BC44051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1DBB4-2CAA-45EE-ACD1-BAB5834D650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3560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Ograda datuma 13">
            <a:extLst>
              <a:ext uri="{FF2B5EF4-FFF2-40B4-BE49-F238E27FC236}">
                <a16:creationId xmlns:a16="http://schemas.microsoft.com/office/drawing/2014/main" id="{A94489B3-3084-4FC9-8396-31A0B9067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ABC0F-3F3A-4009-985F-8573E66F6DA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2">
            <a:extLst>
              <a:ext uri="{FF2B5EF4-FFF2-40B4-BE49-F238E27FC236}">
                <a16:creationId xmlns:a16="http://schemas.microsoft.com/office/drawing/2014/main" id="{8D376ED2-0B52-4580-B5C3-BA8F98992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22">
            <a:extLst>
              <a:ext uri="{FF2B5EF4-FFF2-40B4-BE49-F238E27FC236}">
                <a16:creationId xmlns:a16="http://schemas.microsoft.com/office/drawing/2014/main" id="{EEBE30AB-8362-49AD-AFEF-33272AC52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B6DB7-7FAC-4144-B7AE-03B75B962D6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626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5">
            <a:extLst>
              <a:ext uri="{FF2B5EF4-FFF2-40B4-BE49-F238E27FC236}">
                <a16:creationId xmlns:a16="http://schemas.microsoft.com/office/drawing/2014/main" id="{91E844FC-A1CD-41D7-9BB3-B8CF4F7FF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9BAE1F9-1AAB-456A-B8DB-6CACC77E391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številke diapozitiva 6">
            <a:extLst>
              <a:ext uri="{FF2B5EF4-FFF2-40B4-BE49-F238E27FC236}">
                <a16:creationId xmlns:a16="http://schemas.microsoft.com/office/drawing/2014/main" id="{C7138064-0B18-412E-B28D-2499DF4854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FFA5DB-EB72-4C7A-830C-042B80552431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Ograda noge 7">
            <a:extLst>
              <a:ext uri="{FF2B5EF4-FFF2-40B4-BE49-F238E27FC236}">
                <a16:creationId xmlns:a16="http://schemas.microsoft.com/office/drawing/2014/main" id="{1C298C66-8A14-41E5-A2B7-56F2095C09B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239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770993A7-761E-4FFB-B2C6-A91736286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00D91-D203-48EC-BCEF-CA618C5D86F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ADE2BD93-0D25-462F-9D6F-110B16878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DA43F84F-FE84-4F61-9808-26ACF1EB8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3D381-835B-49FD-BA87-A6D89645728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9825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povezovalnik 14">
            <a:extLst>
              <a:ext uri="{FF2B5EF4-FFF2-40B4-BE49-F238E27FC236}">
                <a16:creationId xmlns:a16="http://schemas.microsoft.com/office/drawing/2014/main" id="{F870EB2E-C00D-425D-A613-38AF7545C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Raven povezovalnik 16">
            <a:extLst>
              <a:ext uri="{FF2B5EF4-FFF2-40B4-BE49-F238E27FC236}">
                <a16:creationId xmlns:a16="http://schemas.microsoft.com/office/drawing/2014/main" id="{08066D77-C817-4DB9-B8F4-C2552E0AA3D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aven povezovalnik 17">
            <a:extLst>
              <a:ext uri="{FF2B5EF4-FFF2-40B4-BE49-F238E27FC236}">
                <a16:creationId xmlns:a16="http://schemas.microsoft.com/office/drawing/2014/main" id="{53238F0C-4277-4027-83E6-185AF9C63F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" name="Raven povezovalnik 18">
            <a:extLst>
              <a:ext uri="{FF2B5EF4-FFF2-40B4-BE49-F238E27FC236}">
                <a16:creationId xmlns:a16="http://schemas.microsoft.com/office/drawing/2014/main" id="{A8D2FD61-3929-4E4F-8018-0D3BB9DE9D3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9" name="Pravokotnik 19">
            <a:extLst>
              <a:ext uri="{FF2B5EF4-FFF2-40B4-BE49-F238E27FC236}">
                <a16:creationId xmlns:a16="http://schemas.microsoft.com/office/drawing/2014/main" id="{52A67FBB-0E8B-4C2E-AA97-7BD6B89C47AF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povezovalnik 20">
            <a:extLst>
              <a:ext uri="{FF2B5EF4-FFF2-40B4-BE49-F238E27FC236}">
                <a16:creationId xmlns:a16="http://schemas.microsoft.com/office/drawing/2014/main" id="{77B1C2DF-44EB-4ADA-912F-3CD448F398D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1" name="Elipsa 23">
            <a:extLst>
              <a:ext uri="{FF2B5EF4-FFF2-40B4-BE49-F238E27FC236}">
                <a16:creationId xmlns:a16="http://schemas.microsoft.com/office/drawing/2014/main" id="{DF50B1F6-9A9A-4B03-B818-62AE466B6438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datuma 20">
            <a:extLst>
              <a:ext uri="{FF2B5EF4-FFF2-40B4-BE49-F238E27FC236}">
                <a16:creationId xmlns:a16="http://schemas.microsoft.com/office/drawing/2014/main" id="{6B4CFC63-CF11-4AA9-9C08-5E0D73E41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CB7470D-93C8-4CFF-81BB-315A3A64CCA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3" name="Ograda številke diapozitiva 21">
            <a:extLst>
              <a:ext uri="{FF2B5EF4-FFF2-40B4-BE49-F238E27FC236}">
                <a16:creationId xmlns:a16="http://schemas.microsoft.com/office/drawing/2014/main" id="{6840D59F-5FC7-453F-B094-BBD2015C5E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77843A-D5AD-4D11-BD4F-69FA40254B0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Ograda noge 22">
            <a:extLst>
              <a:ext uri="{FF2B5EF4-FFF2-40B4-BE49-F238E27FC236}">
                <a16:creationId xmlns:a16="http://schemas.microsoft.com/office/drawing/2014/main" id="{4E49E20D-6827-469C-987D-F9694FA2F90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6011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povezovalnik 14">
            <a:extLst>
              <a:ext uri="{FF2B5EF4-FFF2-40B4-BE49-F238E27FC236}">
                <a16:creationId xmlns:a16="http://schemas.microsoft.com/office/drawing/2014/main" id="{59865F61-A0ED-4869-9772-C350F0D53F98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Elipsa 16">
            <a:extLst>
              <a:ext uri="{FF2B5EF4-FFF2-40B4-BE49-F238E27FC236}">
                <a16:creationId xmlns:a16="http://schemas.microsoft.com/office/drawing/2014/main" id="{E5FC9963-1AF6-4395-9644-A57E031551A8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aven povezovalnik 17">
            <a:extLst>
              <a:ext uri="{FF2B5EF4-FFF2-40B4-BE49-F238E27FC236}">
                <a16:creationId xmlns:a16="http://schemas.microsoft.com/office/drawing/2014/main" id="{5758D3D0-63D5-40A2-990F-0385A4BB1D7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" name="Pravokotnik 18">
            <a:extLst>
              <a:ext uri="{FF2B5EF4-FFF2-40B4-BE49-F238E27FC236}">
                <a16:creationId xmlns:a16="http://schemas.microsoft.com/office/drawing/2014/main" id="{16EECAE3-D427-47E2-B7FD-B479B970B124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aven povezovalnik 19">
            <a:extLst>
              <a:ext uri="{FF2B5EF4-FFF2-40B4-BE49-F238E27FC236}">
                <a16:creationId xmlns:a16="http://schemas.microsoft.com/office/drawing/2014/main" id="{C91E2AAC-50DC-4817-B7FA-17425B0D4D4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" name="Raven povezovalnik 20">
            <a:extLst>
              <a:ext uri="{FF2B5EF4-FFF2-40B4-BE49-F238E27FC236}">
                <a16:creationId xmlns:a16="http://schemas.microsoft.com/office/drawing/2014/main" id="{45DAFD01-66CB-4AFB-9C92-4055E8A806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Raven povezovalnik 23">
            <a:extLst>
              <a:ext uri="{FF2B5EF4-FFF2-40B4-BE49-F238E27FC236}">
                <a16:creationId xmlns:a16="http://schemas.microsoft.com/office/drawing/2014/main" id="{DCC6AD2F-E264-4C1E-9539-6EC3919409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Ograda datuma 16">
            <a:extLst>
              <a:ext uri="{FF2B5EF4-FFF2-40B4-BE49-F238E27FC236}">
                <a16:creationId xmlns:a16="http://schemas.microsoft.com/office/drawing/2014/main" id="{FDA9EBF6-1A73-4343-83AB-C7FFB512D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B4189CE-29EC-4437-8A46-E4F41029B28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3" name="Ograda številke diapozitiva 17">
            <a:extLst>
              <a:ext uri="{FF2B5EF4-FFF2-40B4-BE49-F238E27FC236}">
                <a16:creationId xmlns:a16="http://schemas.microsoft.com/office/drawing/2014/main" id="{3920C1B9-B6F2-481F-AB42-6E1B940B2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232710-7580-40EA-BF8D-4860359D7D49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Ograda noge 20">
            <a:extLst>
              <a:ext uri="{FF2B5EF4-FFF2-40B4-BE49-F238E27FC236}">
                <a16:creationId xmlns:a16="http://schemas.microsoft.com/office/drawing/2014/main" id="{64E3C022-815E-4BC4-AD02-B437D99910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516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povezovalnik 15">
            <a:extLst>
              <a:ext uri="{FF2B5EF4-FFF2-40B4-BE49-F238E27FC236}">
                <a16:creationId xmlns:a16="http://schemas.microsoft.com/office/drawing/2014/main" id="{A8ED2BB1-917A-44BA-84B6-31D6D1EDA51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70EAFE3F-DF12-40C1-B415-DB70EADDE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028" name="Ograda besedila 12">
            <a:extLst>
              <a:ext uri="{FF2B5EF4-FFF2-40B4-BE49-F238E27FC236}">
                <a16:creationId xmlns:a16="http://schemas.microsoft.com/office/drawing/2014/main" id="{469BF7AA-3817-4028-B210-627EFA94C3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BAAFC964-D608-4C24-B9EE-E30968845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477835-F84E-4C53-BFE4-6995BF805AA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F1A2429C-4119-4395-B9EB-1B91A86B0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aven povezovalnik 6">
            <a:extLst>
              <a:ext uri="{FF2B5EF4-FFF2-40B4-BE49-F238E27FC236}">
                <a16:creationId xmlns:a16="http://schemas.microsoft.com/office/drawing/2014/main" id="{D80096D0-0BB3-458E-B353-6925CAD507C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Raven povezovalnik 8">
            <a:extLst>
              <a:ext uri="{FF2B5EF4-FFF2-40B4-BE49-F238E27FC236}">
                <a16:creationId xmlns:a16="http://schemas.microsoft.com/office/drawing/2014/main" id="{23105EEE-048A-4E57-85C6-593AC802465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F40ACE3D-D613-4D09-BDD4-BB6C703276BD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Raven povezovalnik 10">
            <a:extLst>
              <a:ext uri="{FF2B5EF4-FFF2-40B4-BE49-F238E27FC236}">
                <a16:creationId xmlns:a16="http://schemas.microsoft.com/office/drawing/2014/main" id="{633EC98B-1767-45EF-A423-A7E1668DE17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3D16B1E3-BC04-4FA3-836B-0373DFD37DB1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265949A0-514A-4DF9-8B46-C4BE18434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FB9FB171-1A46-4987-9C77-F393F3D626F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0" r:id="rId4"/>
    <p:sldLayoutId id="2147483751" r:id="rId5"/>
    <p:sldLayoutId id="2147483758" r:id="rId6"/>
    <p:sldLayoutId id="2147483752" r:id="rId7"/>
    <p:sldLayoutId id="2147483759" r:id="rId8"/>
    <p:sldLayoutId id="2147483760" r:id="rId9"/>
    <p:sldLayoutId id="2147483753" r:id="rId10"/>
    <p:sldLayoutId id="214748375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B29570-21F4-46CF-9655-780A8AB01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</a:rPr>
              <a:t>DROGE</a:t>
            </a:r>
          </a:p>
        </p:txBody>
      </p:sp>
      <p:sp>
        <p:nvSpPr>
          <p:cNvPr id="8195" name="Podnaslov 2">
            <a:extLst>
              <a:ext uri="{FF2B5EF4-FFF2-40B4-BE49-F238E27FC236}">
                <a16:creationId xmlns:a16="http://schemas.microsoft.com/office/drawing/2014/main" id="{E1A6CFE0-4360-4DD3-BB94-CAB2DC2AD1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endParaRPr lang="sl-SI" alt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4A1277-852B-4CDC-89CF-233038CD7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MARIHUANA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28D5AFC-6F7A-405F-92F7-D0BB996528F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Zdrobljeno cvetje ter listje konoplje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Uživanje: kajenje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Spodbuja dobro voljo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</p:txBody>
      </p:sp>
      <p:pic>
        <p:nvPicPr>
          <p:cNvPr id="17412" name="Picture 3">
            <a:extLst>
              <a:ext uri="{FF2B5EF4-FFF2-40B4-BE49-F238E27FC236}">
                <a16:creationId xmlns:a16="http://schemas.microsoft.com/office/drawing/2014/main" id="{5C346E39-668B-4BCF-B9CA-359614D07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060575"/>
            <a:ext cx="33337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4">
            <a:extLst>
              <a:ext uri="{FF2B5EF4-FFF2-40B4-BE49-F238E27FC236}">
                <a16:creationId xmlns:a16="http://schemas.microsoft.com/office/drawing/2014/main" id="{E9F69E8A-68A9-4966-BBF3-96942C5F8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73463"/>
            <a:ext cx="4608513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D31DE2-6CEC-47B9-804B-5C2259646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POSLEDICE UŽIVANJA  </a:t>
            </a:r>
          </a:p>
        </p:txBody>
      </p:sp>
      <p:sp>
        <p:nvSpPr>
          <p:cNvPr id="18435" name="Ograda vsebine 2">
            <a:extLst>
              <a:ext uri="{FF2B5EF4-FFF2-40B4-BE49-F238E27FC236}">
                <a16:creationId xmlns:a16="http://schemas.microsoft.com/office/drawing/2014/main" id="{424B8F70-9593-4D16-BF56-C29BB2A531B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Težave pri iskanju natančnih besed za opis tega, kar želijo</a:t>
            </a:r>
          </a:p>
          <a:p>
            <a:r>
              <a:rPr lang="sl-SI" altLang="sl-SI"/>
              <a:t>Težave pri razumevanju tega kar slišijo</a:t>
            </a:r>
          </a:p>
          <a:p>
            <a:r>
              <a:rPr lang="sl-SI" altLang="sl-SI"/>
              <a:t>Izgubljanje sposobnosti za mišljenje</a:t>
            </a:r>
          </a:p>
          <a:p>
            <a:r>
              <a:rPr lang="sl-SI" altLang="sl-SI"/>
              <a:t>Prizadet kratkotrajni spomin</a:t>
            </a:r>
          </a:p>
          <a:p>
            <a:r>
              <a:rPr lang="sl-SI" altLang="sl-SI"/>
              <a:t>Moten proces učenja, nezainteresiranost, zanemarjanje družbe</a:t>
            </a:r>
          </a:p>
          <a:p>
            <a:endParaRPr lang="sl-SI" altLang="sl-SI"/>
          </a:p>
        </p:txBody>
      </p:sp>
      <p:pic>
        <p:nvPicPr>
          <p:cNvPr id="18436" name="Picture 3">
            <a:extLst>
              <a:ext uri="{FF2B5EF4-FFF2-40B4-BE49-F238E27FC236}">
                <a16:creationId xmlns:a16="http://schemas.microsoft.com/office/drawing/2014/main" id="{4A2AF172-B38C-461E-9B97-6D949273D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200525"/>
            <a:ext cx="3384550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086A26-5BF7-44F2-B75B-15DD5A56A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POZITIVNE STRANI MARIHUANE</a:t>
            </a:r>
          </a:p>
        </p:txBody>
      </p:sp>
      <p:sp>
        <p:nvSpPr>
          <p:cNvPr id="19459" name="Ograda vsebine 2">
            <a:extLst>
              <a:ext uri="{FF2B5EF4-FFF2-40B4-BE49-F238E27FC236}">
                <a16:creationId xmlns:a16="http://schemas.microsoft.com/office/drawing/2014/main" id="{B12E6159-92D2-4D9E-B39B-FD3F86D134A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Ponekod medicinsko predelano marihuano uporabljajo za lajšanje bolečin pri ljudeh, ki imajo npr. epilepsijo</a:t>
            </a:r>
          </a:p>
          <a:p>
            <a:r>
              <a:rPr lang="sl-SI" altLang="sl-SI"/>
              <a:t>Pomaga pri premagovanju treme…</a:t>
            </a:r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EF1F5590-D3EB-4280-A2B8-7344D5DF6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90950"/>
            <a:ext cx="39624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3">
            <a:extLst>
              <a:ext uri="{FF2B5EF4-FFF2-40B4-BE49-F238E27FC236}">
                <a16:creationId xmlns:a16="http://schemas.microsoft.com/office/drawing/2014/main" id="{5F4686A0-C179-44DF-8CDE-BF582A533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7200"/>
            <a:ext cx="4152900" cy="270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0E5DD4-2C0F-48C5-8AEB-E0A4EA87C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HEROIN</a:t>
            </a:r>
          </a:p>
        </p:txBody>
      </p:sp>
      <p:sp>
        <p:nvSpPr>
          <p:cNvPr id="20483" name="Ograda vsebine 2">
            <a:extLst>
              <a:ext uri="{FF2B5EF4-FFF2-40B4-BE49-F238E27FC236}">
                <a16:creationId xmlns:a16="http://schemas.microsoft.com/office/drawing/2014/main" id="{01E50AA3-A6DE-4465-8178-148B1DAFF98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Dobili so ga tako, da so morfin obdelovali z anhidridom ocetne kisline.</a:t>
            </a:r>
          </a:p>
          <a:p>
            <a:r>
              <a:rPr lang="sl-SI" altLang="sl-SI"/>
              <a:t>Uživanje: rjav prašek se raztopi in se fiksa v žilo</a:t>
            </a:r>
          </a:p>
          <a:p>
            <a:endParaRPr lang="sl-SI" altLang="sl-SI"/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F2554F1D-BDF4-4699-A87D-F362350A7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13100"/>
            <a:ext cx="4635500" cy="309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>
            <a:extLst>
              <a:ext uri="{FF2B5EF4-FFF2-40B4-BE49-F238E27FC236}">
                <a16:creationId xmlns:a16="http://schemas.microsoft.com/office/drawing/2014/main" id="{26965E36-82C0-4B05-BD82-40B2B1847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141663"/>
            <a:ext cx="3960812" cy="263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F57CB1-7643-42B4-AC3B-343568E60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UČINKI HEROINA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985CDB7-ABD6-4422-B2B9-366F595B9E4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latin typeface="Times New Roman" pitchFamily="18" charset="0"/>
                <a:cs typeface="Times New Roman" pitchFamily="18" charset="0"/>
              </a:rPr>
              <a:t>zoženje zenic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latin typeface="Times New Roman" pitchFamily="18" charset="0"/>
                <a:cs typeface="Times New Roman" pitchFamily="18" charset="0"/>
              </a:rPr>
              <a:t>zaprtost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latin typeface="Times New Roman" pitchFamily="18" charset="0"/>
                <a:cs typeface="Times New Roman" pitchFamily="18" charset="0"/>
              </a:rPr>
              <a:t>znižanje krvnega tlaka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latin typeface="Times New Roman" pitchFamily="18" charset="0"/>
                <a:cs typeface="Times New Roman" pitchFamily="18" charset="0"/>
              </a:rPr>
              <a:t>pridušeno dihanje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latin typeface="Times New Roman" pitchFamily="18" charset="0"/>
                <a:cs typeface="Times New Roman" pitchFamily="18" charset="0"/>
              </a:rPr>
              <a:t>doživljanje blaženosti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latin typeface="Times New Roman" pitchFamily="18" charset="0"/>
                <a:cs typeface="Times New Roman" pitchFamily="18" charset="0"/>
              </a:rPr>
              <a:t>občutek toplote po telesu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latin typeface="Times New Roman" pitchFamily="18" charset="0"/>
                <a:cs typeface="Times New Roman" pitchFamily="18" charset="0"/>
              </a:rPr>
              <a:t>sprostitev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latin typeface="Times New Roman" pitchFamily="18" charset="0"/>
                <a:cs typeface="Times New Roman" pitchFamily="18" charset="0"/>
              </a:rPr>
              <a:t>popustitev bolečin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latin typeface="Times New Roman" pitchFamily="18" charset="0"/>
                <a:cs typeface="Times New Roman" pitchFamily="18" charset="0"/>
              </a:rPr>
              <a:t>okrepitev občutka varnosti in moči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latin typeface="Times New Roman" pitchFamily="18" charset="0"/>
                <a:cs typeface="Times New Roman" pitchFamily="18" charset="0"/>
              </a:rPr>
              <a:t>občutek neodvisnosti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latin typeface="Times New Roman" pitchFamily="18" charset="0"/>
                <a:cs typeface="Times New Roman" pitchFamily="18" charset="0"/>
              </a:rPr>
              <a:t>nezanimanje zasvojenca za okolje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latin typeface="Times New Roman" pitchFamily="18" charset="0"/>
                <a:cs typeface="Times New Roman" pitchFamily="18" charset="0"/>
              </a:rPr>
              <a:t>nenehno ukvarjanje z nabavo heroina</a:t>
            </a:r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0B1D278B-1D30-4342-83CA-2259B3F5B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916113"/>
            <a:ext cx="43815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999AF1-456F-4CF3-8412-AE142EDD5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POSLEDICE UŽIVANJA</a:t>
            </a:r>
          </a:p>
        </p:txBody>
      </p:sp>
      <p:sp>
        <p:nvSpPr>
          <p:cNvPr id="22531" name="Ograda vsebine 2">
            <a:extLst>
              <a:ext uri="{FF2B5EF4-FFF2-40B4-BE49-F238E27FC236}">
                <a16:creationId xmlns:a16="http://schemas.microsoft.com/office/drawing/2014/main" id="{33A6B39C-FA5D-4932-B033-A4E6AC6B2F9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Med uživalci drog je v porastu pljučna tuberkuloza.</a:t>
            </a:r>
          </a:p>
          <a:p>
            <a:r>
              <a:rPr lang="sl-SI" altLang="sl-SI"/>
              <a:t>Veliko nevarnosti prinaša vbrizganje v veno ali pod kožo saj je lahko vzrok poškodb prej omenjenih tkiv ali pa številnim okužbam.</a:t>
            </a:r>
          </a:p>
          <a:p>
            <a:r>
              <a:rPr lang="sl-SI" altLang="sl-SI"/>
              <a:t>Pri uživalcih opiatnih drog pogosto ugotavljamo tudi pljučna obolenja, manjši tek in apatičnost.</a:t>
            </a:r>
          </a:p>
          <a:p>
            <a:r>
              <a:rPr lang="sl-SI" altLang="sl-SI"/>
              <a:t>Poleg odvisnosti je glavna nevarnost predoziranje, še posebej po vbrizgavanju opiata v veno. Lahko pride do zastoja dihanja, nezavesti.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52E697-70E5-47E4-842D-C69732BDC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DROGE</a:t>
            </a: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CBBCB3BD-DFD7-4418-AD1E-2C37D57922E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 Droge so sredstva, ki zaradi svoje kemične sestave in učinkov vplivajo na človeški organizem, spreminjajo počutje, mišljenje in vedenje uživalca.</a:t>
            </a:r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0FB91CEF-462E-41A8-963C-B10CD0C4A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213100"/>
            <a:ext cx="337185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93E331-D8C0-4972-A47F-CC0C1BFC7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DELITEV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19F1F16-2AD4-4EDF-A1F8-335E311D70F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62500" lnSpcReduction="20000"/>
          </a:bodyPr>
          <a:lstStyle/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sl-SI" sz="38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3800" dirty="0">
                <a:latin typeface="Times New Roman" pitchFamily="18" charset="0"/>
                <a:cs typeface="Times New Roman" pitchFamily="18" charset="0"/>
              </a:rPr>
              <a:t>OBLIKA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3800" dirty="0">
                <a:latin typeface="Times New Roman" pitchFamily="18" charset="0"/>
                <a:cs typeface="Times New Roman" pitchFamily="18" charset="0"/>
              </a:rPr>
              <a:t>prah,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3800" dirty="0">
                <a:latin typeface="Times New Roman" pitchFamily="18" charset="0"/>
                <a:cs typeface="Times New Roman" pitchFamily="18" charset="0"/>
              </a:rPr>
              <a:t>zrnca,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3800" dirty="0" err="1">
                <a:latin typeface="Times New Roman" pitchFamily="18" charset="0"/>
                <a:cs typeface="Times New Roman" pitchFamily="18" charset="0"/>
              </a:rPr>
              <a:t>razstopina</a:t>
            </a:r>
            <a:r>
              <a:rPr lang="sl-SI" sz="38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3800" dirty="0">
                <a:latin typeface="Times New Roman" pitchFamily="18" charset="0"/>
                <a:cs typeface="Times New Roman" pitchFamily="18" charset="0"/>
              </a:rPr>
              <a:t>olje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sz="38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3800" dirty="0">
                <a:latin typeface="Times New Roman" pitchFamily="18" charset="0"/>
                <a:cs typeface="Times New Roman" pitchFamily="18" charset="0"/>
              </a:rPr>
              <a:t>NAČIN UŽIVANJA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3800" dirty="0">
                <a:latin typeface="Times New Roman" pitchFamily="18" charset="0"/>
                <a:cs typeface="Times New Roman" pitchFamily="18" charset="0"/>
              </a:rPr>
              <a:t>vbrizgavanje,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3800" dirty="0">
                <a:latin typeface="Times New Roman" pitchFamily="18" charset="0"/>
                <a:cs typeface="Times New Roman" pitchFamily="18" charset="0"/>
              </a:rPr>
              <a:t>vdihavanje,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3800" dirty="0">
                <a:latin typeface="Times New Roman" pitchFamily="18" charset="0"/>
                <a:cs typeface="Times New Roman" pitchFamily="18" charset="0"/>
              </a:rPr>
              <a:t>njuhanje in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3800" dirty="0">
                <a:latin typeface="Times New Roman" pitchFamily="18" charset="0"/>
                <a:cs typeface="Times New Roman" pitchFamily="18" charset="0"/>
              </a:rPr>
              <a:t>uživanje oralno ali rektalno.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595A2B85-F9D9-4D3C-BEA1-F1819EAFE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836613"/>
            <a:ext cx="381000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ECE029-9AAC-4E8E-A129-245771DFC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DROGE, KI SO RAZŠIRJENE V SLOVENIJI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A2F1CA43-7EF0-478C-85B7-3125ED62BD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ECSTASY</a:t>
            </a:r>
          </a:p>
          <a:p>
            <a:r>
              <a:rPr lang="sl-SI" altLang="sl-SI"/>
              <a:t>KONOPLJA</a:t>
            </a:r>
          </a:p>
          <a:p>
            <a:r>
              <a:rPr lang="sl-SI" altLang="sl-SI"/>
              <a:t>KOKAIN</a:t>
            </a:r>
          </a:p>
          <a:p>
            <a:r>
              <a:rPr lang="sl-SI" altLang="sl-SI"/>
              <a:t>HEROIN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CAAF6AA1-1712-4294-BA1F-86D29CA06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33825"/>
            <a:ext cx="3589337" cy="282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3">
            <a:extLst>
              <a:ext uri="{FF2B5EF4-FFF2-40B4-BE49-F238E27FC236}">
                <a16:creationId xmlns:a16="http://schemas.microsoft.com/office/drawing/2014/main" id="{C9D1B5A5-B504-455A-B9EB-12AB2D9E4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33825"/>
            <a:ext cx="4392613" cy="274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4">
            <a:extLst>
              <a:ext uri="{FF2B5EF4-FFF2-40B4-BE49-F238E27FC236}">
                <a16:creationId xmlns:a16="http://schemas.microsoft.com/office/drawing/2014/main" id="{275E7B28-107B-4489-8AE5-5B82BE2EF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949325"/>
            <a:ext cx="3840163" cy="28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B6D34B-8E5C-4DB8-B094-B5640D8CA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ECSTASY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678A88A5-CC1B-4999-AA56-66E46D657B3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 Sintetizirajo ga v laboratorijih kot izvleček muškatnega oreška.</a:t>
            </a:r>
          </a:p>
          <a:p>
            <a:r>
              <a:rPr lang="sl-SI" altLang="sl-SI"/>
              <a:t>Tablete različnih velikosti in oblik</a:t>
            </a:r>
          </a:p>
          <a:p>
            <a:r>
              <a:rPr lang="sl-SI" altLang="sl-SI"/>
              <a:t>Uživa se oralno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E93B55EF-1A61-4F16-9642-6E51B1747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00438"/>
            <a:ext cx="3744912" cy="305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3">
            <a:extLst>
              <a:ext uri="{FF2B5EF4-FFF2-40B4-BE49-F238E27FC236}">
                <a16:creationId xmlns:a16="http://schemas.microsoft.com/office/drawing/2014/main" id="{7876A21C-5E40-4124-9533-890BA2023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255963"/>
            <a:ext cx="2520950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73E522-66D7-40C5-A9E8-CB487B601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UČINKI</a:t>
            </a: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877C82C8-C256-4F1C-8581-2F313B5EC93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Učinek nastopi med 30-60 minut po zaužitju, popusti po</a:t>
            </a:r>
          </a:p>
          <a:p>
            <a:r>
              <a:rPr lang="sl-SI" altLang="sl-SI"/>
              <a:t> 6-10 urah.</a:t>
            </a:r>
          </a:p>
          <a:p>
            <a:r>
              <a:rPr lang="sl-SI" altLang="sl-SI"/>
              <a:t>Naval energije po zaužitju</a:t>
            </a:r>
          </a:p>
          <a:p>
            <a:r>
              <a:rPr lang="sl-SI" altLang="sl-SI"/>
              <a:t>Popolnoma izgine občutek po lakoti, žeji in utrujenosti</a:t>
            </a:r>
          </a:p>
          <a:p>
            <a:endParaRPr lang="sl-SI" altLang="sl-SI"/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D498CD11-6EE2-4D71-844E-E08D863C7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0800"/>
            <a:ext cx="28575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A112D9-B0BE-461F-93E8-6BA68E95D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POSLEDICE</a:t>
            </a:r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47B52C87-A21F-42E8-A11B-70E61912498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Spodbuja osrednje živčevje</a:t>
            </a:r>
          </a:p>
          <a:p>
            <a:r>
              <a:rPr lang="sl-SI" altLang="sl-SI"/>
              <a:t>Telesna temperatura lahko naraste prek41 stopinj Celzija. </a:t>
            </a:r>
          </a:p>
          <a:p>
            <a:r>
              <a:rPr lang="sl-SI" altLang="sl-SI"/>
              <a:t>poškoduje živčne celice v možganih</a:t>
            </a:r>
          </a:p>
          <a:p>
            <a:r>
              <a:rPr lang="sl-SI" altLang="sl-SI"/>
              <a:t>krčenje čeljustnih mišic razširjanje zenic                                                               </a:t>
            </a:r>
          </a:p>
          <a:p>
            <a:r>
              <a:rPr lang="sl-SI" altLang="sl-SI"/>
              <a:t>mišični krči </a:t>
            </a:r>
          </a:p>
          <a:p>
            <a:r>
              <a:rPr lang="sl-SI" altLang="sl-SI"/>
              <a:t>Hitro bitje srca</a:t>
            </a:r>
          </a:p>
          <a:p>
            <a:endParaRPr lang="sl-SI" altLang="sl-SI"/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A193C414-5A2C-47EC-8C51-B7A8C59BE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732213"/>
            <a:ext cx="39370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D7C10B-32AC-45C6-9969-639A7D83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KOKAIN</a:t>
            </a: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450B6243-0BAE-4A66-8BB1-BE6CEE0EC58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Psiho aktivna sestavina listov koke </a:t>
            </a:r>
          </a:p>
          <a:p>
            <a:r>
              <a:rPr lang="sl-SI" altLang="sl-SI"/>
              <a:t>Uživanje: njuha se kot bel prašek ali raztopi v raztopini</a:t>
            </a:r>
          </a:p>
          <a:p>
            <a:r>
              <a:rPr lang="sl-SI" altLang="sl-SI"/>
              <a:t>Močno poživilo</a:t>
            </a:r>
          </a:p>
          <a:p>
            <a:r>
              <a:rPr lang="sl-SI" altLang="sl-SI"/>
              <a:t>Bleščeč bel prašek</a:t>
            </a:r>
          </a:p>
          <a:p>
            <a:endParaRPr lang="sl-SI" altLang="sl-SI"/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id="{A956B79C-103D-4D23-B4FA-0A90F94B3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068638"/>
            <a:ext cx="5111750" cy="340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305043-40DE-4CA3-8204-EAE9DDF6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UČINKI IN POSLEDICE</a:t>
            </a:r>
            <a:br>
              <a:rPr lang="sl-SI" dirty="0"/>
            </a:br>
            <a:endParaRPr lang="sl-SI" dirty="0"/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A5AA047F-AF13-47E8-987C-698A15978E1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Delovati začne 15-30 min po zaužitju</a:t>
            </a:r>
          </a:p>
          <a:p>
            <a:r>
              <a:rPr lang="sl-SI" altLang="sl-SI"/>
              <a:t>Povzroča občutek veselja</a:t>
            </a:r>
          </a:p>
          <a:p>
            <a:r>
              <a:rPr lang="sl-SI" altLang="sl-SI"/>
              <a:t>Zmanjšuje urujenost in lakoto</a:t>
            </a:r>
          </a:p>
          <a:p>
            <a:r>
              <a:rPr lang="sl-SI" altLang="sl-SI"/>
              <a:t>Povzroča vzburjenje</a:t>
            </a:r>
          </a:p>
          <a:p>
            <a:r>
              <a:rPr lang="sl-SI" altLang="sl-SI"/>
              <a:t>Kratkotrajne psihične motnje</a:t>
            </a:r>
          </a:p>
          <a:p>
            <a:r>
              <a:rPr lang="sl-SI" altLang="sl-SI"/>
              <a:t>Poškodba nosnega hrustnca</a:t>
            </a:r>
          </a:p>
          <a:p>
            <a:r>
              <a:rPr lang="sl-SI" altLang="sl-SI"/>
              <a:t>Vodi v zasvojenost</a:t>
            </a:r>
          </a:p>
          <a:p>
            <a:endParaRPr lang="sl-SI" altLang="sl-SI"/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FC4504FC-F39B-49A8-9C48-931896282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933825"/>
            <a:ext cx="3770312" cy="282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tana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385</Words>
  <Application>Microsoft Office PowerPoint</Application>
  <PresentationFormat>On-screen Show (4:3)</PresentationFormat>
  <Paragraphs>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Century Schoolbook</vt:lpstr>
      <vt:lpstr>Times New Roman</vt:lpstr>
      <vt:lpstr>Wingdings</vt:lpstr>
      <vt:lpstr>Wingdings 2</vt:lpstr>
      <vt:lpstr>Altana</vt:lpstr>
      <vt:lpstr>DROGE</vt:lpstr>
      <vt:lpstr>DROGE</vt:lpstr>
      <vt:lpstr>DELITEV</vt:lpstr>
      <vt:lpstr>DROGE, KI SO RAZŠIRJENE V SLOVENIJI</vt:lpstr>
      <vt:lpstr>ECSTASY</vt:lpstr>
      <vt:lpstr>UČINKI</vt:lpstr>
      <vt:lpstr>POSLEDICE</vt:lpstr>
      <vt:lpstr>KOKAIN</vt:lpstr>
      <vt:lpstr>UČINKI IN POSLEDICE </vt:lpstr>
      <vt:lpstr>MARIHUANA</vt:lpstr>
      <vt:lpstr>POSLEDICE UŽIVANJA  </vt:lpstr>
      <vt:lpstr>POZITIVNE STRANI MARIHUANE</vt:lpstr>
      <vt:lpstr>HEROIN</vt:lpstr>
      <vt:lpstr>UČINKI HEROINA</vt:lpstr>
      <vt:lpstr>POSLEDICE UŽIVANJA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2019-06-03T09:09:57Z</dcterms:created>
  <dcterms:modified xsi:type="dcterms:W3CDTF">2019-06-03T09:09:57Z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