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1"/>
  </p:sldMasterIdLst>
  <p:sldIdLst>
    <p:sldId id="256" r:id="rId2"/>
    <p:sldId id="272" r:id="rId3"/>
    <p:sldId id="307" r:id="rId4"/>
    <p:sldId id="276" r:id="rId5"/>
    <p:sldId id="277" r:id="rId6"/>
    <p:sldId id="263" r:id="rId7"/>
    <p:sldId id="278" r:id="rId8"/>
    <p:sldId id="264" r:id="rId9"/>
    <p:sldId id="279" r:id="rId10"/>
    <p:sldId id="283" r:id="rId11"/>
    <p:sldId id="284" r:id="rId12"/>
    <p:sldId id="280" r:id="rId13"/>
    <p:sldId id="281" r:id="rId14"/>
    <p:sldId id="308" r:id="rId15"/>
    <p:sldId id="309" r:id="rId16"/>
    <p:sldId id="310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CC"/>
    <a:srgbClr val="CC00CC"/>
    <a:srgbClr val="660033"/>
    <a:srgbClr val="CC0099"/>
    <a:srgbClr val="000066"/>
    <a:srgbClr val="CC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43CE44-6197-4226-8B40-4FED5221EBF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2BA6B47A-2121-42CD-AC62-84C35C5B13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2F2C349-B9FF-4E3F-A92C-417EDF02C7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35E8267-F3BA-44A0-9063-F76F6BF982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81DD3BA-3AC0-470A-BF6E-B19AA8A3525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D2F1A83-657C-4B41-8512-AD505097C6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C54A082-1347-4D81-B05E-F987F80507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455E674-D1D4-4F60-A2F8-11F64FB912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FE0FE21-B5A5-4DDE-B36C-885856C76E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3E7CA12-73A1-4140-9370-64CC3BB3EB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3CEB7DB-9DE0-4B72-BC9B-2C63B4703B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013EE72F-F58F-4AC4-8B55-CF2242D67C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9B9AE05-DA8B-4E30-B2B4-C4D2652ABC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16E92B5-1AB7-4CEB-833E-98EC304411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9CA32AF-BB3F-420F-84BA-F0EDB1C317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92BAEE4-68B8-434D-861A-9D1180DEE8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50D10E2-A290-4134-9A3C-2C63EEE51D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E58C457-D2DC-43AD-A5CF-AA5AAF4347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6F8D59C-0B49-45E5-8103-4A53D39F83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</p:grpSp>
      <p:sp>
        <p:nvSpPr>
          <p:cNvPr id="4098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A61B74EB-9F8A-4C7D-9D70-1A726F09CEF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B8225FEA-970E-4C9F-BA73-1AE7A036C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533AD0F3-0EA5-45C1-9243-444D4C96E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17632-F19B-44AA-A138-DC94203027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111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22CBBAC1-C65E-4B1C-8E2A-1CFE98201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53D9EF5A-B536-4D12-8EB5-7049E98DAB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90C7C8CE-A654-43EA-BF08-FD5343EDA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E810-A349-4866-BC50-49B3A831F6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952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016F3DB9-B50E-4250-A3FA-D4AC5ADA3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64B078D5-52C0-431B-9505-3C2580484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061785F5-C592-40D2-8731-326450A2F2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433A9-28F8-4D74-B2D6-DAC81F3CCD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599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E924603B-1117-444F-BA09-CD53CCD37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D85FDC33-F369-41CE-BD64-35D00D9C61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3D3672DB-7344-4174-AE93-75CBE18D1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793B8-372B-4850-9BE2-777D86DC92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36974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F401DFDE-360A-4837-8673-6FDA6329C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0599609C-AA1F-4DA6-8D17-8F4AF60F0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8BD0280B-A7D2-4B4D-99D8-F17A52CCC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F3D1E-73AF-411A-972E-3E81D30752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434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324574C3-6144-4F38-98B9-4B7205DD8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2D829898-CA49-47E3-97BB-FB64D1A7E3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8C70DE71-88E0-4753-9EA5-0EEBD1FE6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504EF-F7F4-4CCC-B6AA-4885FD6454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895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C3A35F98-9616-4294-AC62-1BBCDDAA2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15309F4-C226-4162-8CBE-F0543CD40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4306773E-3D92-4309-B666-5AD928A63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62865-4342-4CF4-87CB-805EE8811A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337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12430E69-AB1A-403F-B64E-2C19235F3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7A714527-F2A3-4D59-B3DE-CB2B2B7BFF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9555152B-7873-4F1F-A410-6F6A4AD83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14BE0-4BC2-40B3-824A-C948328AE6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254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012D1126-4122-44C6-A69D-A4540DC3A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BC3FB70C-DA65-4F11-BA72-FB0924D0B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426FFC03-94E4-40C1-83D3-F317867593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50D22-ADBC-431B-BFCD-60924F6A0F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771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3CEF73F5-A22D-4127-816A-F276CD888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893A3E70-4C26-48DC-915E-CB8787026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AD6A0508-B5ED-4138-9E07-43001164A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899B0-2C7A-404C-94B3-63AC9E1FEA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91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9A22BB20-2367-4121-96BC-25CEA8314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B15E0CB8-CA05-4457-B4FA-528A93AEF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5029DA1C-0F6C-40DF-9E50-9FB993C1F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E9605-8E66-4943-9B29-1423C2A4BE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181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53C04DF8-8B17-4CAA-AB05-B5AE779E8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036702F9-71A1-4CC6-AC00-4492C2892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BDCF3DBC-DC1B-42A5-9EF1-E06F259EC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2810D-33BF-4D93-8428-1D9772AEAA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474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8D87E8E5-7B89-4502-BB89-68F473D82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04E9E9D9-E8A2-43DC-A3FF-79FA5766E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44179DC2-1675-48B8-B224-6326EAAE3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B483E-60F0-4BF9-8124-D0AF944B3E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185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F75F369-8E82-4946-8CDF-5F20B4E0676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9939" name="Freeform 3">
              <a:extLst>
                <a:ext uri="{FF2B5EF4-FFF2-40B4-BE49-F238E27FC236}">
                  <a16:creationId xmlns:a16="http://schemas.microsoft.com/office/drawing/2014/main" id="{2A3CCCFD-C010-4A93-BF08-D0FEC1EBF22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40" name="Freeform 4">
              <a:extLst>
                <a:ext uri="{FF2B5EF4-FFF2-40B4-BE49-F238E27FC236}">
                  <a16:creationId xmlns:a16="http://schemas.microsoft.com/office/drawing/2014/main" id="{A06A133A-63C0-4001-BEDF-078DAB1068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41" name="Freeform 5">
              <a:extLst>
                <a:ext uri="{FF2B5EF4-FFF2-40B4-BE49-F238E27FC236}">
                  <a16:creationId xmlns:a16="http://schemas.microsoft.com/office/drawing/2014/main" id="{64224AB2-4C63-4AB8-8B58-08A6DA6DF6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42" name="Freeform 6">
              <a:extLst>
                <a:ext uri="{FF2B5EF4-FFF2-40B4-BE49-F238E27FC236}">
                  <a16:creationId xmlns:a16="http://schemas.microsoft.com/office/drawing/2014/main" id="{F110E42E-40A8-4B83-A9E4-885087B8C8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43" name="Freeform 7">
              <a:extLst>
                <a:ext uri="{FF2B5EF4-FFF2-40B4-BE49-F238E27FC236}">
                  <a16:creationId xmlns:a16="http://schemas.microsoft.com/office/drawing/2014/main" id="{184790E9-502F-4359-8ABF-2109748812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44" name="Freeform 8">
              <a:extLst>
                <a:ext uri="{FF2B5EF4-FFF2-40B4-BE49-F238E27FC236}">
                  <a16:creationId xmlns:a16="http://schemas.microsoft.com/office/drawing/2014/main" id="{3FD4D14B-004F-4455-B90E-88570E1515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45" name="Freeform 9">
              <a:extLst>
                <a:ext uri="{FF2B5EF4-FFF2-40B4-BE49-F238E27FC236}">
                  <a16:creationId xmlns:a16="http://schemas.microsoft.com/office/drawing/2014/main" id="{B47D9403-B94D-46D6-A1B7-2BA73E6EA9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46" name="Freeform 10">
              <a:extLst>
                <a:ext uri="{FF2B5EF4-FFF2-40B4-BE49-F238E27FC236}">
                  <a16:creationId xmlns:a16="http://schemas.microsoft.com/office/drawing/2014/main" id="{CEA53DC5-EB74-4043-A98B-932E865D16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47" name="Freeform 11">
              <a:extLst>
                <a:ext uri="{FF2B5EF4-FFF2-40B4-BE49-F238E27FC236}">
                  <a16:creationId xmlns:a16="http://schemas.microsoft.com/office/drawing/2014/main" id="{16604DDD-0A3D-4388-AC13-0D1028B53C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48" name="Rectangle 12">
              <a:extLst>
                <a:ext uri="{FF2B5EF4-FFF2-40B4-BE49-F238E27FC236}">
                  <a16:creationId xmlns:a16="http://schemas.microsoft.com/office/drawing/2014/main" id="{DC751702-1455-4370-9A92-2D5026BFEB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49" name="Rectangle 13">
              <a:extLst>
                <a:ext uri="{FF2B5EF4-FFF2-40B4-BE49-F238E27FC236}">
                  <a16:creationId xmlns:a16="http://schemas.microsoft.com/office/drawing/2014/main" id="{C0B98927-AA12-46F2-AEC5-EE8C3C045C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50" name="Freeform 14">
              <a:extLst>
                <a:ext uri="{FF2B5EF4-FFF2-40B4-BE49-F238E27FC236}">
                  <a16:creationId xmlns:a16="http://schemas.microsoft.com/office/drawing/2014/main" id="{94A67032-8C26-4019-B108-5D4E4E709C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51" name="Freeform 15">
              <a:extLst>
                <a:ext uri="{FF2B5EF4-FFF2-40B4-BE49-F238E27FC236}">
                  <a16:creationId xmlns:a16="http://schemas.microsoft.com/office/drawing/2014/main" id="{DB9CDB44-059A-4809-AD35-6EBDD20D4A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52" name="Freeform 16">
              <a:extLst>
                <a:ext uri="{FF2B5EF4-FFF2-40B4-BE49-F238E27FC236}">
                  <a16:creationId xmlns:a16="http://schemas.microsoft.com/office/drawing/2014/main" id="{BF8B95BE-32D3-4182-85BD-F9B46D5D04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53" name="Freeform 17">
              <a:extLst>
                <a:ext uri="{FF2B5EF4-FFF2-40B4-BE49-F238E27FC236}">
                  <a16:creationId xmlns:a16="http://schemas.microsoft.com/office/drawing/2014/main" id="{74A8C204-BBAD-48B7-99E0-5AA299EA03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54" name="Freeform 18">
              <a:extLst>
                <a:ext uri="{FF2B5EF4-FFF2-40B4-BE49-F238E27FC236}">
                  <a16:creationId xmlns:a16="http://schemas.microsoft.com/office/drawing/2014/main" id="{9C47EAFD-17BD-428A-9F18-4ED92ECABD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55" name="Freeform 19">
              <a:extLst>
                <a:ext uri="{FF2B5EF4-FFF2-40B4-BE49-F238E27FC236}">
                  <a16:creationId xmlns:a16="http://schemas.microsoft.com/office/drawing/2014/main" id="{E9BD39DC-06C0-4DA9-B6BB-C18567E845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  <p:sp>
          <p:nvSpPr>
            <p:cNvPr id="39956" name="Freeform 20">
              <a:extLst>
                <a:ext uri="{FF2B5EF4-FFF2-40B4-BE49-F238E27FC236}">
                  <a16:creationId xmlns:a16="http://schemas.microsoft.com/office/drawing/2014/main" id="{8918463F-14CB-4300-9FE3-EA5A59FC1A1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u="none"/>
            </a:p>
          </p:txBody>
        </p:sp>
      </p:grpSp>
      <p:sp>
        <p:nvSpPr>
          <p:cNvPr id="39957" name="Rectangle 21">
            <a:extLst>
              <a:ext uri="{FF2B5EF4-FFF2-40B4-BE49-F238E27FC236}">
                <a16:creationId xmlns:a16="http://schemas.microsoft.com/office/drawing/2014/main" id="{C83C9A66-E6B3-4203-B47F-3C09DB213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9958" name="Rectangle 22">
            <a:extLst>
              <a:ext uri="{FF2B5EF4-FFF2-40B4-BE49-F238E27FC236}">
                <a16:creationId xmlns:a16="http://schemas.microsoft.com/office/drawing/2014/main" id="{DF5CEC6C-0AD6-4BFB-A232-83921EB16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9959" name="Rectangle 23">
            <a:extLst>
              <a:ext uri="{FF2B5EF4-FFF2-40B4-BE49-F238E27FC236}">
                <a16:creationId xmlns:a16="http://schemas.microsoft.com/office/drawing/2014/main" id="{581825CD-366A-45B7-8905-175C9B779E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9960" name="Rectangle 24">
            <a:extLst>
              <a:ext uri="{FF2B5EF4-FFF2-40B4-BE49-F238E27FC236}">
                <a16:creationId xmlns:a16="http://schemas.microsoft.com/office/drawing/2014/main" id="{284BFB25-7974-464A-B2F0-A9DD7F69E4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9961" name="Rectangle 25">
            <a:extLst>
              <a:ext uri="{FF2B5EF4-FFF2-40B4-BE49-F238E27FC236}">
                <a16:creationId xmlns:a16="http://schemas.microsoft.com/office/drawing/2014/main" id="{933A3665-D8B0-4521-8C20-327997666F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6435D5D7-7F30-49D9-9B1A-87C684DC9AD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  <p:sldLayoutId id="2147483736" r:id="rId12"/>
    <p:sldLayoutId id="21474837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orquelasdiferencias6 A">
            <a:extLst>
              <a:ext uri="{FF2B5EF4-FFF2-40B4-BE49-F238E27FC236}">
                <a16:creationId xmlns:a16="http://schemas.microsoft.com/office/drawing/2014/main" id="{56B1FBE7-9C9C-4AC0-B268-322308C93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865438"/>
            <a:ext cx="5651500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orquelasdiferencias6">
            <a:extLst>
              <a:ext uri="{FF2B5EF4-FFF2-40B4-BE49-F238E27FC236}">
                <a16:creationId xmlns:a16="http://schemas.microsoft.com/office/drawing/2014/main" id="{3B848998-61E8-4DE4-B8C1-DDD72C1E9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6213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>
            <a:extLst>
              <a:ext uri="{FF2B5EF4-FFF2-40B4-BE49-F238E27FC236}">
                <a16:creationId xmlns:a16="http://schemas.microsoft.com/office/drawing/2014/main" id="{EC0B06A6-37A5-4C4F-A5C5-75D1C5FB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636838"/>
            <a:ext cx="7562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sl-SI" sz="3600" b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DRUŽBENE RAZLIČNOSTI IN </a:t>
            </a:r>
          </a:p>
          <a:p>
            <a:pPr algn="ctr">
              <a:defRPr/>
            </a:pPr>
            <a:r>
              <a:rPr lang="sl-SI" sz="3600" b="1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NEENAKOSTI</a:t>
            </a:r>
            <a:endParaRPr lang="sl-SI" sz="3600" b="1" u="none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CD0C29B-6409-43AE-87DE-CE1A5410A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640263"/>
            <a:ext cx="626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sl-SI" u="none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>
            <a:extLst>
              <a:ext uri="{FF2B5EF4-FFF2-40B4-BE49-F238E27FC236}">
                <a16:creationId xmlns:a16="http://schemas.microsoft.com/office/drawing/2014/main" id="{CE804083-0E59-4197-976D-7BBE72AF4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0350"/>
            <a:ext cx="835342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l-SI" sz="2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TEORIJA SITUACIJSKE PRISILE</a:t>
            </a:r>
          </a:p>
          <a:p>
            <a:pPr>
              <a:defRPr/>
            </a:pPr>
            <a:r>
              <a:rPr lang="sl-SI" sz="2800" u="none">
                <a:solidFill>
                  <a:srgbClr val="003300"/>
                </a:solidFill>
              </a:rPr>
              <a:t>-nasprotuje teoriji o kulturi revščine.</a:t>
            </a:r>
          </a:p>
          <a:p>
            <a:pPr>
              <a:defRPr/>
            </a:pPr>
            <a:r>
              <a:rPr lang="sl-SI" sz="2800" u="none">
                <a:solidFill>
                  <a:srgbClr val="003300"/>
                </a:solidFill>
              </a:rPr>
              <a:t>-ravnanje revnih (vdanost v usodo, življenje od danes do jutri) je posledica situacije¸ v kateri se nahajajo in ne (sub)kulture kot načina življenja.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sl-SI" sz="2800" u="none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9639" name="Picture 7">
            <a:extLst>
              <a:ext uri="{FF2B5EF4-FFF2-40B4-BE49-F238E27FC236}">
                <a16:creationId xmlns:a16="http://schemas.microsoft.com/office/drawing/2014/main" id="{6D785091-DF89-42D0-BBE5-70F4E6CA8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20938"/>
            <a:ext cx="55213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59F0195-8DD9-4B5F-8C75-BE94E2471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000"/>
              <a:t>KAKO ODPRAVITI REVŠČINO?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EEBC9C2-DDBE-42CE-BEB0-2EBBE3C942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sl-SI" sz="2800"/>
              <a:t>S čim bolj odprtim dostopom do izobraževanja</a:t>
            </a:r>
          </a:p>
          <a:p>
            <a:pPr eaLnBrk="1" hangingPunct="1">
              <a:buFontTx/>
              <a:buChar char="-"/>
              <a:defRPr/>
            </a:pPr>
            <a:r>
              <a:rPr lang="sl-SI" sz="2800"/>
              <a:t>Z davčnimi olajšavami </a:t>
            </a:r>
          </a:p>
          <a:p>
            <a:pPr eaLnBrk="1" hangingPunct="1">
              <a:buFontTx/>
              <a:buChar char="-"/>
              <a:defRPr/>
            </a:pPr>
            <a:r>
              <a:rPr lang="sl-SI" sz="2800"/>
              <a:t>S sofinanciranjem različnih življenjskih potrebščin</a:t>
            </a:r>
          </a:p>
          <a:p>
            <a:pPr eaLnBrk="1" hangingPunct="1">
              <a:buFontTx/>
              <a:buChar char="-"/>
              <a:defRPr/>
            </a:pPr>
            <a:r>
              <a:rPr lang="sl-SI" sz="2800"/>
              <a:t>S pomočjo dobrodelnih organizacij</a:t>
            </a:r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4808F1A5-67FB-4F18-8BA7-8E190F551A9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4450" y="1403350"/>
            <a:ext cx="3479800" cy="2319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6">
            <a:extLst>
              <a:ext uri="{FF2B5EF4-FFF2-40B4-BE49-F238E27FC236}">
                <a16:creationId xmlns:a16="http://schemas.microsoft.com/office/drawing/2014/main" id="{36E7EAA3-3102-41DF-9B79-1FBF2CF83F1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25" y="4344988"/>
            <a:ext cx="2219325" cy="214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A9FC00D-C593-4680-BFC8-F5869F4DB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>
                <a:solidFill>
                  <a:srgbClr val="000066"/>
                </a:solidFill>
              </a:rPr>
              <a:t>DRUŽBENA MOBILNOST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A7F614F-0F34-41CD-9C3B-ABA76B35A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sz="24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sz="24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Družbeno mobilnost ločujemo od prostorske mobilnosti ali migracij. Do migracij pogosto pride zaradi želje po družbeni mobilnosti.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l-SI" sz="2400" b="1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sz="24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Družbena mobilnost je spreminjanje položaja znotraj enega sloja ali prehajanje v višji ali nižji sloj.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l-SI" sz="2400" b="1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l-SI" sz="2400" b="1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l-SI" sz="24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Ločimo: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-HORIZONTALNO MOBILNOST (ostane znotraj istega sloja, spremeni le poklic)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-VERTIKALNA MOBILNOST (dvig v višji sloj – družbeni vzpon, promocija; ali spust v nižjega - degradacija)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3F4A786D-ABAC-4B51-AD3B-E163DE891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Glede na to, kdaj se zgodi sprememba ločimo: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-INTRAGENERACIJSKO MOBILNOST:</a:t>
            </a:r>
            <a:r>
              <a:rPr lang="sl-SI"/>
              <a:t> </a:t>
            </a:r>
            <a:r>
              <a:rPr lang="sl-SI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spremembe pride v eni generaciji oz. v življenju posameznika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-INTERGENERACIJSKA MOBILNOST</a:t>
            </a:r>
            <a:r>
              <a:rPr lang="sl-SI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otroci dosežejo višji/nižji status od staršev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l-SI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l-SI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sl-SI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Večina mobilnosti se zgodi v bližnje razrede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sl-SI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Najmanjša je mobilnost v najvišjih  (“samorekrutacija elit”) in najnižjih razredih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EDDF0F7-115E-4F0C-8CB9-0E37F9787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effectLst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705E136-3F8E-4311-B33F-0C4AF9AF0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 b="1">
                <a:effectLst/>
              </a:rPr>
              <a:t>ker kar 1,4 milijarde ljudi še vedno živi v skrajni  revščini, polovica od tega v podsaharski Afriki; ker je šestina svetovnega prebivalstva podhranjena, pri čemer se nezanesljivost preskrbe s hrano povečuje, brezposelnost ali podzaposlenost pa še naprej pestita velik delež prebivalstva držav v razvoju; ker se 70 % prebivalstva preživlja z manj kot dolarjem na dan,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8075EDE-60D8-40A1-9780-A4CD171D0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effectLst/>
            </a:endParaRP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5B89E187-6708-43AD-9C6A-FEDA36C2394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750" y="2784475"/>
            <a:ext cx="3238500" cy="2162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8C549A8-9D67-4332-80C0-92FB5FAAB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effectLst/>
            </a:endParaRPr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A97D5923-F3DF-40C1-9F1D-D79CA152801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1650" y="2008188"/>
            <a:ext cx="5600700" cy="37147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453E169-A270-4B5B-90FA-55C466777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000">
                <a:solidFill>
                  <a:srgbClr val="FF0000"/>
                </a:solidFill>
              </a:rPr>
              <a:t>DOLOČNICE DRUŽBENE SLOJEVITOSTI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C550920-ED58-4B7A-BF54-C68C0CD795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sz="2800" b="1" u="sng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EKONOMSKO STANJE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l-SI" sz="2800" b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imetje</a:t>
            </a: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(bogastvo, premoženje – tisto kar nekdo poseduje) in </a:t>
            </a:r>
            <a:r>
              <a:rPr lang="sl-SI" sz="2800" b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dohodek</a:t>
            </a: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(tisto kar nekdo pridobiva)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sz="280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4EC26743-628C-46E8-A57B-29E404DDE7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3348038"/>
            <a:ext cx="5262562" cy="3509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9B663674-94F7-4AFC-9D92-DD6DE675C8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916113"/>
            <a:ext cx="8351837" cy="2089150"/>
          </a:xfrm>
        </p:spPr>
        <p:txBody>
          <a:bodyPr/>
          <a:lstStyle/>
          <a:p>
            <a:pPr eaLnBrk="1" hangingPunct="1">
              <a:defRPr/>
            </a:pPr>
            <a:r>
              <a:rPr lang="sl-SI"/>
              <a:t>TEORETIČNE RAZLAGE </a:t>
            </a:r>
            <a:br>
              <a:rPr lang="sl-SI"/>
            </a:br>
            <a:br>
              <a:rPr lang="sl-SI"/>
            </a:br>
            <a:r>
              <a:rPr lang="sl-SI"/>
              <a:t>DRUŽBENE SLOJEVITOSTI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30AA6B6-7CA4-476B-B1EF-A4E66AB487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765175"/>
            <a:ext cx="9144000" cy="58054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l-SI" sz="240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l-S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6867BE4-FEDA-4BDD-89A9-882EF1AE3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1863" y="-171450"/>
            <a:ext cx="3132137" cy="863600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>
                <a:solidFill>
                  <a:srgbClr val="CC0000"/>
                </a:solidFill>
              </a:rPr>
              <a:t>REVŠČINA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BB655C9-C3B2-4CC2-AA2B-DB0DBE42D7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6443663" cy="6840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sz="2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Revščina je bila v preteklosti nekaj samoumevnega, danes pa jo dojemamo kot družbeni problem.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sz="24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Opredelitev revščine: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sz="2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-prikrajšanje na materialnem in socialnem področju (dostopnost do izobrazbe, zdravja, kulturnih dobrin,…)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sz="2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-socialna izključenost – izključenost iz vsakdanjih življenjskih obrazcev in aktivnosti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l-SI" sz="240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sz="2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Dva koncepta revščine: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sz="24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ABSOLUTNA REVŠČINA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sz="2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-Je življenje v tako slabih življenjskih pogojih, da je ogroženo življenje posameznika.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sz="2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-meri le materialno pomanjkanje; ”življenjska košarica” (hrana, obleka, stanovanje, osnovno zdravstveno varstvo)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sz="2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-vendar če imaš le toliko, da ne umreš, to še ne pomeni, da nisi revež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l-SI" sz="240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04" name="Picture 4" descr="Porquelasdiferencias5 A">
            <a:extLst>
              <a:ext uri="{FF2B5EF4-FFF2-40B4-BE49-F238E27FC236}">
                <a16:creationId xmlns:a16="http://schemas.microsoft.com/office/drawing/2014/main" id="{FEB2AAA7-9790-4690-9A67-7D36906A3CF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125538"/>
            <a:ext cx="3603625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Porquelasdiferencias5">
            <a:extLst>
              <a:ext uri="{FF2B5EF4-FFF2-40B4-BE49-F238E27FC236}">
                <a16:creationId xmlns:a16="http://schemas.microsoft.com/office/drawing/2014/main" id="{2C813141-EDF0-42AB-95D9-477C1F0736B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196975"/>
            <a:ext cx="3579812" cy="536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adidas-superstar-dboss">
            <a:extLst>
              <a:ext uri="{FF2B5EF4-FFF2-40B4-BE49-F238E27FC236}">
                <a16:creationId xmlns:a16="http://schemas.microsoft.com/office/drawing/2014/main" id="{F92D350B-2323-48E4-8FE2-8BDFF6C5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1075"/>
            <a:ext cx="23971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>
            <a:extLst>
              <a:ext uri="{FF2B5EF4-FFF2-40B4-BE49-F238E27FC236}">
                <a16:creationId xmlns:a16="http://schemas.microsoft.com/office/drawing/2014/main" id="{DFE4D106-AA97-454E-936C-35E882603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89363"/>
            <a:ext cx="22510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DF41442A-ED64-4E64-BF74-B68143ECEB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2845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sz="2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RELATIVNA REVŠČINA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-Kaj je družbeno sprejemljiv način življenja.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-primer: ogrevano stanovanje, topla voda, šolanje, zdravniška oskrba, počitnice, avtomobil, mobitel,…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-kljub precejšnjemu konsenzu o zaželenem življenjskem slogu, ni enotnega videnja družbeno sprejemljivega načina življenja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l-SI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C64FFE65-50D6-4752-BDFA-19D09ECE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2738"/>
            <a:ext cx="9115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400" b="1" u="none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KDO JE V NAŠI DRUŽBI NAJBOLJ OGROŽEN OD REVŠČINE?</a:t>
            </a:r>
            <a:br>
              <a:rPr lang="sl-SI" sz="2400" b="1" u="none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sl-SI" sz="2400" b="1" u="none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47728C17-508A-49ED-B246-14A524BC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45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sl-SI" sz="2000" u="none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BREZPOSELNI, SAMSKI, STAREJŠI OD 65 LET, NAJEMNIKI V ZASEBNIH STANOVANJIH</a:t>
            </a:r>
            <a:r>
              <a:rPr lang="sl-SI" sz="2000" u="none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OSNOVNOŠOLSKO </a:t>
            </a:r>
            <a:r>
              <a:rPr lang="sl-SI" sz="2000" u="none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IZOBRAŽENI</a:t>
            </a:r>
          </a:p>
        </p:txBody>
      </p:sp>
      <p:pic>
        <p:nvPicPr>
          <p:cNvPr id="52234" name="Picture 10">
            <a:extLst>
              <a:ext uri="{FF2B5EF4-FFF2-40B4-BE49-F238E27FC236}">
                <a16:creationId xmlns:a16="http://schemas.microsoft.com/office/drawing/2014/main" id="{7A786E84-134F-41EC-8367-55854EF805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8"/>
          <a:stretch>
            <a:fillRect/>
          </a:stretch>
        </p:blipFill>
        <p:spPr>
          <a:xfrm>
            <a:off x="611188" y="4005263"/>
            <a:ext cx="7921625" cy="285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3E086351-2226-4D0D-9FD6-BF0F32A3C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788"/>
            <a:ext cx="9031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l-PL" altLang="sl-SI" sz="2400" b="1" u="none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Opremljenost gospodinjstev s trajnimi potrošnimi dobrinami </a:t>
            </a:r>
            <a:endParaRPr lang="sl-SI" altLang="sl-SI" sz="2400" u="none">
              <a:latin typeface="Arial" panose="020B0604020202020204" pitchFamily="34" charset="0"/>
            </a:endParaRPr>
          </a:p>
          <a:p>
            <a:endParaRPr lang="sl-SI" altLang="sl-SI" sz="2400" u="none">
              <a:latin typeface="Arial" panose="020B0604020202020204" pitchFamily="34" charset="0"/>
            </a:endParaRPr>
          </a:p>
        </p:txBody>
      </p:sp>
      <p:graphicFrame>
        <p:nvGraphicFramePr>
          <p:cNvPr id="18353" name="Group 1969">
            <a:extLst>
              <a:ext uri="{FF2B5EF4-FFF2-40B4-BE49-F238E27FC236}">
                <a16:creationId xmlns:a16="http://schemas.microsoft.com/office/drawing/2014/main" id="{2D7864D8-E81F-4129-B268-35D8EDB96535}"/>
              </a:ext>
            </a:extLst>
          </p:cNvPr>
          <p:cNvGraphicFramePr>
            <a:graphicFrameLocks noGrp="1"/>
          </p:cNvGraphicFramePr>
          <p:nvPr/>
        </p:nvGraphicFramePr>
        <p:xfrm>
          <a:off x="0" y="765175"/>
          <a:ext cx="9144000" cy="6092825"/>
        </p:xfrm>
        <a:graphic>
          <a:graphicData uri="http://schemas.openxmlformats.org/drawingml/2006/table">
            <a:tbl>
              <a:tblPr/>
              <a:tblGrid>
                <a:gridCol w="338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4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1990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1995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1998</a:t>
                      </a:r>
                      <a:r>
                        <a:rPr kumimoji="0" lang="sl-SI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1999</a:t>
                      </a:r>
                      <a:r>
                        <a:rPr kumimoji="0" lang="sl-SI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2)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2001</a:t>
                      </a:r>
                      <a:r>
                        <a:rPr kumimoji="0" lang="sl-SI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3)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2002</a:t>
                      </a:r>
                      <a:r>
                        <a:rPr kumimoji="0" lang="sl-SI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4)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Barvni televizor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72,4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88,8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93,1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93,9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95,7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95,9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Črno-beli televizor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28,5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7,3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5,2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4,4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2,6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2,0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Videorekorder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...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34,0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42,1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43,5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48,1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49,3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Videokamera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4,8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5,7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6,9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7,3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8,6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9,2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Radijski sprejemnik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78,9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74,2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94,5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95,1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92,6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91,2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Glasbene hi-fi naprave 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16,7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26,8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37,8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40,0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42,8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44,9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Pralni stroj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93,3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94,3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95,9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96,3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96,5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96,0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Stroj za sušenje perila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...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4,5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9,5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11,1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13,9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14,9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Hladilnik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94,8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93,8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97,0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97,0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97,2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97,8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Zamrzovalna skrinja ali omara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84,9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80,6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85,0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85,8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86,6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85,3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Pomivalni stroj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9,9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18,1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25,0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27,7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31,5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34,4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Sesalnik za prah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81,4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78,6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85,8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86,1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86,3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87,4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Šivalni stroj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62,5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58,4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59,9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59,7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54,3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50,5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Klavir, pianino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3,3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3,3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4,4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4,3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5,2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5,4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Osebni avtomobil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70,8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69,9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77,5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77,8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79,0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79,4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Kolo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68,5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62,1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65,2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63,5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57,7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56,4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Počitniška prikolica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2,9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2,0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1,7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1,6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1,4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1,2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Telefon</a:t>
                      </a:r>
                      <a:endParaRPr kumimoji="0" 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...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75,4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87,8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89,7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90,7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89,5 </a:t>
                      </a:r>
                      <a:endParaRPr kumimoji="0" 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Africa_poverty-383x480">
            <a:extLst>
              <a:ext uri="{FF2B5EF4-FFF2-40B4-BE49-F238E27FC236}">
                <a16:creationId xmlns:a16="http://schemas.microsoft.com/office/drawing/2014/main" id="{A4C993AA-BB0A-4946-8022-74D21BCAD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poverty_wideweb__430x387">
            <a:extLst>
              <a:ext uri="{FF2B5EF4-FFF2-40B4-BE49-F238E27FC236}">
                <a16:creationId xmlns:a16="http://schemas.microsoft.com/office/drawing/2014/main" id="{BBC73DA8-611A-43D7-8210-A6EA8D4B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163" r="9573"/>
          <a:stretch>
            <a:fillRect/>
          </a:stretch>
        </p:blipFill>
        <p:spPr bwMode="auto">
          <a:xfrm>
            <a:off x="4803775" y="1052513"/>
            <a:ext cx="43402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map_foodsupply1_large">
            <a:extLst>
              <a:ext uri="{FF2B5EF4-FFF2-40B4-BE49-F238E27FC236}">
                <a16:creationId xmlns:a16="http://schemas.microsoft.com/office/drawing/2014/main" id="{9A8280E4-3C43-4871-8AE5-D40DF720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20AF503-0C9B-4071-A721-E8114D34A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>
                <a:solidFill>
                  <a:srgbClr val="FF0000"/>
                </a:solidFill>
              </a:rPr>
              <a:t>TEORIJE REVŠČINE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241F85E1-71B9-4DAB-9959-C773E216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175"/>
            <a:ext cx="9144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sl-SI" sz="2800" u="none">
                <a:solidFill>
                  <a:srgbClr val="660033"/>
                </a:solidFill>
              </a:rPr>
              <a:t>Ločimo teorije, ki iščejo vzrok revščine v revežih samih in tiste, ki iščejo njen vzrok v organizaciji družbe.</a:t>
            </a:r>
          </a:p>
          <a:p>
            <a:pPr marL="342900" indent="-342900">
              <a:defRPr/>
            </a:pPr>
            <a:endParaRPr lang="sl-SI" sz="2800" u="none">
              <a:solidFill>
                <a:srgbClr val="660033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sl-SI" sz="28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“(SUB)KULTURA REVŠČINE”</a:t>
            </a:r>
          </a:p>
          <a:p>
            <a:pPr marL="342900" indent="-342900">
              <a:defRPr/>
            </a:pPr>
            <a:r>
              <a:rPr lang="sl-SI" sz="2800" u="none">
                <a:solidFill>
                  <a:srgbClr val="660033"/>
                </a:solidFill>
              </a:rPr>
              <a:t>-posebni življenjski vzorci, vrednote in norme, ki se prenašajo iz generacije v generacijo (socializacija)</a:t>
            </a:r>
          </a:p>
          <a:p>
            <a:pPr marL="342900" indent="-342900">
              <a:defRPr/>
            </a:pPr>
            <a:r>
              <a:rPr lang="sl-SI" sz="2800" u="none">
                <a:solidFill>
                  <a:srgbClr val="660033"/>
                </a:solidFill>
              </a:rPr>
              <a:t>-značilnost: vdanost v usodo, občutki nemoči, odvisnosti in manjvrednosti, trenutno zadovoljevanje potreb, nizke ambicije,…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sl-SI" sz="28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KONFLIKTNE TEORIJE REVŠČINE</a:t>
            </a:r>
          </a:p>
          <a:p>
            <a:pPr marL="342900" indent="-342900">
              <a:defRPr/>
            </a:pPr>
            <a:r>
              <a:rPr lang="sl-SI" sz="2800" u="none">
                <a:solidFill>
                  <a:srgbClr val="660033"/>
                </a:solidFill>
              </a:rPr>
              <a:t>-revščina je družbeni problem. Revnim predvsem primanjkuje priložnosti in ne sposobnosti in ambicioznosti.</a:t>
            </a:r>
          </a:p>
          <a:p>
            <a:pPr marL="342900" indent="-342900">
              <a:defRPr/>
            </a:pPr>
            <a:r>
              <a:rPr lang="sl-SI" sz="2800" u="none">
                <a:solidFill>
                  <a:srgbClr val="660033"/>
                </a:solidFill>
              </a:rPr>
              <a:t>-revščina je nujen proizvod kapitalističnega gospodarstva</a:t>
            </a:r>
          </a:p>
          <a:p>
            <a:pPr marL="342900" indent="-342900">
              <a:defRPr/>
            </a:pPr>
            <a:endParaRPr lang="sl-SI" sz="2800" u="none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352E4F7B-17AA-4867-9A22-123BF63D52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5435600" cy="59420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sz="2400" b="1" u="sng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FUNKCIONALISTIČNA TEORIJA REVŠČINE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sz="2400">
                <a:solidFill>
                  <a:srgbClr val="660033"/>
                </a:solidFill>
                <a:effectLst/>
              </a:rPr>
              <a:t>-revščina je družbeno funkcionalna: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l-SI" sz="2400">
              <a:solidFill>
                <a:srgbClr val="660033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sz="2400">
                <a:solidFill>
                  <a:srgbClr val="660033"/>
                </a:solidFill>
                <a:effectLst/>
              </a:rPr>
              <a:t>revščina priskrbi ljudi, ki opravljajo nizko vrednotena 	in slabo plačana dela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sl-SI" sz="2400">
              <a:solidFill>
                <a:srgbClr val="660033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sz="2400">
                <a:solidFill>
                  <a:srgbClr val="660033"/>
                </a:solidFill>
                <a:effectLst/>
              </a:rPr>
              <a:t>“industrija revščine” – ustvarja delovna mesta za tiste, 	ki se z njo ukvarjajo (policija, socialni delavci, 	zdravniki,…)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sl-SI" sz="2400">
              <a:solidFill>
                <a:srgbClr val="660033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sz="2400">
                <a:solidFill>
                  <a:srgbClr val="660033"/>
                </a:solidFill>
                <a:effectLst/>
              </a:rPr>
              <a:t>revni služijo za zagotavljanje konformnosti, saj s svojo prisotnostjo opozarjajo, kje lahko končaš (potrebno je slediti družbenim pričakovanjem in zahtevam – spoštovanje norm, sledenje vrednotam dela in poštenosti)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l-SI" sz="2400">
              <a:solidFill>
                <a:srgbClr val="660033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l-SI" sz="2400">
                <a:solidFill>
                  <a:srgbClr val="660033"/>
                </a:solidFill>
                <a:effectLst/>
              </a:rPr>
              <a:t>revni kot “grešni kozli”</a:t>
            </a:r>
          </a:p>
        </p:txBody>
      </p:sp>
      <p:pic>
        <p:nvPicPr>
          <p:cNvPr id="55308" name="Picture 12">
            <a:extLst>
              <a:ext uri="{FF2B5EF4-FFF2-40B4-BE49-F238E27FC236}">
                <a16:creationId xmlns:a16="http://schemas.microsoft.com/office/drawing/2014/main" id="{7C8B245A-B00A-474A-B1D4-6E075AF98C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1"/>
          <a:stretch>
            <a:fillRect/>
          </a:stretch>
        </p:blipFill>
        <p:spPr>
          <a:xfrm>
            <a:off x="5364163" y="2060575"/>
            <a:ext cx="3779837" cy="267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avor">
  <a:themeElements>
    <a:clrScheme name="Javor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Javo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avor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or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0</TotalTime>
  <Words>677</Words>
  <Application>Microsoft Office PowerPoint</Application>
  <PresentationFormat>On-screen Show (4:3)</PresentationFormat>
  <Paragraphs>202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Times New Roman</vt:lpstr>
      <vt:lpstr>Wingdings</vt:lpstr>
      <vt:lpstr>Javor</vt:lpstr>
      <vt:lpstr>PowerPoint Presentation</vt:lpstr>
      <vt:lpstr>DOLOČNICE DRUŽBENE SLOJEVITOSTI</vt:lpstr>
      <vt:lpstr>TEORETIČNE RAZLAGE   DRUŽBENE SLOJEVITOSTI</vt:lpstr>
      <vt:lpstr>REVŠČINA</vt:lpstr>
      <vt:lpstr>PowerPoint Presentation</vt:lpstr>
      <vt:lpstr>PowerPoint Presentation</vt:lpstr>
      <vt:lpstr>PowerPoint Presentation</vt:lpstr>
      <vt:lpstr>TEORIJE REVŠČINE</vt:lpstr>
      <vt:lpstr>PowerPoint Presentation</vt:lpstr>
      <vt:lpstr>PowerPoint Presentation</vt:lpstr>
      <vt:lpstr>KAKO ODPRAVITI REVŠČINO?</vt:lpstr>
      <vt:lpstr>DRUŽBENA MOBILNOST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2019-06-03T09:09:57Z</dcterms:created>
  <dcterms:modified xsi:type="dcterms:W3CDTF">2019-06-03T09:09:57Z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