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3" autoAdjust="0"/>
    <p:restoredTop sz="90929"/>
  </p:normalViewPr>
  <p:slideViewPr>
    <p:cSldViewPr>
      <p:cViewPr varScale="1">
        <p:scale>
          <a:sx n="90" d="100"/>
          <a:sy n="90" d="100"/>
        </p:scale>
        <p:origin x="-2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7F1BB1B-A970-437E-BDC8-65B7DF0117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C14A9F4-A12F-40D0-A409-76DF25BB4D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4331337-26C9-4622-B94D-A759C00CF4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ACCD866-F466-45EA-9113-DB5FDED058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2C00CFF-CB53-4B0D-8E84-0D7B3F09CA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A40EAFAC-68FB-48D6-BF38-1F5034F167C2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4103" name="Group 7">
            <a:extLst>
              <a:ext uri="{FF2B5EF4-FFF2-40B4-BE49-F238E27FC236}">
                <a16:creationId xmlns:a16="http://schemas.microsoft.com/office/drawing/2014/main" id="{E3D0D788-9E00-4802-81FE-A607E4BA2FE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C:\My Documents\bits\Expbanna.png">
              <a:extLst>
                <a:ext uri="{FF2B5EF4-FFF2-40B4-BE49-F238E27FC236}">
                  <a16:creationId xmlns:a16="http://schemas.microsoft.com/office/drawing/2014/main" id="{7D1D2409-BE2F-4876-A2A2-D42A6F932A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 descr="D:\FRONTPAGE THEMES\EXPEDITN\EXPHORSA.PNG">
              <a:extLst>
                <a:ext uri="{FF2B5EF4-FFF2-40B4-BE49-F238E27FC236}">
                  <a16:creationId xmlns:a16="http://schemas.microsoft.com/office/drawing/2014/main" id="{5E1E6EA3-0682-4CBF-A114-EE5DE63610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06" name="Picture 10" descr="P:\!Themes\Expedition\EXPHORSA.GIF">
            <a:extLst>
              <a:ext uri="{FF2B5EF4-FFF2-40B4-BE49-F238E27FC236}">
                <a16:creationId xmlns:a16="http://schemas.microsoft.com/office/drawing/2014/main" id="{5C223DE1-15BE-4620-B384-C614ED62C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53CF-35B1-4CF3-A6C0-C93456D2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79F9B-F2C7-4A47-83A0-A80F6DEAA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6D03-6A07-47EA-89B8-F64E24BF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E9646-9384-4ECC-8E86-E86F4ABE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87101-8A72-4670-8F15-ABFD8B99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1F7A8-B989-494B-A0C1-FE5AF20C7E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64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2A0E86-F969-44D1-AACE-DE6FF3F914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CD32F-9F27-423C-B998-D8F7DD267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F384C-D4F9-44D8-83FC-FD21A357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0A63C-6C21-4616-84D5-A4E11650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8863A-32F0-4795-87DE-4C97D3EE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D62C-0702-48B5-8026-E041B2F945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240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25CD-02AC-49A3-88BF-4355FDB09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01A7DBD-F5D5-4AC4-9421-38A23FC9CD45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45E25-0695-4C3E-BBF2-3757A179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23C99-47FB-48E8-9DD7-3C9F4004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25B91-1EC9-4FC9-8B7F-93F26DEC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AF523B-2121-4B06-A607-3B18C60166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750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A507-1879-47DA-828B-4805CF115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26149-FDAD-47A8-8B28-422DFCA7C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B7C39-BB08-4DE1-9E2A-ACD71218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89B94-69D2-47C4-B26C-6DBF53F4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2521C-6D75-4FFB-844A-D689923F5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B520A-D8F7-47F7-8F9A-A1559E795A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644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D210-5516-49EA-894E-C063A6C8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0DAFE-601C-47E3-A2C2-B8B4B9780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143B-2064-46B4-89FC-102D7252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70411-BA42-47F9-AC6D-CC3E4299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2B229-20B6-47F6-B688-05A78FFB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2D928-317F-425E-AA29-683C077EB4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424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BD61-5012-4A57-BF3E-0D4DF48A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4BE0C-486C-4808-88B7-451345664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2439D-14C1-4271-B4A9-4567542AE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204FD-1BC3-4FD7-B919-D1448648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25C5B-4D6A-4051-9E65-14651347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B8CFF-6643-4319-81C1-B5195D90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E1ECB-02B4-458C-939A-11DA8E7AFC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253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B27D-2150-48F7-8792-4AEAA90D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E44ED-6DC0-45BF-9A66-751591AC3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E6657-A0C3-4D8C-9BED-8A25CB7CF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76B1CE-86B3-498D-9F6B-16743B18A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34C54-F2CE-489E-A46D-7FB4E03D4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57B1D3-3605-4C51-978F-13DA4F83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2FA88-0189-4FFB-92AD-174E99FE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3CF5C-63B0-4741-8B74-B42D03B2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5CF2-AB53-4589-925B-526CC81785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409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034A-3173-45B1-A23C-4DAD4CF8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F94CC-4F69-42F7-AC2F-2F30E960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FDBAE-63E0-438F-A662-061F39D7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D6A5B-24E2-4E99-A65E-978689BD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D968F-B617-4DEA-A64A-C946CC125A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932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23949-E3DC-4C27-AAFB-3C0277A7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3952A-3364-45C9-9CD2-13B8382B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E980D-A823-4479-B037-F483427F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192B-60AD-49FA-B3BD-6E65888142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63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A7434-B364-4CC1-AB59-3054AD0A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F7D0E-31B0-4251-B441-321E8BC6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A7CDC-D202-45CE-A4DF-F1671407C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89B82-A051-4659-8903-096B1F6D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AD585-93F2-488E-AE65-D11BDD90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D19-DC9D-42F0-8550-737A41E6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585CF-AF0E-4F83-9410-07D5989AA4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33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88BF5-105A-46D5-809A-C1D5CBCE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F0276-2064-4F21-91B8-2568A4D69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39720-C763-4129-B8C7-00C38020B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01EF3-6D18-4ADF-9A4A-421EF5BA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BCE77-FF57-408B-AADC-AB888C93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9FBA1-1C9A-4C3C-92C0-1D0882DF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B8F24-4063-4BCD-9AF2-16671E3D3C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833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y Documents\bits\Expbanna.png">
            <a:extLst>
              <a:ext uri="{FF2B5EF4-FFF2-40B4-BE49-F238E27FC236}">
                <a16:creationId xmlns:a16="http://schemas.microsoft.com/office/drawing/2014/main" id="{7C67F88E-A868-434D-A37F-2AEC09BB6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A11A2181-5051-4913-B0E6-0CA6EC8C1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BB5E5E2-639D-4BC0-8196-A5BBD66238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BC0790E-74C9-4236-A1E3-379BA1498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CB2D79C-1F16-410E-8FBC-A04C735291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D19D9605-089B-4694-A4B7-91ACC4D8DF0B}" type="slidenum">
              <a:rPr lang="sl-SI" altLang="sl-SI"/>
              <a:pPr/>
              <a:t>‹#›</a:t>
            </a:fld>
            <a:endParaRPr lang="sl-SI" altLang="sl-SI"/>
          </a:p>
        </p:txBody>
      </p:sp>
      <p:pic>
        <p:nvPicPr>
          <p:cNvPr id="3079" name="Picture 7" descr="P:\!Themes\Expedition\EXPHORSA.GIF">
            <a:extLst>
              <a:ext uri="{FF2B5EF4-FFF2-40B4-BE49-F238E27FC236}">
                <a16:creationId xmlns:a16="http://schemas.microsoft.com/office/drawing/2014/main" id="{EF40E7C0-C632-4795-A0AD-1A00F8F38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8">
            <a:extLst>
              <a:ext uri="{FF2B5EF4-FFF2-40B4-BE49-F238E27FC236}">
                <a16:creationId xmlns:a16="http://schemas.microsoft.com/office/drawing/2014/main" id="{8AAB3767-D200-4A19-B023-970581B84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6BC2CB9-FC45-45B0-9B4E-FD61EFC390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6600">
                <a:latin typeface="Century Gothic" panose="020B0502020202020204" pitchFamily="34" charset="0"/>
              </a:rPr>
              <a:t>Družina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C809C54-BF77-408E-B2F3-13E59A21EC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C16767E-CAAB-4067-B648-14D103AFD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143000"/>
          </a:xfrm>
        </p:spPr>
        <p:txBody>
          <a:bodyPr/>
          <a:lstStyle/>
          <a:p>
            <a:r>
              <a:rPr lang="sl-SI" altLang="sl-SI" sz="2800"/>
              <a:t>Dejanska razporeditev nalog med zakonci leta 1994</a:t>
            </a:r>
          </a:p>
        </p:txBody>
      </p:sp>
      <p:graphicFrame>
        <p:nvGraphicFramePr>
          <p:cNvPr id="41171" name="Group 211">
            <a:extLst>
              <a:ext uri="{FF2B5EF4-FFF2-40B4-BE49-F238E27FC236}">
                <a16:creationId xmlns:a16="http://schemas.microsoft.com/office/drawing/2014/main" id="{01EB250F-148F-411B-9572-3D919C073187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676400"/>
          <a:ext cx="5638800" cy="5043488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10609351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16134798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477184845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833162854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Odstotki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Predvsem moški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Predvsem ženske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Enako porazdeljeno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46171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Pranje in likanje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91932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Priprava večerje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93558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Čiščenje v gospodinjstvu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66799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Nakupovanje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25977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Pomivanje posode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06473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Vodenje financ in računi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15213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Popravila opreme v gospodinjstvu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1072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Skrbi za otroke ko so bolni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82135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Uči otroke discipline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8021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A0EDFA3-F4F4-41A7-8BAC-D46877932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sl-SI" sz="3600">
                <a:solidFill>
                  <a:srgbClr val="008000"/>
                </a:solidFill>
                <a:ea typeface="Arial Unicode MS" charset="-128"/>
              </a:rPr>
              <a:t>Primerjava opravljanja družinski vlog</a:t>
            </a:r>
            <a:endParaRPr lang="sl-SI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D353B2C-330E-4116-8DD8-72FB25B3EA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09800"/>
            <a:ext cx="3808413" cy="4113213"/>
          </a:xfrm>
        </p:spPr>
        <p:txBody>
          <a:bodyPr/>
          <a:lstStyle/>
          <a:p>
            <a:r>
              <a:rPr lang="sl-SI" altLang="sl-SI" sz="2800"/>
              <a:t>Tradicionalna družina</a:t>
            </a:r>
          </a:p>
          <a:p>
            <a:pPr>
              <a:buFontTx/>
              <a:buNone/>
            </a:pPr>
            <a:endParaRPr lang="sl-SI" altLang="sl-SI" sz="2800"/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neenakopraven odnos mož-žena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žena je podrejena moškemu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odnosi med otroci in starši so konzervativni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ženske so ekonomsko odvisne</a:t>
            </a:r>
            <a:r>
              <a:rPr lang="sl-SI" altLang="sl-SI" sz="1800">
                <a:ea typeface="Arial Unicode MS" charset="-128"/>
              </a:rPr>
              <a:t> 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47B4B8F-2CE4-47DC-9772-B6F329B9344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09800"/>
            <a:ext cx="3808413" cy="4113213"/>
          </a:xfrm>
        </p:spPr>
        <p:txBody>
          <a:bodyPr/>
          <a:lstStyle/>
          <a:p>
            <a:r>
              <a:rPr lang="sl-SI" altLang="sl-SI" sz="2800"/>
              <a:t>Moderna družina</a:t>
            </a:r>
          </a:p>
          <a:p>
            <a:pPr>
              <a:buFontTx/>
              <a:buNone/>
            </a:pPr>
            <a:endParaRPr lang="sl-SI" altLang="sl-SI" sz="2800"/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enakopraven odnos mož-žena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danes so odnosi med starši inj otroci bolj prilagojeni otrokom, bolj liberalni, demokratični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ženske so ekonomsko neodvisne</a:t>
            </a:r>
            <a:r>
              <a:rPr lang="sl-SI" altLang="sl-SI" sz="1800">
                <a:ea typeface="Arial Unicode MS" charset="-128"/>
              </a:rPr>
              <a:t> 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76B0B226-4FF5-44EC-93C3-6E33C184D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kriterij: odnos med partnerjema, med otroci in starši, ekonomska odvisnost oz. neodvisnost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40DC616-3789-4EEE-A4F6-309DB00A8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Spreminjanje družinskega življenja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DEE0B2D-0273-4051-9752-FA3F88CB26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Globalna raven: 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Naraščanje težnje po svobodni izbiri zakonca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Priznavanje pravic žensk pri izbiri partnerja in v družinskem odločanju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Povečana spolna svoboda</a:t>
            </a: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Priznavanje otrokovih pravic</a:t>
            </a:r>
            <a:r>
              <a:rPr lang="sl-SI" altLang="sl-SI" sz="1800">
                <a:ea typeface="Arial Unicode MS" charset="-128"/>
              </a:rPr>
              <a:t> 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E7C085E4-C078-48AE-AAF2-90292AD7B6F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/>
              <a:t>Slovenija in Evropa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Raznovrstnost družinskih oblik in načinov življenja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Formalizirana zakonska zveza izgublja svoj socialni status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Narašča število razvez zakonskih zvez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Povečuje se število enostarševski družin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Povečuje se število reorganiziranih družin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Povečuje se časovno obdobje prehoda iz družine staršev v lastno družino</a:t>
            </a:r>
          </a:p>
          <a:p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Podaljšuje se obdobje, ko se odrali otroci odselijo od staršev</a:t>
            </a:r>
            <a:endParaRPr lang="sl-SI" altLang="sl-SI" sz="1600">
              <a:ea typeface="Arial Unicode MS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4D4DB1B-4D6A-4797-8BEE-FA56E8E49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Spremembe v sodobnem družinskem življenju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73DDE5D-1CB1-4354-9B3D-B47FAEDA4C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86000"/>
            <a:ext cx="3808413" cy="4113213"/>
          </a:xfrm>
        </p:spPr>
        <p:txBody>
          <a:bodyPr/>
          <a:lstStyle/>
          <a:p>
            <a:pPr algn="just"/>
            <a:endParaRPr lang="sl-SI" altLang="sl-SI" sz="1800">
              <a:solidFill>
                <a:srgbClr val="008000"/>
              </a:solidFill>
            </a:endParaRPr>
          </a:p>
          <a:p>
            <a:pPr algn="just"/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Ustanovijo obvezno šolanje</a:t>
            </a:r>
            <a:endParaRPr lang="sl-SI" altLang="sl-SI" sz="1800">
              <a:solidFill>
                <a:srgbClr val="008000"/>
              </a:solidFill>
            </a:endParaRPr>
          </a:p>
          <a:p>
            <a:pPr algn="just"/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Zmanjša se število družinskih članov</a:t>
            </a:r>
            <a:endParaRPr lang="sl-SI" altLang="sl-SI" sz="1800">
              <a:solidFill>
                <a:srgbClr val="008000"/>
              </a:solidFill>
            </a:endParaRPr>
          </a:p>
          <a:p>
            <a:pPr algn="just"/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funkcije družine se prenesejo na ostale organizacije in institucije</a:t>
            </a:r>
            <a:endParaRPr lang="sl-SI" altLang="sl-SI" sz="1800">
              <a:solidFill>
                <a:srgbClr val="008000"/>
              </a:solidFill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E40AAAA-48F5-4544-9147-95DE63A81BE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86000"/>
            <a:ext cx="3808413" cy="4113213"/>
          </a:xfrm>
        </p:spPr>
        <p:txBody>
          <a:bodyPr/>
          <a:lstStyle/>
          <a:p>
            <a:pPr algn="just"/>
            <a:endParaRPr lang="sl-SI" altLang="sl-SI" sz="1600">
              <a:solidFill>
                <a:srgbClr val="008000"/>
              </a:solidFill>
            </a:endParaRPr>
          </a:p>
          <a:p>
            <a:pPr algn="just"/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spremeni se oblika družine, ni več samo ena standardna</a:t>
            </a:r>
            <a:endParaRPr lang="sl-SI" altLang="sl-SI" sz="1800">
              <a:solidFill>
                <a:srgbClr val="008000"/>
              </a:solidFill>
            </a:endParaRPr>
          </a:p>
          <a:p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partnerja postaneta enakovredna – asimetrična delitev družinskih vlog izgubi pomen</a:t>
            </a:r>
            <a:r>
              <a:rPr lang="sl-SI" altLang="sl-SI" sz="1600"/>
              <a:t> 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06CF89E1-D887-42AB-A830-7961E9BEB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8000"/>
                </a:solidFill>
                <a:ea typeface="Arial Unicode MS" charset="-128"/>
              </a:rPr>
              <a:t>Funkcija družine se spreminja – otroci niso več delovna sila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F7F29A0-946F-4FC0-A266-16AA2CB98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382000" cy="1143000"/>
          </a:xfrm>
        </p:spPr>
        <p:txBody>
          <a:bodyPr/>
          <a:lstStyle/>
          <a:p>
            <a:r>
              <a:rPr lang="sl-SI" altLang="sl-SI" sz="2400" b="1">
                <a:solidFill>
                  <a:srgbClr val="008000"/>
                </a:solidFill>
                <a:latin typeface="Century Gothic" panose="020B0502020202020204" pitchFamily="34" charset="0"/>
                <a:ea typeface="Arial Unicode MS" charset="-128"/>
              </a:rPr>
              <a:t>Dezorganizacija družin              Razveza zakonske zveze</a:t>
            </a:r>
            <a:endParaRPr lang="sl-SI" altLang="sl-SI" b="1">
              <a:solidFill>
                <a:srgbClr val="008000"/>
              </a:solidFill>
              <a:latin typeface="Century Gothic" panose="020B0502020202020204" pitchFamily="34" charset="0"/>
              <a:ea typeface="Arial Unicode MS" charset="-128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7007C1-B4A0-4F8B-9E29-87C6495AE4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3808413" cy="4113213"/>
          </a:xfrm>
        </p:spPr>
        <p:txBody>
          <a:bodyPr/>
          <a:lstStyle/>
          <a:p>
            <a:pPr algn="just"/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Poznamo:</a:t>
            </a:r>
            <a:endParaRPr lang="sl-SI" altLang="sl-SI" sz="2400">
              <a:solidFill>
                <a:srgbClr val="008000"/>
              </a:solidFill>
            </a:endParaRPr>
          </a:p>
          <a:p>
            <a:pPr algn="just">
              <a:buFontTx/>
              <a:buAutoNum type="arabicPeriod"/>
            </a:pPr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strukturno dezorganizacijo </a:t>
            </a:r>
          </a:p>
          <a:p>
            <a:pPr algn="just">
              <a:buFontTx/>
              <a:buAutoNum type="arabicPeriod"/>
            </a:pPr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funkcijsko dezorganizacijo</a:t>
            </a:r>
            <a:endParaRPr lang="sl-SI" altLang="sl-SI" sz="2400"/>
          </a:p>
          <a:p>
            <a:endParaRPr lang="sl-SI" altLang="sl-SI" sz="2400">
              <a:ea typeface="Arial Unicode MS" charset="-128"/>
            </a:endParaRPr>
          </a:p>
          <a:p>
            <a:r>
              <a:rPr lang="sl-SI" altLang="sl-SI" sz="2400">
                <a:ea typeface="Arial Unicode MS" charset="-128"/>
              </a:rPr>
              <a:t>Vpivi:</a:t>
            </a:r>
          </a:p>
          <a:p>
            <a:pPr algn="just"/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Razveze</a:t>
            </a:r>
          </a:p>
          <a:p>
            <a:pPr algn="just"/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Migracije</a:t>
            </a:r>
          </a:p>
          <a:p>
            <a:pPr algn="just"/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demografske spremembe</a:t>
            </a:r>
          </a:p>
          <a:p>
            <a:pPr algn="just"/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oblikovanje obnovljene družine</a:t>
            </a:r>
          </a:p>
          <a:p>
            <a:pPr algn="just"/>
            <a:r>
              <a:rPr lang="sl-SI" altLang="sl-SI" sz="1600">
                <a:solidFill>
                  <a:srgbClr val="008000"/>
                </a:solidFill>
                <a:ea typeface="Arial Unicode MS" charset="-128"/>
              </a:rPr>
              <a:t> manjša vloga religije</a:t>
            </a:r>
          </a:p>
          <a:p>
            <a:endParaRPr lang="sl-SI" altLang="sl-SI" sz="2400">
              <a:ea typeface="Arial Unicode MS" charset="-128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A7061F0-CFD8-407A-A7E2-5CC1465874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766888"/>
            <a:ext cx="3421063" cy="25003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l-SI" altLang="sl-SI" sz="2400">
                <a:solidFill>
                  <a:srgbClr val="008000"/>
                </a:solidFill>
              </a:rPr>
              <a:t>Razlogi: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008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spremenjena  socialna funkcija</a:t>
            </a:r>
          </a:p>
          <a:p>
            <a:pPr algn="just">
              <a:lnSpc>
                <a:spcPct val="90000"/>
              </a:lnSpc>
            </a:pP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različna pričakovanja partnerjev o družinskih vlogah</a:t>
            </a:r>
          </a:p>
          <a:p>
            <a:pPr algn="just">
              <a:lnSpc>
                <a:spcPct val="90000"/>
              </a:lnSpc>
            </a:pP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Spremenjen družbeni položaj žensk</a:t>
            </a:r>
          </a:p>
          <a:p>
            <a:pPr algn="just">
              <a:lnSpc>
                <a:spcPct val="90000"/>
              </a:lnSpc>
            </a:pP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ekonomska samostojnost žensk</a:t>
            </a:r>
          </a:p>
          <a:p>
            <a:pPr algn="just">
              <a:lnSpc>
                <a:spcPct val="90000"/>
              </a:lnSpc>
            </a:pP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zvišan življenski standard ljudi</a:t>
            </a:r>
          </a:p>
          <a:p>
            <a:pPr algn="just">
              <a:lnSpc>
                <a:spcPct val="90000"/>
              </a:lnSpc>
            </a:pPr>
            <a:endParaRPr lang="sl-SI" altLang="sl-SI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4BB179D-5BF7-4FB9-865D-CDC990338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 u="sng">
                <a:solidFill>
                  <a:srgbClr val="008000"/>
                </a:solidFill>
                <a:ea typeface="Arial Unicode MS" charset="-128"/>
              </a:rPr>
              <a:t>Kateri problemi se lahko pojavijo  v družini?</a:t>
            </a:r>
            <a:endParaRPr lang="sl-SI" altLang="sl-SI">
              <a:ea typeface="Arial Unicode MS" charset="-128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83BAAE3-ACA4-4E0F-A01E-DE37CF58E9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209800"/>
            <a:ext cx="3808413" cy="4113213"/>
          </a:xfrm>
        </p:spPr>
        <p:txBody>
          <a:bodyPr/>
          <a:lstStyle/>
          <a:p>
            <a:pPr algn="just"/>
            <a:r>
              <a:rPr lang="sl-SI" altLang="sl-SI" sz="2000">
                <a:solidFill>
                  <a:srgbClr val="008000"/>
                </a:solidFill>
              </a:rPr>
              <a:t>Alkoholizem in druge odvisnoti</a:t>
            </a:r>
          </a:p>
          <a:p>
            <a:pPr algn="just"/>
            <a:r>
              <a:rPr lang="sl-SI" altLang="sl-SI" sz="2000">
                <a:solidFill>
                  <a:srgbClr val="008000"/>
                </a:solidFill>
              </a:rPr>
              <a:t>nasilje v družni</a:t>
            </a:r>
          </a:p>
          <a:p>
            <a:pPr algn="just"/>
            <a:r>
              <a:rPr lang="sl-SI" altLang="sl-SI" sz="2000">
                <a:solidFill>
                  <a:srgbClr val="008000"/>
                </a:solidFill>
              </a:rPr>
              <a:t> dolgotrajne bolezni</a:t>
            </a:r>
          </a:p>
          <a:p>
            <a:pPr algn="just"/>
            <a:r>
              <a:rPr lang="sl-SI" altLang="sl-SI" sz="2000">
                <a:solidFill>
                  <a:srgbClr val="008000"/>
                </a:solidFill>
              </a:rPr>
              <a:t> nezaposlenost enega ali obeh staršev</a:t>
            </a:r>
          </a:p>
          <a:p>
            <a:pPr algn="just"/>
            <a:r>
              <a:rPr lang="sl-SI" altLang="sl-SI" sz="2000">
                <a:solidFill>
                  <a:srgbClr val="008000"/>
                </a:solidFill>
              </a:rPr>
              <a:t> pogosti prepiri</a:t>
            </a:r>
          </a:p>
          <a:p>
            <a:pPr algn="just"/>
            <a:r>
              <a:rPr lang="sl-SI" altLang="sl-SI" sz="2000">
                <a:solidFill>
                  <a:srgbClr val="008000"/>
                </a:solidFill>
              </a:rPr>
              <a:t> zloraba otrok</a:t>
            </a:r>
            <a:endParaRPr lang="sl-SI" altLang="sl-SI" sz="2000"/>
          </a:p>
          <a:p>
            <a:endParaRPr lang="sl-SI" altLang="sl-SI" sz="2800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2DCC50C-5CE1-4AEF-8C47-A4D6CE7A0F9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25CD5CF-C27F-4AB5-A092-972441A37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Odstotek odvisnih otrok v enostarševskih družinah</a:t>
            </a:r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AD7D387C-121F-49C5-9F78-D7D4EED3F0B9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265113" y="1981200"/>
          <a:ext cx="88788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Grafikon" r:id="rId3" imgW="8877600" imgH="4115070" progId="MSGraph.Chart.8">
                  <p:embed followColorScheme="full"/>
                </p:oleObj>
              </mc:Choice>
              <mc:Fallback>
                <p:oleObj name="Grafikon" r:id="rId3" imgW="8877600" imgH="411507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981200"/>
                        <a:ext cx="88788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145EAB8-4FD0-40FE-8FF2-70C1AC79F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Okoliščine v družini</a:t>
            </a:r>
          </a:p>
        </p:txBody>
      </p:sp>
      <p:graphicFrame>
        <p:nvGraphicFramePr>
          <p:cNvPr id="39066" name="Group 154">
            <a:extLst>
              <a:ext uri="{FF2B5EF4-FFF2-40B4-BE49-F238E27FC236}">
                <a16:creationId xmlns:a16="http://schemas.microsoft.com/office/drawing/2014/main" id="{A914986C-65EC-4725-9082-F0091CFFE8BC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1644650"/>
          <a:ext cx="6019800" cy="5213350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:a16="http://schemas.microsoft.com/office/drawing/2014/main" val="3286466207"/>
                    </a:ext>
                  </a:extLst>
                </a:gridCol>
                <a:gridCol w="1544638">
                  <a:extLst>
                    <a:ext uri="{9D8B030D-6E8A-4147-A177-3AD203B41FA5}">
                      <a16:colId xmlns:a16="http://schemas.microsoft.com/office/drawing/2014/main" val="4291031367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974269500"/>
                    </a:ext>
                  </a:extLst>
                </a:gridCol>
                <a:gridCol w="1389062">
                  <a:extLst>
                    <a:ext uri="{9D8B030D-6E8A-4147-A177-3AD203B41FA5}">
                      <a16:colId xmlns:a16="http://schemas.microsoft.com/office/drawing/2014/main" val="3600905006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Zelo velik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Sprednje velik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Sploh ni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11179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Nezaposlenost enega ali obeh staršev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64701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Pogosti prepiri med staršemi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7954820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Pogosti prepiri med starši in otroki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07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Alkoholizem in druge odvisnosti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6384"/>
                  </a:ext>
                </a:extLst>
              </a:tr>
              <a:tr h="42386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Nasilje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14955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Dolgotrajne bolezni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917555"/>
                  </a:ext>
                </a:extLst>
              </a:tr>
              <a:tr h="45243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Pogosti prepiri med brati in sestrami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992457"/>
                  </a:ext>
                </a:extLst>
              </a:tr>
            </a:tbl>
          </a:graphicData>
        </a:graphic>
      </p:graphicFrame>
      <p:graphicFrame>
        <p:nvGraphicFramePr>
          <p:cNvPr id="39027" name="Group 115">
            <a:extLst>
              <a:ext uri="{FF2B5EF4-FFF2-40B4-BE49-F238E27FC236}">
                <a16:creationId xmlns:a16="http://schemas.microsoft.com/office/drawing/2014/main" id="{B4B0CD14-051E-45EC-86F4-B53689F3EDDA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1676400"/>
          <a:ext cx="182563" cy="517525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45903797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348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CD74266-CA7A-44CB-B69C-0153111C0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Century Gothic" panose="020B0502020202020204" pitchFamily="34" charset="0"/>
              </a:rPr>
              <a:t>Družina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8B7B073-57AC-4218-A626-DA3D7CD43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8000"/>
                </a:solidFill>
                <a:ea typeface="Arial Unicode MS" charset="-128"/>
              </a:rPr>
              <a:t>je vsaj dvogeneracijska skupnost in institucija</a:t>
            </a:r>
            <a:endParaRPr lang="sl-SI" altLang="sl-SI">
              <a:solidFill>
                <a:srgbClr val="008000"/>
              </a:solidFill>
            </a:endParaRPr>
          </a:p>
          <a:p>
            <a:r>
              <a:rPr lang="sl-SI" altLang="sl-SI">
                <a:solidFill>
                  <a:srgbClr val="008000"/>
                </a:solidFill>
                <a:ea typeface="Arial Unicode MS" charset="-128"/>
              </a:rPr>
              <a:t>njena vloga je vzgoja otrok in preživetje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7E4686A-E4E3-4262-A11D-7C0501D84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8000"/>
                </a:solidFill>
                <a:latin typeface="Century Gothic" panose="020B0502020202020204" pitchFamily="34" charset="0"/>
                <a:ea typeface="Arial Unicode MS" charset="-128"/>
              </a:rPr>
              <a:t>Opredelitev družin</a:t>
            </a:r>
            <a:r>
              <a:rPr lang="sl-SI" altLang="sl-SI" b="1" i="1" u="sng">
                <a:solidFill>
                  <a:srgbClr val="008000"/>
                </a:solidFill>
                <a:ea typeface="Arial Unicode MS" charset="-128"/>
              </a:rPr>
              <a:t>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814E6D9-7499-4A91-AB45-6A4FB02D8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8000"/>
                </a:solidFill>
              </a:rPr>
              <a:t>Kot primarna družbena skupina</a:t>
            </a:r>
          </a:p>
          <a:p>
            <a:endParaRPr lang="sl-SI" altLang="sl-SI">
              <a:solidFill>
                <a:srgbClr val="008000"/>
              </a:solidFill>
            </a:endParaRPr>
          </a:p>
          <a:p>
            <a:endParaRPr lang="sl-SI" altLang="sl-SI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sl-SI" altLang="sl-SI">
              <a:solidFill>
                <a:srgbClr val="008000"/>
              </a:solidFill>
            </a:endParaRPr>
          </a:p>
          <a:p>
            <a:r>
              <a:rPr lang="sl-SI" altLang="sl-SI">
                <a:solidFill>
                  <a:srgbClr val="008000"/>
                </a:solidFill>
              </a:rPr>
              <a:t>Kot družbena institucija</a:t>
            </a: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14946A9-71B1-4F4C-BBB1-7E9866C25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Zakonska zveza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F31002A-E33F-49D7-8C0A-B76AD6992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monogamija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(zveza z enim partnerjem)</a:t>
            </a:r>
            <a:endParaRPr lang="sl-SI" altLang="sl-SI" sz="1800">
              <a:solidFill>
                <a:schemeClr val="folHlink"/>
              </a:solidFill>
            </a:endParaRPr>
          </a:p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bigamija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(zveza z dvema partnerjema)</a:t>
            </a:r>
            <a:endParaRPr lang="sl-SI" altLang="sl-SI" sz="1800">
              <a:solidFill>
                <a:schemeClr val="folHlink"/>
              </a:solidFill>
            </a:endParaRPr>
          </a:p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poligamija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(zveza z več parterji)</a:t>
            </a:r>
            <a:endParaRPr lang="sl-SI" altLang="sl-SI" sz="1800">
              <a:solidFill>
                <a:schemeClr val="folHlink"/>
              </a:solidFill>
            </a:endParaRPr>
          </a:p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poliginija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(zakonska zveza, kjer ima en moški več žena – Islam – za ohranitev vrste)</a:t>
            </a:r>
            <a:endParaRPr lang="sl-SI" altLang="sl-SI" sz="1800">
              <a:solidFill>
                <a:schemeClr val="folHlink"/>
              </a:solidFill>
            </a:endParaRPr>
          </a:p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poliandrija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(zakonska zveza, kjer ima ena ženska več mož – Tibet, Indija – za ohranitev zemlje)</a:t>
            </a:r>
            <a:endParaRPr lang="sl-SI" altLang="sl-SI" sz="1800">
              <a:solidFill>
                <a:schemeClr val="folHlink"/>
              </a:solidFill>
            </a:endParaRPr>
          </a:p>
          <a:p>
            <a:r>
              <a:rPr lang="sl-SI" altLang="sl-SI" sz="1800" u="sng">
                <a:solidFill>
                  <a:srgbClr val="008000"/>
                </a:solidFill>
                <a:ea typeface="Arial Unicode MS" charset="-128"/>
              </a:rPr>
              <a:t>incest ali zveza z bližnjim sorodnikom</a:t>
            </a:r>
            <a:r>
              <a:rPr lang="sl-SI" altLang="sl-SI" sz="1800">
                <a:solidFill>
                  <a:srgbClr val="008000"/>
                </a:solidFill>
                <a:ea typeface="Arial Unicode MS" charset="-128"/>
              </a:rPr>
              <a:t>: </a:t>
            </a:r>
            <a:r>
              <a:rPr lang="sl-SI" altLang="sl-SI" sz="1800">
                <a:solidFill>
                  <a:schemeClr val="folHlink"/>
                </a:solidFill>
                <a:ea typeface="Arial Unicode MS" charset="-128"/>
              </a:rPr>
              <a:t>značilna je bila zlasti za vladarske družine oz. bogati sloj, ker so se lahko poročali samo s sebi enakimi. Danes je v glavnem povsod prepovedano zaradi možnih genskih okvar potomstva</a:t>
            </a:r>
            <a:r>
              <a:rPr lang="sl-SI" altLang="sl-SI" sz="1800">
                <a:solidFill>
                  <a:schemeClr val="folHlink"/>
                </a:solidFill>
              </a:rPr>
              <a:t> </a:t>
            </a:r>
            <a:endParaRPr lang="sl-SI" altLang="sl-SI" sz="1800">
              <a:solidFill>
                <a:schemeClr val="folHlink"/>
              </a:solidFill>
              <a:ea typeface="Arial Unicode MS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FDA2EC0-BC8E-4E63-98F6-71BB5A9D6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71DFCF6-CCFF-4116-90AF-E5A12D2B5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69225" cy="4113213"/>
          </a:xfrm>
        </p:spPr>
        <p:txBody>
          <a:bodyPr/>
          <a:lstStyle/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GOSPODINJSTVO</a:t>
            </a:r>
            <a:endParaRPr lang="sl-SI" altLang="sl-SI" sz="2400"/>
          </a:p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je ekonomsko statistična kategorija</a:t>
            </a:r>
            <a:endParaRPr lang="sl-SI" altLang="sl-SI" sz="2400">
              <a:solidFill>
                <a:srgbClr val="008000"/>
              </a:solidFill>
            </a:endParaRPr>
          </a:p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nanaša se na število živečih pod isto streho, ki skupaj trošijo materialne dobrine</a:t>
            </a:r>
            <a:endParaRPr lang="sl-SI" altLang="sl-SI" sz="2400">
              <a:solidFill>
                <a:srgbClr val="008000"/>
              </a:solidFill>
            </a:endParaRPr>
          </a:p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ločimo: veččlansko, skupno in enočlansko gospodinjstvo</a:t>
            </a:r>
            <a:endParaRPr lang="sl-SI" altLang="sl-SI" sz="2400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sl-SI" altLang="sl-SI" sz="2400"/>
          </a:p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SORODSTVO</a:t>
            </a:r>
            <a:endParaRPr lang="sl-SI" altLang="sl-SI" sz="2400"/>
          </a:p>
          <a:p>
            <a:r>
              <a:rPr lang="sl-SI" altLang="sl-SI" sz="2400">
                <a:solidFill>
                  <a:srgbClr val="008000"/>
                </a:solidFill>
                <a:ea typeface="Arial Unicode MS" charset="-128"/>
              </a:rPr>
              <a:t>povezuje posameznike, ki so medsebojno povezani s krvnim sorodstvom, zakonsko zvezo ali posvojitvijo</a:t>
            </a:r>
            <a:endParaRPr lang="sl-SI" altLang="sl-SI" sz="2400">
              <a:solidFill>
                <a:srgbClr val="008000"/>
              </a:solidFill>
            </a:endParaRP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B85B6AA-8FE2-4C06-B060-395D48469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Raznolikost družin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7CF9778-5316-47F9-945C-AA080ECDA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3586162" cy="41132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/>
              <a:t>VPLIVI:</a:t>
            </a:r>
          </a:p>
          <a:p>
            <a:pPr>
              <a:lnSpc>
                <a:spcPct val="90000"/>
              </a:lnSpc>
            </a:pPr>
            <a:r>
              <a:rPr lang="sl-SI" altLang="sl-SI" sz="1600">
                <a:ea typeface="Arial Unicode MS" charset="-128"/>
              </a:rPr>
              <a:t>Izobrazba</a:t>
            </a:r>
          </a:p>
          <a:p>
            <a:pPr>
              <a:lnSpc>
                <a:spcPct val="90000"/>
              </a:lnSpc>
            </a:pPr>
            <a:r>
              <a:rPr lang="sl-SI" altLang="sl-SI" sz="1600">
                <a:ea typeface="Arial Unicode MS" charset="-128"/>
              </a:rPr>
              <a:t>Poklic</a:t>
            </a:r>
          </a:p>
          <a:p>
            <a:pPr>
              <a:lnSpc>
                <a:spcPct val="90000"/>
              </a:lnSpc>
            </a:pPr>
            <a:r>
              <a:rPr lang="sl-SI" altLang="sl-SI" sz="1600">
                <a:ea typeface="Arial Unicode MS" charset="-128"/>
              </a:rPr>
              <a:t>izvor in starost staršev</a:t>
            </a:r>
          </a:p>
          <a:p>
            <a:pPr>
              <a:lnSpc>
                <a:spcPct val="90000"/>
              </a:lnSpc>
            </a:pPr>
            <a:r>
              <a:rPr lang="sl-SI" altLang="sl-SI" sz="1600">
                <a:ea typeface="Arial Unicode MS" charset="-128"/>
              </a:rPr>
              <a:t>Vaško ali mestno okolje kjer živi</a:t>
            </a:r>
          </a:p>
          <a:p>
            <a:pPr>
              <a:lnSpc>
                <a:spcPct val="90000"/>
              </a:lnSpc>
            </a:pPr>
            <a:endParaRPr lang="sl-SI" altLang="sl-SI" sz="1600">
              <a:solidFill>
                <a:srgbClr val="008000"/>
              </a:solidFill>
              <a:ea typeface="Arial Unicode MS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006600"/>
                </a:solidFill>
                <a:ea typeface="Arial Unicode MS" charset="-128"/>
              </a:rPr>
              <a:t>-Reorganizirana družina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006600"/>
                </a:solidFill>
                <a:ea typeface="Arial Unicode MS" charset="-128"/>
              </a:rPr>
              <a:t>-Parastarševstvo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006600"/>
                </a:solidFill>
                <a:ea typeface="Arial Unicode MS" charset="-128"/>
              </a:rPr>
              <a:t>-Homoseksualna družina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40483612-E7A8-4D11-8B53-CC9FF8E8D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886200"/>
            <a:ext cx="3657600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>
                <a:solidFill>
                  <a:srgbClr val="006600"/>
                </a:solidFill>
              </a:rPr>
              <a:t>Haralambos: </a:t>
            </a:r>
          </a:p>
          <a:p>
            <a:pPr>
              <a:spcBef>
                <a:spcPct val="50000"/>
              </a:spcBef>
            </a:pPr>
            <a:r>
              <a:rPr lang="sl-SI" altLang="sl-SI" sz="2800">
                <a:solidFill>
                  <a:srgbClr val="006600"/>
                </a:solidFill>
              </a:rPr>
              <a:t>-Nuklearna družina</a:t>
            </a:r>
          </a:p>
          <a:p>
            <a:pPr>
              <a:spcBef>
                <a:spcPct val="50000"/>
              </a:spcBef>
            </a:pPr>
            <a:r>
              <a:rPr lang="sl-SI" altLang="sl-SI" sz="2800">
                <a:solidFill>
                  <a:srgbClr val="006600"/>
                </a:solidFill>
              </a:rPr>
              <a:t>-Samohranilska (enostarševska družina)</a:t>
            </a:r>
          </a:p>
          <a:p>
            <a:pPr>
              <a:spcBef>
                <a:spcPct val="50000"/>
              </a:spcBef>
            </a:pPr>
            <a:r>
              <a:rPr lang="sl-SI" altLang="sl-SI" sz="2800">
                <a:solidFill>
                  <a:srgbClr val="006600"/>
                </a:solidFill>
              </a:rPr>
              <a:t>-Komune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1A3CF4C-EA33-44C0-A47D-CD4B495A3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Družine po št. otrok</a:t>
            </a:r>
          </a:p>
        </p:txBody>
      </p:sp>
      <p:graphicFrame>
        <p:nvGraphicFramePr>
          <p:cNvPr id="39982" name="Group 46">
            <a:extLst>
              <a:ext uri="{FF2B5EF4-FFF2-40B4-BE49-F238E27FC236}">
                <a16:creationId xmlns:a16="http://schemas.microsoft.com/office/drawing/2014/main" id="{B9EFEF2A-8DC8-424B-9F9D-FE6663B0B6E9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2133600"/>
          <a:ext cx="6096000" cy="4283075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42734980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973432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1381237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Popis leta 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Popis leta 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66028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Brez otrok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087640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otrok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153592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205571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527231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otroka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189562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853797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otroci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381989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otroci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88694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otrok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113837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več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4415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219F2E8-8241-43C7-A32B-97668084F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Funkcije družine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79D2A9F-E7DB-4F8F-AAD2-F6F61F13D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Repruduktivna funkcija</a:t>
            </a:r>
          </a:p>
          <a:p>
            <a:r>
              <a:rPr lang="sl-SI" altLang="sl-SI"/>
              <a:t>Ekonomska funkcija</a:t>
            </a:r>
          </a:p>
          <a:p>
            <a:r>
              <a:rPr lang="sl-SI" altLang="sl-SI"/>
              <a:t>Socializacijska funkcija</a:t>
            </a:r>
          </a:p>
          <a:p>
            <a:r>
              <a:rPr lang="sl-SI" altLang="sl-SI"/>
              <a:t>Emocionalna funkcija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B3C1037-7394-4964-B688-FA056CAA4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Delitev dela in vlog v družini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2BD3377-0194-4646-9D54-DFE13C628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4424362" cy="4113212"/>
          </a:xfrm>
        </p:spPr>
        <p:txBody>
          <a:bodyPr/>
          <a:lstStyle/>
          <a:p>
            <a:r>
              <a:rPr lang="sl-SI" altLang="sl-SI"/>
              <a:t>Odvisna od: </a:t>
            </a:r>
          </a:p>
          <a:p>
            <a:r>
              <a:rPr lang="sl-SI" altLang="sl-SI" sz="2000">
                <a:solidFill>
                  <a:srgbClr val="008000"/>
                </a:solidFill>
                <a:ea typeface="Arial Unicode MS" charset="-128"/>
              </a:rPr>
              <a:t>strukture družine</a:t>
            </a:r>
          </a:p>
          <a:p>
            <a:r>
              <a:rPr lang="sl-SI" altLang="sl-SI" sz="2000">
                <a:solidFill>
                  <a:srgbClr val="008000"/>
                </a:solidFill>
                <a:ea typeface="Arial Unicode MS" charset="-128"/>
              </a:rPr>
              <a:t> strukture kulturnega okolja</a:t>
            </a:r>
          </a:p>
          <a:p>
            <a:r>
              <a:rPr lang="sl-SI" altLang="sl-SI" sz="2000">
                <a:solidFill>
                  <a:srgbClr val="008000"/>
                </a:solidFill>
                <a:ea typeface="Arial Unicode MS" charset="-128"/>
              </a:rPr>
              <a:t>položaja družine na družbeni lestvici</a:t>
            </a:r>
          </a:p>
          <a:p>
            <a:r>
              <a:rPr lang="sl-SI" altLang="sl-SI">
                <a:ea typeface="Arial Unicode MS" charset="-128"/>
              </a:rPr>
              <a:t>Simetrična </a:t>
            </a:r>
            <a:r>
              <a:rPr lang="sl-SI" altLang="sl-SI" sz="1600">
                <a:ea typeface="Arial Unicode MS" charset="-128"/>
              </a:rPr>
              <a:t>(integrirana)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ED705D2-FB1E-4407-ACEE-1B78BAFCD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429000"/>
            <a:ext cx="442436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Blip>
                <a:blip r:embed="rId2"/>
              </a:buBlip>
            </a:pPr>
            <a:r>
              <a:rPr lang="sl-SI" altLang="sl-SI" sz="3200"/>
              <a:t>Asimetrična </a:t>
            </a:r>
            <a:r>
              <a:rPr lang="sl-SI" altLang="sl-SI" sz="1600"/>
              <a:t>(segregirana)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0</TotalTime>
  <Words>714</Words>
  <Application>Microsoft Office PowerPoint</Application>
  <PresentationFormat>On-screen Show (4:3)</PresentationFormat>
  <Paragraphs>209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</vt:lpstr>
      <vt:lpstr>Expedition</vt:lpstr>
      <vt:lpstr>Grafikon</vt:lpstr>
      <vt:lpstr>Družina</vt:lpstr>
      <vt:lpstr>Družina</vt:lpstr>
      <vt:lpstr>Opredelitev družin </vt:lpstr>
      <vt:lpstr>Zakonska zveza</vt:lpstr>
      <vt:lpstr>PowerPoint Presentation</vt:lpstr>
      <vt:lpstr>Raznolikost družin</vt:lpstr>
      <vt:lpstr>Družine po št. otrok</vt:lpstr>
      <vt:lpstr>Funkcije družine</vt:lpstr>
      <vt:lpstr>Delitev dela in vlog v družini</vt:lpstr>
      <vt:lpstr>Dejanska razporeditev nalog med zakonci leta 1994</vt:lpstr>
      <vt:lpstr>Primerjava opravljanja družinski vlog</vt:lpstr>
      <vt:lpstr>Spreminjanje družinskega življenja</vt:lpstr>
      <vt:lpstr>Spremembe v sodobnem družinskem življenju</vt:lpstr>
      <vt:lpstr>Dezorganizacija družin              Razveza zakonske zveze</vt:lpstr>
      <vt:lpstr>Kateri problemi se lahko pojavijo  v družini?</vt:lpstr>
      <vt:lpstr>Odstotek odvisnih otrok v enostarševskih družinah</vt:lpstr>
      <vt:lpstr>Okoliščine v družini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2019-06-03T09:09:58Z</dcterms:created>
  <dcterms:modified xsi:type="dcterms:W3CDTF">2019-06-03T09:09:58Z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