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1"/>
  </p:notesMasterIdLst>
  <p:sldIdLst>
    <p:sldId id="256" r:id="rId2"/>
    <p:sldId id="262" r:id="rId3"/>
    <p:sldId id="261" r:id="rId4"/>
    <p:sldId id="263" r:id="rId5"/>
    <p:sldId id="265" r:id="rId6"/>
    <p:sldId id="264" r:id="rId7"/>
    <p:sldId id="266" r:id="rId8"/>
    <p:sldId id="258" r:id="rId9"/>
    <p:sldId id="259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11E569E5-03DE-458A-AC14-EC5DE13301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B03274CB-46E6-4360-A0A9-8951984AB5F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28B66F8-BDC1-44A2-AE66-9F8BD289FAD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24AA9E36-6644-4EAA-B41F-9D2140C501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6DC3A76A-D92F-472F-8570-089EA17906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98D93F21-E8B7-4298-9C63-C32601EFBF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8D77DB74-7942-4B28-BE38-2B8B2CA2D7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08F8DE-E947-4A65-AD8E-6A8B9A57846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grada stranske slike 1">
            <a:extLst>
              <a:ext uri="{FF2B5EF4-FFF2-40B4-BE49-F238E27FC236}">
                <a16:creationId xmlns:a16="http://schemas.microsoft.com/office/drawing/2014/main" id="{CC469368-0EE8-40D5-A331-72FCEC4A08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Ograda opomb 2">
            <a:extLst>
              <a:ext uri="{FF2B5EF4-FFF2-40B4-BE49-F238E27FC236}">
                <a16:creationId xmlns:a16="http://schemas.microsoft.com/office/drawing/2014/main" id="{A41C5116-974F-4231-8E6E-94F871BFD9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l-SI" altLang="sl-SI"/>
              <a:t>Alenka : posvojitev, rejništvo in skrbništvo</a:t>
            </a:r>
          </a:p>
        </p:txBody>
      </p:sp>
      <p:sp>
        <p:nvSpPr>
          <p:cNvPr id="18436" name="Ograda številke diapozitiva 3">
            <a:extLst>
              <a:ext uri="{FF2B5EF4-FFF2-40B4-BE49-F238E27FC236}">
                <a16:creationId xmlns:a16="http://schemas.microsoft.com/office/drawing/2014/main" id="{5EEDF539-3343-4FB4-A0AF-FDF95AF90C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68365B-F1B3-474E-AF1B-FF89B16103F9}" type="slidenum">
              <a:rPr lang="sl-SI" altLang="sl-SI"/>
              <a:pPr eaLnBrk="1" hangingPunct="1"/>
              <a:t>2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grada stranske slike 1">
            <a:extLst>
              <a:ext uri="{FF2B5EF4-FFF2-40B4-BE49-F238E27FC236}">
                <a16:creationId xmlns:a16="http://schemas.microsoft.com/office/drawing/2014/main" id="{099D2DD5-A819-4EE0-82E8-8DEF28490C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Ograda opomb 2">
            <a:extLst>
              <a:ext uri="{FF2B5EF4-FFF2-40B4-BE49-F238E27FC236}">
                <a16:creationId xmlns:a16="http://schemas.microsoft.com/office/drawing/2014/main" id="{2051860C-3633-4702-911F-96A129948F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altLang="sl-SI"/>
              <a:t>Polna zaščita </a:t>
            </a:r>
          </a:p>
          <a:p>
            <a:pPr eaLnBrk="1" hangingPunct="1"/>
            <a:r>
              <a:rPr lang="sl-SI" altLang="sl-SI"/>
              <a:t>Šibka zaščita: </a:t>
            </a:r>
          </a:p>
        </p:txBody>
      </p:sp>
      <p:sp>
        <p:nvSpPr>
          <p:cNvPr id="19460" name="Ograda številke diapozitiva 3">
            <a:extLst>
              <a:ext uri="{FF2B5EF4-FFF2-40B4-BE49-F238E27FC236}">
                <a16:creationId xmlns:a16="http://schemas.microsoft.com/office/drawing/2014/main" id="{71400025-2F0A-47F7-BADC-C8AAE00DCA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7E3B59-6DE0-4538-88AD-135264C6CE64}" type="slidenum">
              <a:rPr lang="sl-SI" altLang="sl-SI"/>
              <a:pPr eaLnBrk="1" hangingPunct="1"/>
              <a:t>8</a:t>
            </a:fld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grada stranske slike 1">
            <a:extLst>
              <a:ext uri="{FF2B5EF4-FFF2-40B4-BE49-F238E27FC236}">
                <a16:creationId xmlns:a16="http://schemas.microsoft.com/office/drawing/2014/main" id="{C848F30C-B184-43DB-BAFC-C0DFBF907C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Ograda opomb 2">
            <a:extLst>
              <a:ext uri="{FF2B5EF4-FFF2-40B4-BE49-F238E27FC236}">
                <a16:creationId xmlns:a16="http://schemas.microsoft.com/office/drawing/2014/main" id="{F5D8BDBD-0772-413E-8898-4F642535FB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altLang="sl-SI"/>
              <a:t>Zakon o registraciji istospolnih partnerjev, ki bo ukinjen če bo sprejet družinski zakonik.</a:t>
            </a:r>
          </a:p>
        </p:txBody>
      </p:sp>
      <p:sp>
        <p:nvSpPr>
          <p:cNvPr id="20484" name="Ograda številke diapozitiva 3">
            <a:extLst>
              <a:ext uri="{FF2B5EF4-FFF2-40B4-BE49-F238E27FC236}">
                <a16:creationId xmlns:a16="http://schemas.microsoft.com/office/drawing/2014/main" id="{779D1C65-F195-4630-AB9C-7916594EFF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84435F-C59E-4D7D-BE48-E83532F3A9E3}" type="slidenum">
              <a:rPr lang="sl-SI" altLang="sl-SI"/>
              <a:pPr eaLnBrk="1" hangingPunct="1"/>
              <a:t>9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40B7ED1D-BDAE-4F1D-B39D-41C3C82DA4D2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0">
            <a:extLst>
              <a:ext uri="{FF2B5EF4-FFF2-40B4-BE49-F238E27FC236}">
                <a16:creationId xmlns:a16="http://schemas.microsoft.com/office/drawing/2014/main" id="{EFC56349-E9BC-4CF4-8D4E-35BE078F8E9B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20A88ACC-84C4-4EEE-9499-8DB8DD700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663CC-D20B-4933-A94F-DCAC7EB2FFF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E362F52B-A9B4-47B5-8E6D-61F1DF936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718A2AF1-C686-4539-91B3-880710E0B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F665C0-BCB7-473E-8D54-7214DF097C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0236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7EF97F3-E94E-45EA-8B23-8DC20BFF9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8A0D2-9EAF-4418-990C-DB3BD6B54E4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99C6FB6-0940-42ED-8BE6-1A11F2EA7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47AC040-5DD5-4BF4-9312-86371271F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8C1F0-FB57-46F4-84E3-BDE78FC5F3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3972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7110A1BB-5118-42E4-8EEB-C656E167EB72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0">
            <a:extLst>
              <a:ext uri="{FF2B5EF4-FFF2-40B4-BE49-F238E27FC236}">
                <a16:creationId xmlns:a16="http://schemas.microsoft.com/office/drawing/2014/main" id="{894B4A2C-40D1-40F7-8E1C-834D06DA2790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00F48795-1A24-4F59-A3B8-15506A13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AD210-FDA0-4DA2-A01D-11C8A448B70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33EA290A-9CB4-4914-A5DE-252BDCC30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56BB32C8-4B4E-4DF0-B4D5-F5FC6563E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471CF-0263-417C-AD7F-F8509023976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990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FA6131C-E86B-495B-8523-B4CCAFA52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F040C-4CFC-47E5-BE46-7C872C8360A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ED042D1-C553-4E9E-8F56-091704506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6060613-5156-4874-9367-2C1667AC6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CCB33-F0CC-40FD-A361-3DEC246BB5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9497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C3C28A00-752B-4825-A131-6D697DA66CE5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0">
            <a:extLst>
              <a:ext uri="{FF2B5EF4-FFF2-40B4-BE49-F238E27FC236}">
                <a16:creationId xmlns:a16="http://schemas.microsoft.com/office/drawing/2014/main" id="{4C749711-9DEE-40A1-A92C-E21E9BB10244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8D70E55C-3282-4E89-8FB3-D4062092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642CB-0261-48F7-97EB-FAC84F243A8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C5C05FB4-3912-4142-AC80-AC5EA187B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69B83EC3-E194-4FB6-93DA-C76070A7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70B2D5-80FD-472F-854D-94FF12E1BB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5674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5C3F397B-C2EF-4EB8-9007-5AF4054E6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E00C4-26A6-4CFB-AC0B-4E2DE002356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25FBB8EA-7E8A-4B7A-A3DF-AB21E7B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7CE86692-8C53-4609-A126-6A5E7486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C8D98-2051-4A0B-B28F-E6DFC58988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3217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25AA0D87-C36F-4C6E-9E48-2B8B88A3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66EBB-5CA4-47C5-B53A-1816515303E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16DFC6DE-2FAF-4DF8-AD6E-66FB79771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815BD5EE-C8E1-4855-8EFB-825D2EC0C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80D5C-5DE3-487B-8D8A-F544E9AA814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243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124F4251-7653-495B-8B1B-DBB4A4359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D1F71-6A7D-46E1-967E-0EE4B3FCDAC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8113F0CD-0487-49DB-B144-E8BA3353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23D29122-53AD-488F-86FD-FADEB944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40E0A-D775-4C27-B42D-283E37ACA7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0660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D630EEC6-6EC7-4A1D-8781-EA517C9A8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259EF-5FBE-446F-B5CA-CABEC2CC965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C2B29A21-1015-460A-8A6F-781BB08C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19B921D3-C558-4016-A27F-02231115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1CD3E-A590-4D9F-8733-B7933E147E2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411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8">
            <a:extLst>
              <a:ext uri="{FF2B5EF4-FFF2-40B4-BE49-F238E27FC236}">
                <a16:creationId xmlns:a16="http://schemas.microsoft.com/office/drawing/2014/main" id="{08F5A0D0-C8F0-47B2-928B-9421877DE808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E7573D77-0B24-442E-A9E4-46CF02529705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DB26FC3B-D8F0-4F5E-AA66-9ACA5D885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6227F-9D6B-44DF-B0F1-6B85A6EE870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8B0B7D1E-5A9E-4F9B-86D1-E4164F6F4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073C3851-E67E-4020-82FF-E638C41C2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7697D-D198-449A-92C2-EC29BCE45F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0198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8">
            <a:extLst>
              <a:ext uri="{FF2B5EF4-FFF2-40B4-BE49-F238E27FC236}">
                <a16:creationId xmlns:a16="http://schemas.microsoft.com/office/drawing/2014/main" id="{3364C4FD-2BA0-412E-9C7B-8AA5FC6A770D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C8BB0EF5-E5EF-4F4D-8B8A-1B0DA8D4636F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E80BBB4A-C81C-410B-BE76-08BEFD4A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878B0-785E-40D0-9B15-85FB9955FD6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039102DF-E41B-4EE5-92BD-1F6C80FCD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492AE49B-60FD-43B2-B2F1-1901C367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D29A6DC1-1751-4E75-A724-2101C27B3FB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1842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>
            <a:extLst>
              <a:ext uri="{FF2B5EF4-FFF2-40B4-BE49-F238E27FC236}">
                <a16:creationId xmlns:a16="http://schemas.microsoft.com/office/drawing/2014/main" id="{B250D56E-9613-445B-A444-EFD519A42AD7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FFB7EE19-8D24-4C9B-8FE5-1A4641A7E6AF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Ograda naslova 1">
            <a:extLst>
              <a:ext uri="{FF2B5EF4-FFF2-40B4-BE49-F238E27FC236}">
                <a16:creationId xmlns:a16="http://schemas.microsoft.com/office/drawing/2014/main" id="{75CAE66A-F5C1-4350-B324-B0DA87B76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029" name="Ograda besedila 2">
            <a:extLst>
              <a:ext uri="{FF2B5EF4-FFF2-40B4-BE49-F238E27FC236}">
                <a16:creationId xmlns:a16="http://schemas.microsoft.com/office/drawing/2014/main" id="{BB679FA1-2DB2-4CBB-B636-AAEF8262BB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7BBA51C-9EAF-4D62-96B6-A72673301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84546FB-154A-4B16-BC81-45974920CA7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30EDA57-80A9-46A5-B0C1-D27F66B39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64B44DB-2F60-43AE-A07B-3683764C5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7C50C912-FCE1-4ED9-B74D-966A121DA63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1" r:id="rId2"/>
    <p:sldLayoutId id="2147483867" r:id="rId3"/>
    <p:sldLayoutId id="2147483862" r:id="rId4"/>
    <p:sldLayoutId id="2147483863" r:id="rId5"/>
    <p:sldLayoutId id="2147483864" r:id="rId6"/>
    <p:sldLayoutId id="2147483868" r:id="rId7"/>
    <p:sldLayoutId id="2147483869" r:id="rId8"/>
    <p:sldLayoutId id="2147483870" r:id="rId9"/>
    <p:sldLayoutId id="2147483865" r:id="rId10"/>
    <p:sldLayoutId id="21474838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894174-A196-44E7-A07A-326C39E71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184648"/>
            <a:ext cx="9144000" cy="16733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4400" dirty="0">
                <a:solidFill>
                  <a:schemeClr val="accent1">
                    <a:satMod val="150000"/>
                  </a:schemeClr>
                </a:solidFill>
              </a:rPr>
              <a:t>DRUŽINSKI ZAKONIK</a:t>
            </a:r>
          </a:p>
        </p:txBody>
      </p:sp>
      <p:sp>
        <p:nvSpPr>
          <p:cNvPr id="8195" name="Podnaslov 2">
            <a:extLst>
              <a:ext uri="{FF2B5EF4-FFF2-40B4-BE49-F238E27FC236}">
                <a16:creationId xmlns:a16="http://schemas.microsoft.com/office/drawing/2014/main" id="{A42D8169-C994-46D0-8084-CAC182DEA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5963" y="4076700"/>
            <a:ext cx="3348037" cy="996950"/>
          </a:xfrm>
        </p:spPr>
        <p:txBody>
          <a:bodyPr/>
          <a:lstStyle/>
          <a:p>
            <a:pPr eaLnBrk="1" hangingPunct="1"/>
            <a:endParaRPr lang="sl-SI" altLang="sl-SI" sz="2800" dirty="0"/>
          </a:p>
        </p:txBody>
      </p:sp>
      <p:pic>
        <p:nvPicPr>
          <p:cNvPr id="8196" name="Picture 5" descr="http://img.buzznet.com/assets/imgx/7/3/4/2/3/0/1/orig-7342301.jpg">
            <a:extLst>
              <a:ext uri="{FF2B5EF4-FFF2-40B4-BE49-F238E27FC236}">
                <a16:creationId xmlns:a16="http://schemas.microsoft.com/office/drawing/2014/main" id="{16FFDE78-E590-480B-8F7C-CC6EDE134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1038" cy="516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47BBA8-DAED-4171-8B4C-A1A00814B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dirty="0"/>
              <a:t>KAJ JE DRUŽINSKI ZAKONIK ?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6828A4B5-22FE-43AF-BB2D-DEBDE2779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Ureja:</a:t>
            </a:r>
          </a:p>
          <a:p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zakonsko zvezo,</a:t>
            </a:r>
          </a:p>
          <a:p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zunaj zakonsko skupnost, </a:t>
            </a:r>
          </a:p>
          <a:p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partnersko skupnost, </a:t>
            </a:r>
          </a:p>
          <a:p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zunajpartnersko skupnost,</a:t>
            </a:r>
          </a:p>
          <a:p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razmerje med starši in otroki, </a:t>
            </a:r>
          </a:p>
          <a:p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oblike pomoči države pri težavah partnerskega in družinskega življenja </a:t>
            </a:r>
          </a:p>
          <a:p>
            <a:r>
              <a:rPr lang="sl-SI" altLang="sl-SI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ter preživljanje, posvojitev, rejništvo in skrbništvo za otroke in druge osebe, ki potrebujejo posebno varstvo.</a:t>
            </a:r>
          </a:p>
        </p:txBody>
      </p:sp>
      <p:pic>
        <p:nvPicPr>
          <p:cNvPr id="9220" name="Picture 5" descr="https://encrypted-tbn2.google.com/images?q=tbn:ANd9GcSwnkXQCjRvd0JCefv5PHmxO99Wbihl4iNFUsX199sDq5HtAmowZA">
            <a:extLst>
              <a:ext uri="{FF2B5EF4-FFF2-40B4-BE49-F238E27FC236}">
                <a16:creationId xmlns:a16="http://schemas.microsoft.com/office/drawing/2014/main" id="{F8D92B23-F36C-48A6-8890-0523831EE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484313"/>
            <a:ext cx="2268537" cy="293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D97E69-D5FC-4A3B-A5F1-24E66D935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l-SI" dirty="0"/>
              <a:t>KAJ PRINAŠA novi DRUŽINSKI ZAKONIK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3D4DF45C-503F-47B1-8762-FFC9156CE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625975"/>
          </a:xfrm>
        </p:spPr>
        <p:txBody>
          <a:bodyPr/>
          <a:lstStyle/>
          <a:p>
            <a:r>
              <a:rPr lang="sl-SI" altLang="sl-SI" sz="2100" b="1"/>
              <a:t>Izboljšanje položaja v vseh družinskih razmerjih,</a:t>
            </a:r>
          </a:p>
          <a:p>
            <a:r>
              <a:rPr lang="sl-SI" altLang="sl-SI" sz="2100" b="1"/>
              <a:t>hitrejše reševanje zadev na družinskem področju,</a:t>
            </a:r>
          </a:p>
          <a:p>
            <a:r>
              <a:rPr lang="sl-SI" altLang="sl-SI" sz="2100" b="1"/>
              <a:t>okrepitev strokovne in svetovalne vloge centrov za socialno delo,</a:t>
            </a:r>
          </a:p>
          <a:p>
            <a:r>
              <a:rPr lang="sl-SI" altLang="sl-SI" sz="2100" b="1"/>
              <a:t>uvaja institut zagovornika otrokovih pravic v postopkih pred sodiščem, </a:t>
            </a:r>
          </a:p>
          <a:p>
            <a:r>
              <a:rPr lang="sl-SI" altLang="sl-SI" sz="2100" b="1"/>
              <a:t>pristojnosti za rejništvo, posvojitev in odvzem otrok se prenesejo s centrov za socialno dela na družinske oddelke okrožnih sodišč,</a:t>
            </a:r>
          </a:p>
          <a:p>
            <a:r>
              <a:rPr lang="sl-SI" altLang="sl-SI" sz="2100" b="1"/>
              <a:t>prepoveduje telesno kaznovanje otrok in drugo ponižujoče ravnanje,</a:t>
            </a:r>
          </a:p>
          <a:p>
            <a:r>
              <a:rPr lang="sl-SI" altLang="sl-SI" sz="2100" b="1"/>
              <a:t>v zunajzakonski skupnosti bo moški lahko priznal očetovstvo pred otrokovim rojstvom,</a:t>
            </a:r>
          </a:p>
          <a:p>
            <a:r>
              <a:rPr lang="sl-SI" altLang="sl-SI" sz="2100" b="1"/>
              <a:t>sklenitev zakonske zveze bo mogoča tudi neformalno, zunaj uradnih prostorov, brez prič, le v navzočnosti  matičarja,</a:t>
            </a:r>
          </a:p>
          <a:p>
            <a:r>
              <a:rPr lang="sl-SI" altLang="sl-SI" sz="2100" b="1"/>
              <a:t>tudi moški in ženska v zunajzakonski skupnosti bosta lahko posvojila otroka.</a:t>
            </a:r>
          </a:p>
          <a:p>
            <a:endParaRPr lang="sl-SI" altLang="sl-SI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121BB7-3AEE-4B58-87AB-999F7384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l-SI" dirty="0"/>
              <a:t>ARGUMENTI O DRUŽINSKEM ZAKONIKU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CA8A5D99-099D-4D8E-BBE3-41B499FEF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4825"/>
            <a:ext cx="8147050" cy="46259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00B0F0"/>
                </a:solidFill>
              </a:rPr>
              <a:t>TRDITEV NASPROTNIKOV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00B0F0"/>
                </a:solidFill>
              </a:rPr>
              <a:t>Dva moška in dve ženski v istospolni zvezi se bosta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00B0F0"/>
                </a:solidFill>
              </a:rPr>
              <a:t>lahko poročila.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 sz="2800">
              <a:solidFill>
                <a:srgbClr val="00B0F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7030A0"/>
                </a:solidFill>
              </a:rPr>
              <a:t>ODGOVOR ZAGOVORNIKOV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7030A0"/>
                </a:solidFill>
              </a:rPr>
              <a:t>Zakonsko zvezo bosta lahko sklenila samo moški in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7030A0"/>
                </a:solidFill>
              </a:rPr>
              <a:t>ženska. Istospolni pari bodo lahko sklenili le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7030A0"/>
                </a:solidFill>
              </a:rPr>
              <a:t>partnersko skupnost, ki bo izenačena z zakonsko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7030A0"/>
                </a:solidFill>
              </a:rPr>
              <a:t>zvezo v skoraj vseh pravicah razen pri posvojitvi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7030A0"/>
                </a:solidFill>
              </a:rPr>
              <a:t>otrok.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190743-1C94-4357-A75D-CAF8AF181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BFBC8A4A-ADF2-4713-9B62-F1CEA6C61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6259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00B0F0"/>
                </a:solidFill>
              </a:rPr>
              <a:t>TRDITEV NASPROTNIKOV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00B0F0"/>
                </a:solidFill>
              </a:rPr>
              <a:t>Sama definicija družine v zakoniku razvrednoti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00B0F0"/>
                </a:solidFill>
              </a:rPr>
              <a:t>družino</a:t>
            </a:r>
          </a:p>
          <a:p>
            <a:endParaRPr lang="sl-SI" altLang="sl-SI" sz="2800"/>
          </a:p>
          <a:p>
            <a:endParaRPr lang="sl-SI" altLang="sl-SI" sz="2800"/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7030A0"/>
                </a:solidFill>
              </a:rPr>
              <a:t>ODGOVOR ZAGOVORNIKOV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7030A0"/>
                </a:solidFill>
              </a:rPr>
              <a:t>Definicija družine v zakoniku povzema univerzalno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7030A0"/>
                </a:solidFill>
              </a:rPr>
              <a:t>definicijo, ki jo je v mednarodnem letu družin sprejela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7030A0"/>
                </a:solidFill>
              </a:rPr>
              <a:t>Organizacija združenih narodov. Zakonik določa, da je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800">
                <a:solidFill>
                  <a:srgbClr val="7030A0"/>
                </a:solidFill>
              </a:rPr>
              <a:t>družina tam kjer je otrok.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E4AF19-BCCE-4C5A-BFE5-F80329C53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sl-SI" dirty="0"/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B6CF771A-D60D-4301-B4CF-45887B7DF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00B0F0"/>
                </a:solidFill>
              </a:rPr>
              <a:t>TRDITEV NASPROTNIKOV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00B0F0"/>
                </a:solidFill>
              </a:rPr>
              <a:t>Nov družinski zakonik bo omogočil, da bo v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00B0F0"/>
                </a:solidFill>
              </a:rPr>
              <a:t>istospolni skupnosti eden od partnerjev posvojil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00B0F0"/>
                </a:solidFill>
              </a:rPr>
              <a:t>biološkega otroka drugega.</a:t>
            </a:r>
          </a:p>
          <a:p>
            <a:endParaRPr lang="sl-SI" altLang="sl-SI">
              <a:solidFill>
                <a:srgbClr val="00B0F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7030A0"/>
                </a:solidFill>
              </a:rPr>
              <a:t>ODGOVOR ZAGOVORNIKOV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7030A0"/>
                </a:solidFill>
              </a:rPr>
              <a:t>Tega ne uvaja NOVI družinski zakonik, temveč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7030A0"/>
                </a:solidFill>
              </a:rPr>
              <a:t>je to možno že daj po 35 let starem zakonu.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F0B1C3-5E39-433B-9DF1-A5798E5C3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dirty="0"/>
              <a:t>Hvala za pozornost </a:t>
            </a:r>
          </a:p>
        </p:txBody>
      </p:sp>
      <p:pic>
        <p:nvPicPr>
          <p:cNvPr id="14339" name="Picture 2" descr="http://i2.listal.com/image/459059/600full-the-powerpuff-girls-artwork.jpg">
            <a:extLst>
              <a:ext uri="{FF2B5EF4-FFF2-40B4-BE49-F238E27FC236}">
                <a16:creationId xmlns:a16="http://schemas.microsoft.com/office/drawing/2014/main" id="{30D9FBB5-CE42-4DE0-8480-AD6D9597B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655888"/>
            <a:ext cx="4572000" cy="420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1C1702-01AB-4172-AD6E-742A26AC4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Stanje v Evropi  </a:t>
            </a:r>
          </a:p>
        </p:txBody>
      </p:sp>
      <p:graphicFrame>
        <p:nvGraphicFramePr>
          <p:cNvPr id="5" name="Ograda vsebine 4">
            <a:extLst>
              <a:ext uri="{FF2B5EF4-FFF2-40B4-BE49-F238E27FC236}">
                <a16:creationId xmlns:a16="http://schemas.microsoft.com/office/drawing/2014/main" id="{4D6E56F0-3B13-42EC-86EA-DF24405E93E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94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9159">
                <a:tc>
                  <a:txBody>
                    <a:bodyPr/>
                    <a:lstStyle/>
                    <a:p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Država EU/EGS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Priznana,</a:t>
                      </a:r>
                      <a:r>
                        <a:rPr lang="sl-SI" sz="1600" baseline="0" dirty="0">
                          <a:solidFill>
                            <a:schemeClr val="tx1"/>
                          </a:solidFill>
                        </a:rPr>
                        <a:t> a šibka zaščita</a:t>
                      </a:r>
                      <a:endParaRPr lang="sl-SI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Priznana in polna zaščita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Poroka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Enostranska posvojitev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sl-SI" sz="1600" dirty="0">
                          <a:solidFill>
                            <a:schemeClr val="tx1"/>
                          </a:solidFill>
                        </a:rPr>
                        <a:t>Dvostranska posvojitev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944">
                <a:tc>
                  <a:txBody>
                    <a:bodyPr/>
                    <a:lstStyle/>
                    <a:p>
                      <a:r>
                        <a:rPr lang="sl-SI" sz="1400" b="1" dirty="0"/>
                        <a:t>Nizozemska, Belgija, Švedska,  Norveška, Islandija,  Španija, VB*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  <a:p>
                      <a:pPr algn="ctr"/>
                      <a:r>
                        <a:rPr lang="sl-SI" sz="2800" b="1" dirty="0">
                          <a:sym typeface="Wingdings 2"/>
                        </a:rPr>
                        <a:t></a:t>
                      </a:r>
                      <a:r>
                        <a:rPr lang="sl-SI" sz="2800" b="1" dirty="0"/>
                        <a:t> </a:t>
                      </a:r>
                      <a:endParaRPr lang="sl-SI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  <a:p>
                      <a:pPr algn="ctr"/>
                      <a:r>
                        <a:rPr lang="sl-SI" sz="2800" b="1" dirty="0">
                          <a:sym typeface="Wingdings 2"/>
                        </a:rPr>
                        <a:t></a:t>
                      </a:r>
                      <a:r>
                        <a:rPr lang="sl-SI" sz="2800" b="1" dirty="0"/>
                        <a:t> </a:t>
                      </a:r>
                      <a:endParaRPr lang="sl-SI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  <a:p>
                      <a:pPr algn="ctr"/>
                      <a:r>
                        <a:rPr lang="sl-SI" sz="2800" b="1" dirty="0">
                          <a:sym typeface="Wingdings 2"/>
                        </a:rPr>
                        <a:t></a:t>
                      </a:r>
                      <a:r>
                        <a:rPr lang="sl-SI" sz="2800" b="1" dirty="0"/>
                        <a:t> </a:t>
                      </a:r>
                      <a:endParaRPr lang="sl-SI" sz="1800" b="1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83">
                <a:tc>
                  <a:txBody>
                    <a:bodyPr/>
                    <a:lstStyle/>
                    <a:p>
                      <a:r>
                        <a:rPr lang="sl-SI" sz="1400" b="1" dirty="0"/>
                        <a:t>Finska, Portugalska,</a:t>
                      </a:r>
                      <a:r>
                        <a:rPr lang="sl-SI" sz="1400" b="1" baseline="0" dirty="0"/>
                        <a:t> Irska, Švica</a:t>
                      </a:r>
                      <a:r>
                        <a:rPr lang="sl-SI" sz="1400" b="1" baseline="0"/>
                        <a:t>, Nemčija</a:t>
                      </a:r>
                      <a:r>
                        <a:rPr lang="sl-SI" sz="1400" b="1" baseline="0" dirty="0"/>
                        <a:t>, Avstrija, Madžarska</a:t>
                      </a:r>
                      <a:endParaRPr lang="sl-SI" sz="14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  <a:p>
                      <a:pPr algn="ctr"/>
                      <a:r>
                        <a:rPr lang="sl-SI" sz="2800" b="1" dirty="0">
                          <a:sym typeface="Wingdings 2"/>
                        </a:rPr>
                        <a:t></a:t>
                      </a:r>
                      <a:r>
                        <a:rPr lang="sl-SI" sz="2800" b="1" dirty="0"/>
                        <a:t> </a:t>
                      </a:r>
                      <a:endParaRPr lang="sl-SI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  <a:p>
                      <a:pPr algn="ctr"/>
                      <a:r>
                        <a:rPr lang="sl-SI" sz="2800" b="1" dirty="0">
                          <a:sym typeface="Wingdings 2"/>
                        </a:rPr>
                        <a:t></a:t>
                      </a:r>
                      <a:r>
                        <a:rPr lang="sl-SI" sz="2800" b="1" dirty="0"/>
                        <a:t> </a:t>
                      </a:r>
                      <a:r>
                        <a:rPr lang="sl-SI" sz="1400" b="1" dirty="0"/>
                        <a:t>Portugalska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  <a:p>
                      <a:pPr algn="ctr"/>
                      <a:r>
                        <a:rPr lang="sl-SI" sz="2800" b="1" dirty="0">
                          <a:sym typeface="Wingdings 2"/>
                        </a:rPr>
                        <a:t></a:t>
                      </a:r>
                      <a:r>
                        <a:rPr lang="sl-SI" sz="2800" b="1" dirty="0"/>
                        <a:t> </a:t>
                      </a:r>
                      <a:endParaRPr lang="sl-SI" sz="1800" b="1" dirty="0"/>
                    </a:p>
                    <a:p>
                      <a:pPr algn="ctr"/>
                      <a:r>
                        <a:rPr lang="sl-SI" sz="1400" b="1" dirty="0"/>
                        <a:t>Nemčija, Finska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908">
                <a:tc>
                  <a:txBody>
                    <a:bodyPr/>
                    <a:lstStyle/>
                    <a:p>
                      <a:endParaRPr lang="sl-SI" sz="1400" b="1" dirty="0"/>
                    </a:p>
                    <a:p>
                      <a:r>
                        <a:rPr lang="sl-SI" sz="1400" b="1" dirty="0"/>
                        <a:t>Slovenija, Francija, Luksemburg, Češka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  <a:p>
                      <a:pPr algn="ctr"/>
                      <a:r>
                        <a:rPr lang="sl-SI" sz="2800" b="1" dirty="0">
                          <a:sym typeface="Wingdings 2"/>
                        </a:rPr>
                        <a:t></a:t>
                      </a:r>
                      <a:r>
                        <a:rPr lang="sl-SI" sz="2800" b="1" dirty="0"/>
                        <a:t> </a:t>
                      </a:r>
                      <a:endParaRPr lang="sl-SI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  <a:p>
                      <a:pPr algn="ctr"/>
                      <a:r>
                        <a:rPr lang="sl-SI" sz="2800" b="1" dirty="0">
                          <a:sym typeface="Wingdings 2"/>
                        </a:rPr>
                        <a:t></a:t>
                      </a:r>
                      <a:r>
                        <a:rPr lang="sl-SI" sz="2800" b="1" dirty="0"/>
                        <a:t> </a:t>
                      </a:r>
                      <a:endParaRPr lang="sl-SI" sz="1800" b="1" dirty="0"/>
                    </a:p>
                    <a:p>
                      <a:pPr algn="ctr"/>
                      <a:r>
                        <a:rPr lang="sl-SI" sz="1400" b="1" dirty="0"/>
                        <a:t>Slovenija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944">
                <a:tc>
                  <a:txBody>
                    <a:bodyPr/>
                    <a:lstStyle/>
                    <a:p>
                      <a:r>
                        <a:rPr lang="sl-SI" sz="1400" b="1" dirty="0"/>
                        <a:t>Države brez priznanih istospolnih partnerstev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sl-SI" sz="1800" b="1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Puščica dol 5">
            <a:extLst>
              <a:ext uri="{FF2B5EF4-FFF2-40B4-BE49-F238E27FC236}">
                <a16:creationId xmlns:a16="http://schemas.microsoft.com/office/drawing/2014/main" id="{8F123026-5638-4FC7-82CA-B946AFAE7B13}"/>
              </a:ext>
            </a:extLst>
          </p:cNvPr>
          <p:cNvSpPr/>
          <p:nvPr/>
        </p:nvSpPr>
        <p:spPr>
          <a:xfrm rot="10800000">
            <a:off x="673100" y="4221163"/>
            <a:ext cx="369888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27E9D0-BD0C-4981-BF29-7410777CB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Stanje v Sloveniji (pravice)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430B8F8-6502-4BF6-BEFB-FE51124C9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  <a:ln>
            <a:miter lim="800000"/>
            <a:headEnd/>
            <a:tailEnd/>
          </a:ln>
          <a:extLst/>
        </p:spPr>
        <p:txBody>
          <a:bodyPr numCol="2"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l-SI" dirty="0"/>
              <a:t>ZRIPS ureja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Skupno premoženje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Obiski v bolnišnici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Dedovanje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Stanovanjsko varstvo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Preživnina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sl-SI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sl-SI" dirty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l-SI" dirty="0"/>
              <a:t>Ne ureja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Zdravstveno zavarovanje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Bolniške odsotnosti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Upoštevanje partnerja kot družinskega člana (socialno varstvo)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sl-SI" dirty="0"/>
              <a:t>Davčne ugodnosti…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451</Words>
  <Application>Microsoft Office PowerPoint</Application>
  <PresentationFormat>On-screen Show (4:3)</PresentationFormat>
  <Paragraphs>101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</vt:lpstr>
      <vt:lpstr>DRUŽINSKI ZAKONIK</vt:lpstr>
      <vt:lpstr>KAJ JE DRUŽINSKI ZAKONIK ?</vt:lpstr>
      <vt:lpstr>KAJ PRINAŠA novi DRUŽINSKI ZAKONIK</vt:lpstr>
      <vt:lpstr>ARGUMENTI O DRUŽINSKEM ZAKONIKU</vt:lpstr>
      <vt:lpstr>PowerPoint Presentation</vt:lpstr>
      <vt:lpstr>PowerPoint Presentation</vt:lpstr>
      <vt:lpstr>Hvala za pozornost </vt:lpstr>
      <vt:lpstr>Stanje v Evropi  </vt:lpstr>
      <vt:lpstr>Stanje v Sloveniji (pravice)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2019-06-03T09:10:00Z</dcterms:created>
  <dcterms:modified xsi:type="dcterms:W3CDTF">2019-06-03T09:10:00Z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