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sldIdLst>
    <p:sldId id="256" r:id="rId2"/>
    <p:sldId id="257" r:id="rId3"/>
    <p:sldId id="260" r:id="rId4"/>
    <p:sldId id="261" r:id="rId5"/>
    <p:sldId id="262" r:id="rId6"/>
    <p:sldId id="263" r:id="rId7"/>
    <p:sldId id="259" r:id="rId8"/>
    <p:sldId id="264" r:id="rId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98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78" y="-5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818" name="Line 2">
            <a:extLst>
              <a:ext uri="{FF2B5EF4-FFF2-40B4-BE49-F238E27FC236}">
                <a16:creationId xmlns:a16="http://schemas.microsoft.com/office/drawing/2014/main" id="{8380EAE1-D06D-45D6-9403-9D25F097CCF8}"/>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34819" name="Rectangle 3">
            <a:extLst>
              <a:ext uri="{FF2B5EF4-FFF2-40B4-BE49-F238E27FC236}">
                <a16:creationId xmlns:a16="http://schemas.microsoft.com/office/drawing/2014/main" id="{C477259A-77F7-4911-94EC-650BE8867ABA}"/>
              </a:ext>
            </a:extLst>
          </p:cNvPr>
          <p:cNvSpPr>
            <a:spLocks noGrp="1" noChangeArrowheads="1"/>
          </p:cNvSpPr>
          <p:nvPr>
            <p:ph type="ctrTitle"/>
          </p:nvPr>
        </p:nvSpPr>
        <p:spPr>
          <a:xfrm>
            <a:off x="315913" y="466725"/>
            <a:ext cx="6781800" cy="2133600"/>
          </a:xfrm>
        </p:spPr>
        <p:txBody>
          <a:bodyPr/>
          <a:lstStyle>
            <a:lvl1pPr algn="r">
              <a:defRPr sz="4800"/>
            </a:lvl1pPr>
          </a:lstStyle>
          <a:p>
            <a:pPr lvl="0"/>
            <a:r>
              <a:rPr lang="sl-SI" altLang="en-US" noProof="0"/>
              <a:t>Kliknite, če želite urediti slog naslova matrice</a:t>
            </a:r>
          </a:p>
        </p:txBody>
      </p:sp>
      <p:sp>
        <p:nvSpPr>
          <p:cNvPr id="34820" name="Rectangle 4">
            <a:extLst>
              <a:ext uri="{FF2B5EF4-FFF2-40B4-BE49-F238E27FC236}">
                <a16:creationId xmlns:a16="http://schemas.microsoft.com/office/drawing/2014/main" id="{1A7D29B2-6035-4711-8140-6ABB61FE44DD}"/>
              </a:ext>
            </a:extLst>
          </p:cNvPr>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sl-SI" altLang="en-US" noProof="0"/>
              <a:t>Kliknite, če želite urediti slog podnaslova matrice</a:t>
            </a:r>
          </a:p>
        </p:txBody>
      </p:sp>
      <p:sp>
        <p:nvSpPr>
          <p:cNvPr id="34821" name="Rectangle 5">
            <a:extLst>
              <a:ext uri="{FF2B5EF4-FFF2-40B4-BE49-F238E27FC236}">
                <a16:creationId xmlns:a16="http://schemas.microsoft.com/office/drawing/2014/main" id="{DEE651DA-96DC-44B2-83F4-A6132E2E96DC}"/>
              </a:ext>
            </a:extLst>
          </p:cNvPr>
          <p:cNvSpPr>
            <a:spLocks noGrp="1" noChangeArrowheads="1"/>
          </p:cNvSpPr>
          <p:nvPr>
            <p:ph type="dt" sz="half" idx="2"/>
          </p:nvPr>
        </p:nvSpPr>
        <p:spPr/>
        <p:txBody>
          <a:bodyPr/>
          <a:lstStyle>
            <a:lvl1pPr>
              <a:defRPr/>
            </a:lvl1pPr>
          </a:lstStyle>
          <a:p>
            <a:endParaRPr lang="sl-SI" altLang="en-US"/>
          </a:p>
        </p:txBody>
      </p:sp>
      <p:sp>
        <p:nvSpPr>
          <p:cNvPr id="34822" name="Rectangle 6">
            <a:extLst>
              <a:ext uri="{FF2B5EF4-FFF2-40B4-BE49-F238E27FC236}">
                <a16:creationId xmlns:a16="http://schemas.microsoft.com/office/drawing/2014/main" id="{F6A68A38-7A87-46CD-A881-07887242A726}"/>
              </a:ext>
            </a:extLst>
          </p:cNvPr>
          <p:cNvSpPr>
            <a:spLocks noGrp="1" noChangeArrowheads="1"/>
          </p:cNvSpPr>
          <p:nvPr>
            <p:ph type="ftr" sz="quarter" idx="3"/>
          </p:nvPr>
        </p:nvSpPr>
        <p:spPr/>
        <p:txBody>
          <a:bodyPr/>
          <a:lstStyle>
            <a:lvl1pPr>
              <a:defRPr/>
            </a:lvl1pPr>
          </a:lstStyle>
          <a:p>
            <a:endParaRPr lang="sl-SI" altLang="en-US"/>
          </a:p>
        </p:txBody>
      </p:sp>
      <p:sp>
        <p:nvSpPr>
          <p:cNvPr id="34823" name="Rectangle 7">
            <a:extLst>
              <a:ext uri="{FF2B5EF4-FFF2-40B4-BE49-F238E27FC236}">
                <a16:creationId xmlns:a16="http://schemas.microsoft.com/office/drawing/2014/main" id="{ABC5042F-F3E5-4926-A0CD-3270AFE139C0}"/>
              </a:ext>
            </a:extLst>
          </p:cNvPr>
          <p:cNvSpPr>
            <a:spLocks noGrp="1" noChangeArrowheads="1"/>
          </p:cNvSpPr>
          <p:nvPr>
            <p:ph type="sldNum" sz="quarter" idx="4"/>
          </p:nvPr>
        </p:nvSpPr>
        <p:spPr/>
        <p:txBody>
          <a:bodyPr/>
          <a:lstStyle>
            <a:lvl1pPr>
              <a:defRPr/>
            </a:lvl1pPr>
          </a:lstStyle>
          <a:p>
            <a:fld id="{B370CD52-C46C-4C38-A975-0A9BA22CF802}" type="slidenum">
              <a:rPr lang="sl-SI" altLang="en-US"/>
              <a:pPr/>
              <a:t>‹#›</a:t>
            </a:fld>
            <a:endParaRPr lang="sl-SI" altLang="en-US"/>
          </a:p>
        </p:txBody>
      </p:sp>
      <p:grpSp>
        <p:nvGrpSpPr>
          <p:cNvPr id="34824" name="Group 8">
            <a:extLst>
              <a:ext uri="{FF2B5EF4-FFF2-40B4-BE49-F238E27FC236}">
                <a16:creationId xmlns:a16="http://schemas.microsoft.com/office/drawing/2014/main" id="{303A4BEF-DE7D-4E02-BE69-7BD7C5017FB9}"/>
              </a:ext>
            </a:extLst>
          </p:cNvPr>
          <p:cNvGrpSpPr>
            <a:grpSpLocks/>
          </p:cNvGrpSpPr>
          <p:nvPr/>
        </p:nvGrpSpPr>
        <p:grpSpPr bwMode="auto">
          <a:xfrm>
            <a:off x="7493000" y="2992438"/>
            <a:ext cx="1338263" cy="2189162"/>
            <a:chOff x="4704" y="1885"/>
            <a:chExt cx="843" cy="1379"/>
          </a:xfrm>
        </p:grpSpPr>
        <p:sp>
          <p:nvSpPr>
            <p:cNvPr id="34825" name="Oval 9">
              <a:extLst>
                <a:ext uri="{FF2B5EF4-FFF2-40B4-BE49-F238E27FC236}">
                  <a16:creationId xmlns:a16="http://schemas.microsoft.com/office/drawing/2014/main" id="{95D7B4E1-F10B-4477-A52E-7BC7E58CCFE3}"/>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26" name="Oval 10">
              <a:extLst>
                <a:ext uri="{FF2B5EF4-FFF2-40B4-BE49-F238E27FC236}">
                  <a16:creationId xmlns:a16="http://schemas.microsoft.com/office/drawing/2014/main" id="{3DDC4C65-A609-4278-82EE-A8850650CF1C}"/>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27" name="Oval 11">
              <a:extLst>
                <a:ext uri="{FF2B5EF4-FFF2-40B4-BE49-F238E27FC236}">
                  <a16:creationId xmlns:a16="http://schemas.microsoft.com/office/drawing/2014/main" id="{1FE66364-F474-4F73-BCF9-A1AF30176A15}"/>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28" name="Oval 12">
              <a:extLst>
                <a:ext uri="{FF2B5EF4-FFF2-40B4-BE49-F238E27FC236}">
                  <a16:creationId xmlns:a16="http://schemas.microsoft.com/office/drawing/2014/main" id="{402043BB-6FDD-4CCF-A138-B1553D7A71BB}"/>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29" name="Oval 13">
              <a:extLst>
                <a:ext uri="{FF2B5EF4-FFF2-40B4-BE49-F238E27FC236}">
                  <a16:creationId xmlns:a16="http://schemas.microsoft.com/office/drawing/2014/main" id="{256500FB-8FA3-4819-8A46-C7ED7A6DCEC1}"/>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0" name="Oval 14">
              <a:extLst>
                <a:ext uri="{FF2B5EF4-FFF2-40B4-BE49-F238E27FC236}">
                  <a16:creationId xmlns:a16="http://schemas.microsoft.com/office/drawing/2014/main" id="{178325D7-25EF-4769-8303-87E0DC2FF35D}"/>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1" name="Oval 15">
              <a:extLst>
                <a:ext uri="{FF2B5EF4-FFF2-40B4-BE49-F238E27FC236}">
                  <a16:creationId xmlns:a16="http://schemas.microsoft.com/office/drawing/2014/main" id="{FD5239D0-FEB5-43CA-840B-7CC19D4464CE}"/>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2" name="Oval 16">
              <a:extLst>
                <a:ext uri="{FF2B5EF4-FFF2-40B4-BE49-F238E27FC236}">
                  <a16:creationId xmlns:a16="http://schemas.microsoft.com/office/drawing/2014/main" id="{38A02EBE-E46F-4C1B-AB05-B49E1CB7BFA9}"/>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3" name="Oval 17">
              <a:extLst>
                <a:ext uri="{FF2B5EF4-FFF2-40B4-BE49-F238E27FC236}">
                  <a16:creationId xmlns:a16="http://schemas.microsoft.com/office/drawing/2014/main" id="{E45D4C8F-B059-4A80-9FB3-E810E2E5C73C}"/>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4" name="Oval 18">
              <a:extLst>
                <a:ext uri="{FF2B5EF4-FFF2-40B4-BE49-F238E27FC236}">
                  <a16:creationId xmlns:a16="http://schemas.microsoft.com/office/drawing/2014/main" id="{A2959443-B0EB-44F5-B7CB-0C8B6197B48F}"/>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5" name="Oval 19">
              <a:extLst>
                <a:ext uri="{FF2B5EF4-FFF2-40B4-BE49-F238E27FC236}">
                  <a16:creationId xmlns:a16="http://schemas.microsoft.com/office/drawing/2014/main" id="{200AA1D6-D30A-40A9-A199-4823ACA70D89}"/>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6" name="Oval 20">
              <a:extLst>
                <a:ext uri="{FF2B5EF4-FFF2-40B4-BE49-F238E27FC236}">
                  <a16:creationId xmlns:a16="http://schemas.microsoft.com/office/drawing/2014/main" id="{0EB56946-39AA-4F6B-A60D-7634E9EF5AC3}"/>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7" name="Oval 21">
              <a:extLst>
                <a:ext uri="{FF2B5EF4-FFF2-40B4-BE49-F238E27FC236}">
                  <a16:creationId xmlns:a16="http://schemas.microsoft.com/office/drawing/2014/main" id="{0DD861EB-3D37-4EE5-9A17-EAEC9C539C99}"/>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8" name="Oval 22">
              <a:extLst>
                <a:ext uri="{FF2B5EF4-FFF2-40B4-BE49-F238E27FC236}">
                  <a16:creationId xmlns:a16="http://schemas.microsoft.com/office/drawing/2014/main" id="{8158A90E-6811-4C07-93D9-DD01B3AA5062}"/>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39" name="Oval 23">
              <a:extLst>
                <a:ext uri="{FF2B5EF4-FFF2-40B4-BE49-F238E27FC236}">
                  <a16:creationId xmlns:a16="http://schemas.microsoft.com/office/drawing/2014/main" id="{731371CF-04AB-408D-BA0F-2DA39AE722D7}"/>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0" name="Oval 24">
              <a:extLst>
                <a:ext uri="{FF2B5EF4-FFF2-40B4-BE49-F238E27FC236}">
                  <a16:creationId xmlns:a16="http://schemas.microsoft.com/office/drawing/2014/main" id="{503B700F-D8A4-420A-9D54-F4902F9A73E3}"/>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1" name="Oval 25">
              <a:extLst>
                <a:ext uri="{FF2B5EF4-FFF2-40B4-BE49-F238E27FC236}">
                  <a16:creationId xmlns:a16="http://schemas.microsoft.com/office/drawing/2014/main" id="{B73E5E40-5017-462C-A459-2083C5907CC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2" name="Oval 26">
              <a:extLst>
                <a:ext uri="{FF2B5EF4-FFF2-40B4-BE49-F238E27FC236}">
                  <a16:creationId xmlns:a16="http://schemas.microsoft.com/office/drawing/2014/main" id="{510A92A1-C661-47FC-B13B-46976242B6C0}"/>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3" name="Oval 27">
              <a:extLst>
                <a:ext uri="{FF2B5EF4-FFF2-40B4-BE49-F238E27FC236}">
                  <a16:creationId xmlns:a16="http://schemas.microsoft.com/office/drawing/2014/main" id="{D84D755F-9CBF-452F-B437-2EB9F47015D2}"/>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4" name="Oval 28">
              <a:extLst>
                <a:ext uri="{FF2B5EF4-FFF2-40B4-BE49-F238E27FC236}">
                  <a16:creationId xmlns:a16="http://schemas.microsoft.com/office/drawing/2014/main" id="{884663D1-0F3E-4BEE-AC21-764035F3FE5D}"/>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5" name="Oval 29">
              <a:extLst>
                <a:ext uri="{FF2B5EF4-FFF2-40B4-BE49-F238E27FC236}">
                  <a16:creationId xmlns:a16="http://schemas.microsoft.com/office/drawing/2014/main" id="{D231886C-ABFA-4119-A415-1FBB806BA808}"/>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6" name="Oval 30">
              <a:extLst>
                <a:ext uri="{FF2B5EF4-FFF2-40B4-BE49-F238E27FC236}">
                  <a16:creationId xmlns:a16="http://schemas.microsoft.com/office/drawing/2014/main" id="{AD69372B-0F83-4B14-A093-6124692C35E3}"/>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7" name="Oval 31">
              <a:extLst>
                <a:ext uri="{FF2B5EF4-FFF2-40B4-BE49-F238E27FC236}">
                  <a16:creationId xmlns:a16="http://schemas.microsoft.com/office/drawing/2014/main" id="{D3BE67CA-BC3E-4D77-8D35-F1974A6D3A2B}"/>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8" name="Oval 32">
              <a:extLst>
                <a:ext uri="{FF2B5EF4-FFF2-40B4-BE49-F238E27FC236}">
                  <a16:creationId xmlns:a16="http://schemas.microsoft.com/office/drawing/2014/main" id="{CDCEEFA0-F12B-4D69-95F7-502339C4CB98}"/>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49" name="Oval 33">
              <a:extLst>
                <a:ext uri="{FF2B5EF4-FFF2-40B4-BE49-F238E27FC236}">
                  <a16:creationId xmlns:a16="http://schemas.microsoft.com/office/drawing/2014/main" id="{C1C053F5-DCC8-4CC5-9184-36B80ABC44E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50" name="Oval 34">
              <a:extLst>
                <a:ext uri="{FF2B5EF4-FFF2-40B4-BE49-F238E27FC236}">
                  <a16:creationId xmlns:a16="http://schemas.microsoft.com/office/drawing/2014/main" id="{6B4ED0F8-1F62-4DC0-89B0-8FB0402E873C}"/>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51" name="Oval 35">
              <a:extLst>
                <a:ext uri="{FF2B5EF4-FFF2-40B4-BE49-F238E27FC236}">
                  <a16:creationId xmlns:a16="http://schemas.microsoft.com/office/drawing/2014/main" id="{8F4D68AD-62DB-4031-B77A-34CAA242A310}"/>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52" name="Oval 36">
              <a:extLst>
                <a:ext uri="{FF2B5EF4-FFF2-40B4-BE49-F238E27FC236}">
                  <a16:creationId xmlns:a16="http://schemas.microsoft.com/office/drawing/2014/main" id="{FC4422B9-541A-4D34-B3D6-ECF9E04CBC15}"/>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53" name="Oval 37">
              <a:extLst>
                <a:ext uri="{FF2B5EF4-FFF2-40B4-BE49-F238E27FC236}">
                  <a16:creationId xmlns:a16="http://schemas.microsoft.com/office/drawing/2014/main" id="{DA0E70FE-C0D9-4447-BE1A-3104E0A10793}"/>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54" name="Oval 38">
              <a:extLst>
                <a:ext uri="{FF2B5EF4-FFF2-40B4-BE49-F238E27FC236}">
                  <a16:creationId xmlns:a16="http://schemas.microsoft.com/office/drawing/2014/main" id="{92646706-7FCE-40F6-BF95-A4FA773DC0E1}"/>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4855" name="Oval 39">
              <a:extLst>
                <a:ext uri="{FF2B5EF4-FFF2-40B4-BE49-F238E27FC236}">
                  <a16:creationId xmlns:a16="http://schemas.microsoft.com/office/drawing/2014/main" id="{8081F16E-E7C7-423B-9029-F75DC64DA719}"/>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34856" name="Line 40">
            <a:extLst>
              <a:ext uri="{FF2B5EF4-FFF2-40B4-BE49-F238E27FC236}">
                <a16:creationId xmlns:a16="http://schemas.microsoft.com/office/drawing/2014/main" id="{9E558F02-2700-45B9-9AC9-705D94CDB352}"/>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2E19-DB0D-4866-B788-4B5AD61C555C}"/>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7369372-A5D6-4C52-BE95-50FC78B1D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D048C8C-BDDE-4C9F-BC08-66D468ACA7D7}"/>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CA5C425E-60FE-443D-9DDB-3C9BE12317F2}"/>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57B03382-8465-479F-9C44-296BEF533417}"/>
              </a:ext>
            </a:extLst>
          </p:cNvPr>
          <p:cNvSpPr>
            <a:spLocks noGrp="1"/>
          </p:cNvSpPr>
          <p:nvPr>
            <p:ph type="sldNum" sz="quarter" idx="12"/>
          </p:nvPr>
        </p:nvSpPr>
        <p:spPr/>
        <p:txBody>
          <a:bodyPr/>
          <a:lstStyle>
            <a:lvl1pPr>
              <a:defRPr/>
            </a:lvl1pPr>
          </a:lstStyle>
          <a:p>
            <a:fld id="{41476EF0-C48F-4079-B700-2329A6076E2A}" type="slidenum">
              <a:rPr lang="sl-SI" altLang="en-US"/>
              <a:pPr/>
              <a:t>‹#›</a:t>
            </a:fld>
            <a:endParaRPr lang="sl-SI" altLang="en-US"/>
          </a:p>
        </p:txBody>
      </p:sp>
    </p:spTree>
    <p:extLst>
      <p:ext uri="{BB962C8B-B14F-4D97-AF65-F5344CB8AC3E}">
        <p14:creationId xmlns:p14="http://schemas.microsoft.com/office/powerpoint/2010/main" val="411941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D895D-B870-452D-9CDF-1271391E8A82}"/>
              </a:ext>
            </a:extLst>
          </p:cNvPr>
          <p:cNvSpPr>
            <a:spLocks noGrp="1"/>
          </p:cNvSpPr>
          <p:nvPr>
            <p:ph type="title" orient="vert"/>
          </p:nvPr>
        </p:nvSpPr>
        <p:spPr>
          <a:xfrm>
            <a:off x="6629400" y="122238"/>
            <a:ext cx="2057400" cy="6008687"/>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9F4F7F1-2AAA-41F4-956D-2B54BB8D45EB}"/>
              </a:ext>
            </a:extLst>
          </p:cNvPr>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8E1D6E9-6CD4-4D05-BD3B-C66DB18C2308}"/>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505249BB-3F83-41C0-9120-A58E34B4FBBC}"/>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0E28637B-BB44-4C73-872A-63AB6F5CB6CA}"/>
              </a:ext>
            </a:extLst>
          </p:cNvPr>
          <p:cNvSpPr>
            <a:spLocks noGrp="1"/>
          </p:cNvSpPr>
          <p:nvPr>
            <p:ph type="sldNum" sz="quarter" idx="12"/>
          </p:nvPr>
        </p:nvSpPr>
        <p:spPr/>
        <p:txBody>
          <a:bodyPr/>
          <a:lstStyle>
            <a:lvl1pPr>
              <a:defRPr/>
            </a:lvl1pPr>
          </a:lstStyle>
          <a:p>
            <a:fld id="{30264175-F461-4921-B0F1-DA3361BB7DFE}" type="slidenum">
              <a:rPr lang="sl-SI" altLang="en-US"/>
              <a:pPr/>
              <a:t>‹#›</a:t>
            </a:fld>
            <a:endParaRPr lang="sl-SI" altLang="en-US"/>
          </a:p>
        </p:txBody>
      </p:sp>
    </p:spTree>
    <p:extLst>
      <p:ext uri="{BB962C8B-B14F-4D97-AF65-F5344CB8AC3E}">
        <p14:creationId xmlns:p14="http://schemas.microsoft.com/office/powerpoint/2010/main" val="191836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9DC2-0484-4BDD-8BEA-9F78DE2ADE8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A7F89DC-DCC3-4331-B551-D46C607D9A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082FBE1-0AF8-4BB0-8E49-A6E812717BAE}"/>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2CE674B1-9A98-4A10-B3D5-21C469C26442}"/>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9F22017A-3AB8-4F1A-87F0-10601A9FEC19}"/>
              </a:ext>
            </a:extLst>
          </p:cNvPr>
          <p:cNvSpPr>
            <a:spLocks noGrp="1"/>
          </p:cNvSpPr>
          <p:nvPr>
            <p:ph type="sldNum" sz="quarter" idx="12"/>
          </p:nvPr>
        </p:nvSpPr>
        <p:spPr/>
        <p:txBody>
          <a:bodyPr/>
          <a:lstStyle>
            <a:lvl1pPr>
              <a:defRPr/>
            </a:lvl1pPr>
          </a:lstStyle>
          <a:p>
            <a:fld id="{4DA23E94-05DE-4ECC-8AFF-458BA7310F9A}" type="slidenum">
              <a:rPr lang="sl-SI" altLang="en-US"/>
              <a:pPr/>
              <a:t>‹#›</a:t>
            </a:fld>
            <a:endParaRPr lang="sl-SI" altLang="en-US"/>
          </a:p>
        </p:txBody>
      </p:sp>
    </p:spTree>
    <p:extLst>
      <p:ext uri="{BB962C8B-B14F-4D97-AF65-F5344CB8AC3E}">
        <p14:creationId xmlns:p14="http://schemas.microsoft.com/office/powerpoint/2010/main" val="47019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F1C6-5FCA-41DC-A9BC-66D859004010}"/>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14356F0-72A8-481D-917B-BACDC4D177B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07B0A39-9301-437B-B2D6-E9F12F799E75}"/>
              </a:ext>
            </a:extLst>
          </p:cNvPr>
          <p:cNvSpPr>
            <a:spLocks noGrp="1"/>
          </p:cNvSpPr>
          <p:nvPr>
            <p:ph type="dt" sz="half" idx="10"/>
          </p:nvPr>
        </p:nvSpPr>
        <p:spPr/>
        <p:txBody>
          <a:bodyPr/>
          <a:lstStyle>
            <a:lvl1pPr>
              <a:defRPr/>
            </a:lvl1pPr>
          </a:lstStyle>
          <a:p>
            <a:endParaRPr lang="sl-SI" altLang="en-US"/>
          </a:p>
        </p:txBody>
      </p:sp>
      <p:sp>
        <p:nvSpPr>
          <p:cNvPr id="5" name="Footer Placeholder 4">
            <a:extLst>
              <a:ext uri="{FF2B5EF4-FFF2-40B4-BE49-F238E27FC236}">
                <a16:creationId xmlns:a16="http://schemas.microsoft.com/office/drawing/2014/main" id="{A3C86B99-776D-48F3-B220-D880E0A2AFDB}"/>
              </a:ext>
            </a:extLst>
          </p:cNvPr>
          <p:cNvSpPr>
            <a:spLocks noGrp="1"/>
          </p:cNvSpPr>
          <p:nvPr>
            <p:ph type="ftr" sz="quarter" idx="11"/>
          </p:nvPr>
        </p:nvSpPr>
        <p:spPr/>
        <p:txBody>
          <a:bodyPr/>
          <a:lstStyle>
            <a:lvl1pPr>
              <a:defRPr/>
            </a:lvl1pPr>
          </a:lstStyle>
          <a:p>
            <a:endParaRPr lang="sl-SI" altLang="en-US"/>
          </a:p>
        </p:txBody>
      </p:sp>
      <p:sp>
        <p:nvSpPr>
          <p:cNvPr id="6" name="Slide Number Placeholder 5">
            <a:extLst>
              <a:ext uri="{FF2B5EF4-FFF2-40B4-BE49-F238E27FC236}">
                <a16:creationId xmlns:a16="http://schemas.microsoft.com/office/drawing/2014/main" id="{CEF92190-5E3D-4D7F-940E-EB729ADB3FDA}"/>
              </a:ext>
            </a:extLst>
          </p:cNvPr>
          <p:cNvSpPr>
            <a:spLocks noGrp="1"/>
          </p:cNvSpPr>
          <p:nvPr>
            <p:ph type="sldNum" sz="quarter" idx="12"/>
          </p:nvPr>
        </p:nvSpPr>
        <p:spPr/>
        <p:txBody>
          <a:bodyPr/>
          <a:lstStyle>
            <a:lvl1pPr>
              <a:defRPr/>
            </a:lvl1pPr>
          </a:lstStyle>
          <a:p>
            <a:fld id="{0669DDF9-B3B0-4CBD-B4E1-EF0198709EC2}" type="slidenum">
              <a:rPr lang="sl-SI" altLang="en-US"/>
              <a:pPr/>
              <a:t>‹#›</a:t>
            </a:fld>
            <a:endParaRPr lang="sl-SI" altLang="en-US"/>
          </a:p>
        </p:txBody>
      </p:sp>
    </p:spTree>
    <p:extLst>
      <p:ext uri="{BB962C8B-B14F-4D97-AF65-F5344CB8AC3E}">
        <p14:creationId xmlns:p14="http://schemas.microsoft.com/office/powerpoint/2010/main" val="314967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E497-49C2-4843-BED9-B888000210C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14C8FF4-C9EB-4ED9-9806-612C0E9EFCB7}"/>
              </a:ext>
            </a:extLst>
          </p:cNvPr>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E9953BD-C867-4564-8AAC-C68B3F3C5924}"/>
              </a:ext>
            </a:extLst>
          </p:cNvPr>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7008010-4D56-4CBF-81F9-3B6CB1779C4E}"/>
              </a:ext>
            </a:extLst>
          </p:cNvPr>
          <p:cNvSpPr>
            <a:spLocks noGrp="1"/>
          </p:cNvSpPr>
          <p:nvPr>
            <p:ph type="dt" sz="half" idx="10"/>
          </p:nvPr>
        </p:nvSpPr>
        <p:spPr/>
        <p:txBody>
          <a:bodyPr/>
          <a:lstStyle>
            <a:lvl1pPr>
              <a:defRPr/>
            </a:lvl1pPr>
          </a:lstStyle>
          <a:p>
            <a:endParaRPr lang="sl-SI" altLang="en-US"/>
          </a:p>
        </p:txBody>
      </p:sp>
      <p:sp>
        <p:nvSpPr>
          <p:cNvPr id="6" name="Footer Placeholder 5">
            <a:extLst>
              <a:ext uri="{FF2B5EF4-FFF2-40B4-BE49-F238E27FC236}">
                <a16:creationId xmlns:a16="http://schemas.microsoft.com/office/drawing/2014/main" id="{FFCD19A1-54FE-466A-82A4-0C45381E2BBC}"/>
              </a:ext>
            </a:extLst>
          </p:cNvPr>
          <p:cNvSpPr>
            <a:spLocks noGrp="1"/>
          </p:cNvSpPr>
          <p:nvPr>
            <p:ph type="ftr" sz="quarter" idx="11"/>
          </p:nvPr>
        </p:nvSpPr>
        <p:spPr/>
        <p:txBody>
          <a:bodyPr/>
          <a:lstStyle>
            <a:lvl1pPr>
              <a:defRPr/>
            </a:lvl1pPr>
          </a:lstStyle>
          <a:p>
            <a:endParaRPr lang="sl-SI" altLang="en-US"/>
          </a:p>
        </p:txBody>
      </p:sp>
      <p:sp>
        <p:nvSpPr>
          <p:cNvPr id="7" name="Slide Number Placeholder 6">
            <a:extLst>
              <a:ext uri="{FF2B5EF4-FFF2-40B4-BE49-F238E27FC236}">
                <a16:creationId xmlns:a16="http://schemas.microsoft.com/office/drawing/2014/main" id="{457D88CE-C32A-4208-ADC8-2FA2E1C9041C}"/>
              </a:ext>
            </a:extLst>
          </p:cNvPr>
          <p:cNvSpPr>
            <a:spLocks noGrp="1"/>
          </p:cNvSpPr>
          <p:nvPr>
            <p:ph type="sldNum" sz="quarter" idx="12"/>
          </p:nvPr>
        </p:nvSpPr>
        <p:spPr/>
        <p:txBody>
          <a:bodyPr/>
          <a:lstStyle>
            <a:lvl1pPr>
              <a:defRPr/>
            </a:lvl1pPr>
          </a:lstStyle>
          <a:p>
            <a:fld id="{1B813BD3-3C13-4A5E-AF0F-A57C1A2B8162}" type="slidenum">
              <a:rPr lang="sl-SI" altLang="en-US"/>
              <a:pPr/>
              <a:t>‹#›</a:t>
            </a:fld>
            <a:endParaRPr lang="sl-SI" altLang="en-US"/>
          </a:p>
        </p:txBody>
      </p:sp>
    </p:spTree>
    <p:extLst>
      <p:ext uri="{BB962C8B-B14F-4D97-AF65-F5344CB8AC3E}">
        <p14:creationId xmlns:p14="http://schemas.microsoft.com/office/powerpoint/2010/main" val="11245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0C0-FDB6-4823-808F-BE09BC71D534}"/>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6C0BBE0-FC87-47D0-A06E-C1A15D8D33C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9A60E6-639F-4EF4-9FF7-7C73BD99340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FEEEB7A-9A8C-4B98-8DAF-2F6458FC66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A61C2-7DE7-4973-B322-40053E99387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EEA4F2C-9C7E-4E5C-8468-EFF8640DE302}"/>
              </a:ext>
            </a:extLst>
          </p:cNvPr>
          <p:cNvSpPr>
            <a:spLocks noGrp="1"/>
          </p:cNvSpPr>
          <p:nvPr>
            <p:ph type="dt" sz="half" idx="10"/>
          </p:nvPr>
        </p:nvSpPr>
        <p:spPr/>
        <p:txBody>
          <a:bodyPr/>
          <a:lstStyle>
            <a:lvl1pPr>
              <a:defRPr/>
            </a:lvl1pPr>
          </a:lstStyle>
          <a:p>
            <a:endParaRPr lang="sl-SI" altLang="en-US"/>
          </a:p>
        </p:txBody>
      </p:sp>
      <p:sp>
        <p:nvSpPr>
          <p:cNvPr id="8" name="Footer Placeholder 7">
            <a:extLst>
              <a:ext uri="{FF2B5EF4-FFF2-40B4-BE49-F238E27FC236}">
                <a16:creationId xmlns:a16="http://schemas.microsoft.com/office/drawing/2014/main" id="{A1E80DD6-263C-432F-B58F-EB4D469301E9}"/>
              </a:ext>
            </a:extLst>
          </p:cNvPr>
          <p:cNvSpPr>
            <a:spLocks noGrp="1"/>
          </p:cNvSpPr>
          <p:nvPr>
            <p:ph type="ftr" sz="quarter" idx="11"/>
          </p:nvPr>
        </p:nvSpPr>
        <p:spPr/>
        <p:txBody>
          <a:bodyPr/>
          <a:lstStyle>
            <a:lvl1pPr>
              <a:defRPr/>
            </a:lvl1pPr>
          </a:lstStyle>
          <a:p>
            <a:endParaRPr lang="sl-SI" altLang="en-US"/>
          </a:p>
        </p:txBody>
      </p:sp>
      <p:sp>
        <p:nvSpPr>
          <p:cNvPr id="9" name="Slide Number Placeholder 8">
            <a:extLst>
              <a:ext uri="{FF2B5EF4-FFF2-40B4-BE49-F238E27FC236}">
                <a16:creationId xmlns:a16="http://schemas.microsoft.com/office/drawing/2014/main" id="{C00A0A2E-B838-4DC2-8DC4-0F847FBA4534}"/>
              </a:ext>
            </a:extLst>
          </p:cNvPr>
          <p:cNvSpPr>
            <a:spLocks noGrp="1"/>
          </p:cNvSpPr>
          <p:nvPr>
            <p:ph type="sldNum" sz="quarter" idx="12"/>
          </p:nvPr>
        </p:nvSpPr>
        <p:spPr/>
        <p:txBody>
          <a:bodyPr/>
          <a:lstStyle>
            <a:lvl1pPr>
              <a:defRPr/>
            </a:lvl1pPr>
          </a:lstStyle>
          <a:p>
            <a:fld id="{532270C7-4999-424A-B3B3-52408722112B}" type="slidenum">
              <a:rPr lang="sl-SI" altLang="en-US"/>
              <a:pPr/>
              <a:t>‹#›</a:t>
            </a:fld>
            <a:endParaRPr lang="sl-SI" altLang="en-US"/>
          </a:p>
        </p:txBody>
      </p:sp>
    </p:spTree>
    <p:extLst>
      <p:ext uri="{BB962C8B-B14F-4D97-AF65-F5344CB8AC3E}">
        <p14:creationId xmlns:p14="http://schemas.microsoft.com/office/powerpoint/2010/main" val="113252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E1B6-965E-4E27-8C7E-70BF5CF8C4AF}"/>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B61F845F-F3C7-434B-9E4E-B95CB863D00C}"/>
              </a:ext>
            </a:extLst>
          </p:cNvPr>
          <p:cNvSpPr>
            <a:spLocks noGrp="1"/>
          </p:cNvSpPr>
          <p:nvPr>
            <p:ph type="dt" sz="half" idx="10"/>
          </p:nvPr>
        </p:nvSpPr>
        <p:spPr/>
        <p:txBody>
          <a:bodyPr/>
          <a:lstStyle>
            <a:lvl1pPr>
              <a:defRPr/>
            </a:lvl1pPr>
          </a:lstStyle>
          <a:p>
            <a:endParaRPr lang="sl-SI" altLang="en-US"/>
          </a:p>
        </p:txBody>
      </p:sp>
      <p:sp>
        <p:nvSpPr>
          <p:cNvPr id="4" name="Footer Placeholder 3">
            <a:extLst>
              <a:ext uri="{FF2B5EF4-FFF2-40B4-BE49-F238E27FC236}">
                <a16:creationId xmlns:a16="http://schemas.microsoft.com/office/drawing/2014/main" id="{326121BC-E999-48AC-8D05-D2D009FE49DA}"/>
              </a:ext>
            </a:extLst>
          </p:cNvPr>
          <p:cNvSpPr>
            <a:spLocks noGrp="1"/>
          </p:cNvSpPr>
          <p:nvPr>
            <p:ph type="ftr" sz="quarter" idx="11"/>
          </p:nvPr>
        </p:nvSpPr>
        <p:spPr/>
        <p:txBody>
          <a:bodyPr/>
          <a:lstStyle>
            <a:lvl1pPr>
              <a:defRPr/>
            </a:lvl1pPr>
          </a:lstStyle>
          <a:p>
            <a:endParaRPr lang="sl-SI" altLang="en-US"/>
          </a:p>
        </p:txBody>
      </p:sp>
      <p:sp>
        <p:nvSpPr>
          <p:cNvPr id="5" name="Slide Number Placeholder 4">
            <a:extLst>
              <a:ext uri="{FF2B5EF4-FFF2-40B4-BE49-F238E27FC236}">
                <a16:creationId xmlns:a16="http://schemas.microsoft.com/office/drawing/2014/main" id="{8B568CF8-14F8-45B2-A63A-C7EB9076FE98}"/>
              </a:ext>
            </a:extLst>
          </p:cNvPr>
          <p:cNvSpPr>
            <a:spLocks noGrp="1"/>
          </p:cNvSpPr>
          <p:nvPr>
            <p:ph type="sldNum" sz="quarter" idx="12"/>
          </p:nvPr>
        </p:nvSpPr>
        <p:spPr/>
        <p:txBody>
          <a:bodyPr/>
          <a:lstStyle>
            <a:lvl1pPr>
              <a:defRPr/>
            </a:lvl1pPr>
          </a:lstStyle>
          <a:p>
            <a:fld id="{81F5EC60-CBF3-495D-8C20-5467509CC6AD}" type="slidenum">
              <a:rPr lang="sl-SI" altLang="en-US"/>
              <a:pPr/>
              <a:t>‹#›</a:t>
            </a:fld>
            <a:endParaRPr lang="sl-SI" altLang="en-US"/>
          </a:p>
        </p:txBody>
      </p:sp>
    </p:spTree>
    <p:extLst>
      <p:ext uri="{BB962C8B-B14F-4D97-AF65-F5344CB8AC3E}">
        <p14:creationId xmlns:p14="http://schemas.microsoft.com/office/powerpoint/2010/main" val="138832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B5953-AF4D-4823-A00A-31FAC31F0AC7}"/>
              </a:ext>
            </a:extLst>
          </p:cNvPr>
          <p:cNvSpPr>
            <a:spLocks noGrp="1"/>
          </p:cNvSpPr>
          <p:nvPr>
            <p:ph type="dt" sz="half" idx="10"/>
          </p:nvPr>
        </p:nvSpPr>
        <p:spPr/>
        <p:txBody>
          <a:bodyPr/>
          <a:lstStyle>
            <a:lvl1pPr>
              <a:defRPr/>
            </a:lvl1pPr>
          </a:lstStyle>
          <a:p>
            <a:endParaRPr lang="sl-SI" altLang="en-US"/>
          </a:p>
        </p:txBody>
      </p:sp>
      <p:sp>
        <p:nvSpPr>
          <p:cNvPr id="3" name="Footer Placeholder 2">
            <a:extLst>
              <a:ext uri="{FF2B5EF4-FFF2-40B4-BE49-F238E27FC236}">
                <a16:creationId xmlns:a16="http://schemas.microsoft.com/office/drawing/2014/main" id="{54B3136C-D365-492B-A9CB-23E66E12841B}"/>
              </a:ext>
            </a:extLst>
          </p:cNvPr>
          <p:cNvSpPr>
            <a:spLocks noGrp="1"/>
          </p:cNvSpPr>
          <p:nvPr>
            <p:ph type="ftr" sz="quarter" idx="11"/>
          </p:nvPr>
        </p:nvSpPr>
        <p:spPr/>
        <p:txBody>
          <a:bodyPr/>
          <a:lstStyle>
            <a:lvl1pPr>
              <a:defRPr/>
            </a:lvl1pPr>
          </a:lstStyle>
          <a:p>
            <a:endParaRPr lang="sl-SI" altLang="en-US"/>
          </a:p>
        </p:txBody>
      </p:sp>
      <p:sp>
        <p:nvSpPr>
          <p:cNvPr id="4" name="Slide Number Placeholder 3">
            <a:extLst>
              <a:ext uri="{FF2B5EF4-FFF2-40B4-BE49-F238E27FC236}">
                <a16:creationId xmlns:a16="http://schemas.microsoft.com/office/drawing/2014/main" id="{00CAE914-C1C9-4313-BB74-3B414D4C3154}"/>
              </a:ext>
            </a:extLst>
          </p:cNvPr>
          <p:cNvSpPr>
            <a:spLocks noGrp="1"/>
          </p:cNvSpPr>
          <p:nvPr>
            <p:ph type="sldNum" sz="quarter" idx="12"/>
          </p:nvPr>
        </p:nvSpPr>
        <p:spPr/>
        <p:txBody>
          <a:bodyPr/>
          <a:lstStyle>
            <a:lvl1pPr>
              <a:defRPr/>
            </a:lvl1pPr>
          </a:lstStyle>
          <a:p>
            <a:fld id="{A9328402-C802-4B20-81FB-6D18A740292A}" type="slidenum">
              <a:rPr lang="sl-SI" altLang="en-US"/>
              <a:pPr/>
              <a:t>‹#›</a:t>
            </a:fld>
            <a:endParaRPr lang="sl-SI" altLang="en-US"/>
          </a:p>
        </p:txBody>
      </p:sp>
    </p:spTree>
    <p:extLst>
      <p:ext uri="{BB962C8B-B14F-4D97-AF65-F5344CB8AC3E}">
        <p14:creationId xmlns:p14="http://schemas.microsoft.com/office/powerpoint/2010/main" val="144895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37B0-3E17-413F-B5C3-B69CD1BD5B0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81BCDC79-6B2B-498B-92B1-B503F798429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413F20E1-170A-4AB8-9B43-1258D9B2FB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905BC-2814-4C39-9858-E08E708DF740}"/>
              </a:ext>
            </a:extLst>
          </p:cNvPr>
          <p:cNvSpPr>
            <a:spLocks noGrp="1"/>
          </p:cNvSpPr>
          <p:nvPr>
            <p:ph type="dt" sz="half" idx="10"/>
          </p:nvPr>
        </p:nvSpPr>
        <p:spPr/>
        <p:txBody>
          <a:bodyPr/>
          <a:lstStyle>
            <a:lvl1pPr>
              <a:defRPr/>
            </a:lvl1pPr>
          </a:lstStyle>
          <a:p>
            <a:endParaRPr lang="sl-SI" altLang="en-US"/>
          </a:p>
        </p:txBody>
      </p:sp>
      <p:sp>
        <p:nvSpPr>
          <p:cNvPr id="6" name="Footer Placeholder 5">
            <a:extLst>
              <a:ext uri="{FF2B5EF4-FFF2-40B4-BE49-F238E27FC236}">
                <a16:creationId xmlns:a16="http://schemas.microsoft.com/office/drawing/2014/main" id="{2BA58EA0-B0E1-4ECA-B935-6EAC821C3CFD}"/>
              </a:ext>
            </a:extLst>
          </p:cNvPr>
          <p:cNvSpPr>
            <a:spLocks noGrp="1"/>
          </p:cNvSpPr>
          <p:nvPr>
            <p:ph type="ftr" sz="quarter" idx="11"/>
          </p:nvPr>
        </p:nvSpPr>
        <p:spPr/>
        <p:txBody>
          <a:bodyPr/>
          <a:lstStyle>
            <a:lvl1pPr>
              <a:defRPr/>
            </a:lvl1pPr>
          </a:lstStyle>
          <a:p>
            <a:endParaRPr lang="sl-SI" altLang="en-US"/>
          </a:p>
        </p:txBody>
      </p:sp>
      <p:sp>
        <p:nvSpPr>
          <p:cNvPr id="7" name="Slide Number Placeholder 6">
            <a:extLst>
              <a:ext uri="{FF2B5EF4-FFF2-40B4-BE49-F238E27FC236}">
                <a16:creationId xmlns:a16="http://schemas.microsoft.com/office/drawing/2014/main" id="{03980020-627A-4A98-B7C1-F9763C14B450}"/>
              </a:ext>
            </a:extLst>
          </p:cNvPr>
          <p:cNvSpPr>
            <a:spLocks noGrp="1"/>
          </p:cNvSpPr>
          <p:nvPr>
            <p:ph type="sldNum" sz="quarter" idx="12"/>
          </p:nvPr>
        </p:nvSpPr>
        <p:spPr/>
        <p:txBody>
          <a:bodyPr/>
          <a:lstStyle>
            <a:lvl1pPr>
              <a:defRPr/>
            </a:lvl1pPr>
          </a:lstStyle>
          <a:p>
            <a:fld id="{E66E8A24-36CC-40CB-8A9D-6D46BF3ED022}" type="slidenum">
              <a:rPr lang="sl-SI" altLang="en-US"/>
              <a:pPr/>
              <a:t>‹#›</a:t>
            </a:fld>
            <a:endParaRPr lang="sl-SI" altLang="en-US"/>
          </a:p>
        </p:txBody>
      </p:sp>
    </p:spTree>
    <p:extLst>
      <p:ext uri="{BB962C8B-B14F-4D97-AF65-F5344CB8AC3E}">
        <p14:creationId xmlns:p14="http://schemas.microsoft.com/office/powerpoint/2010/main" val="323073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8FC1-37DC-45E4-BCCE-EAEED26F089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9FB234E-8DF9-464F-A05C-C13BF8AD92B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F9BF8ADB-5FBE-4F68-B787-A2A18D30DE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7DF9A-8590-462F-8E8C-A2212578A5A9}"/>
              </a:ext>
            </a:extLst>
          </p:cNvPr>
          <p:cNvSpPr>
            <a:spLocks noGrp="1"/>
          </p:cNvSpPr>
          <p:nvPr>
            <p:ph type="dt" sz="half" idx="10"/>
          </p:nvPr>
        </p:nvSpPr>
        <p:spPr/>
        <p:txBody>
          <a:bodyPr/>
          <a:lstStyle>
            <a:lvl1pPr>
              <a:defRPr/>
            </a:lvl1pPr>
          </a:lstStyle>
          <a:p>
            <a:endParaRPr lang="sl-SI" altLang="en-US"/>
          </a:p>
        </p:txBody>
      </p:sp>
      <p:sp>
        <p:nvSpPr>
          <p:cNvPr id="6" name="Footer Placeholder 5">
            <a:extLst>
              <a:ext uri="{FF2B5EF4-FFF2-40B4-BE49-F238E27FC236}">
                <a16:creationId xmlns:a16="http://schemas.microsoft.com/office/drawing/2014/main" id="{EAE5DFF1-529B-4CC8-82C2-BBEBECA11D5D}"/>
              </a:ext>
            </a:extLst>
          </p:cNvPr>
          <p:cNvSpPr>
            <a:spLocks noGrp="1"/>
          </p:cNvSpPr>
          <p:nvPr>
            <p:ph type="ftr" sz="quarter" idx="11"/>
          </p:nvPr>
        </p:nvSpPr>
        <p:spPr/>
        <p:txBody>
          <a:bodyPr/>
          <a:lstStyle>
            <a:lvl1pPr>
              <a:defRPr/>
            </a:lvl1pPr>
          </a:lstStyle>
          <a:p>
            <a:endParaRPr lang="sl-SI" altLang="en-US"/>
          </a:p>
        </p:txBody>
      </p:sp>
      <p:sp>
        <p:nvSpPr>
          <p:cNvPr id="7" name="Slide Number Placeholder 6">
            <a:extLst>
              <a:ext uri="{FF2B5EF4-FFF2-40B4-BE49-F238E27FC236}">
                <a16:creationId xmlns:a16="http://schemas.microsoft.com/office/drawing/2014/main" id="{DCF83DAA-EA90-4356-B266-F5A6C1B37FF8}"/>
              </a:ext>
            </a:extLst>
          </p:cNvPr>
          <p:cNvSpPr>
            <a:spLocks noGrp="1"/>
          </p:cNvSpPr>
          <p:nvPr>
            <p:ph type="sldNum" sz="quarter" idx="12"/>
          </p:nvPr>
        </p:nvSpPr>
        <p:spPr/>
        <p:txBody>
          <a:bodyPr/>
          <a:lstStyle>
            <a:lvl1pPr>
              <a:defRPr/>
            </a:lvl1pPr>
          </a:lstStyle>
          <a:p>
            <a:fld id="{CB1266BD-D1DC-4A47-B9F9-4B3B23764854}" type="slidenum">
              <a:rPr lang="sl-SI" altLang="en-US"/>
              <a:pPr/>
              <a:t>‹#›</a:t>
            </a:fld>
            <a:endParaRPr lang="sl-SI" altLang="en-US"/>
          </a:p>
        </p:txBody>
      </p:sp>
    </p:spTree>
    <p:extLst>
      <p:ext uri="{BB962C8B-B14F-4D97-AF65-F5344CB8AC3E}">
        <p14:creationId xmlns:p14="http://schemas.microsoft.com/office/powerpoint/2010/main" val="2394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Line 2">
            <a:extLst>
              <a:ext uri="{FF2B5EF4-FFF2-40B4-BE49-F238E27FC236}">
                <a16:creationId xmlns:a16="http://schemas.microsoft.com/office/drawing/2014/main" id="{9E8D93A3-F45E-471C-9CDA-629E2CF8C840}"/>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33795" name="Rectangle 3">
            <a:extLst>
              <a:ext uri="{FF2B5EF4-FFF2-40B4-BE49-F238E27FC236}">
                <a16:creationId xmlns:a16="http://schemas.microsoft.com/office/drawing/2014/main" id="{978E8559-EA87-43D1-98BE-F94DAD185BFA}"/>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l-SI" altLang="en-US"/>
              <a:t>Kliknite, če želite urediti slog naslova matrice</a:t>
            </a:r>
          </a:p>
        </p:txBody>
      </p:sp>
      <p:sp>
        <p:nvSpPr>
          <p:cNvPr id="33796" name="Rectangle 4">
            <a:extLst>
              <a:ext uri="{FF2B5EF4-FFF2-40B4-BE49-F238E27FC236}">
                <a16:creationId xmlns:a16="http://schemas.microsoft.com/office/drawing/2014/main" id="{D4DA5E9D-64FA-476A-85F2-FF829EE00CFE}"/>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en-US"/>
              <a:t>Kliknite, če želite urediti sloge besedila matrice</a:t>
            </a:r>
          </a:p>
          <a:p>
            <a:pPr lvl="1"/>
            <a:r>
              <a:rPr lang="sl-SI" altLang="en-US"/>
              <a:t>Druga raven</a:t>
            </a:r>
          </a:p>
          <a:p>
            <a:pPr lvl="2"/>
            <a:r>
              <a:rPr lang="sl-SI" altLang="en-US"/>
              <a:t>Tretja raven</a:t>
            </a:r>
          </a:p>
          <a:p>
            <a:pPr lvl="3"/>
            <a:r>
              <a:rPr lang="sl-SI" altLang="en-US"/>
              <a:t>Četrta raven</a:t>
            </a:r>
          </a:p>
          <a:p>
            <a:pPr lvl="4"/>
            <a:r>
              <a:rPr lang="sl-SI" altLang="en-US"/>
              <a:t>Peta raven</a:t>
            </a:r>
          </a:p>
        </p:txBody>
      </p:sp>
      <p:sp>
        <p:nvSpPr>
          <p:cNvPr id="33797" name="Rectangle 5">
            <a:extLst>
              <a:ext uri="{FF2B5EF4-FFF2-40B4-BE49-F238E27FC236}">
                <a16:creationId xmlns:a16="http://schemas.microsoft.com/office/drawing/2014/main" id="{48EB6155-559A-447F-A39A-295FC904ABBC}"/>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sl-SI" altLang="en-US"/>
          </a:p>
        </p:txBody>
      </p:sp>
      <p:sp>
        <p:nvSpPr>
          <p:cNvPr id="33798" name="Rectangle 6">
            <a:extLst>
              <a:ext uri="{FF2B5EF4-FFF2-40B4-BE49-F238E27FC236}">
                <a16:creationId xmlns:a16="http://schemas.microsoft.com/office/drawing/2014/main" id="{E9DBDA97-64BD-4EA8-BDA3-46894D9DDB0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sl-SI" altLang="en-US"/>
          </a:p>
        </p:txBody>
      </p:sp>
      <p:sp>
        <p:nvSpPr>
          <p:cNvPr id="33799" name="Rectangle 7">
            <a:extLst>
              <a:ext uri="{FF2B5EF4-FFF2-40B4-BE49-F238E27FC236}">
                <a16:creationId xmlns:a16="http://schemas.microsoft.com/office/drawing/2014/main" id="{F8828BBB-5AC6-4770-BB96-5B176860745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53A31CF-9D35-4097-A8A8-4DFA742A42E1}" type="slidenum">
              <a:rPr lang="sl-SI" altLang="en-US"/>
              <a:pPr/>
              <a:t>‹#›</a:t>
            </a:fld>
            <a:endParaRPr lang="sl-SI" altLang="en-US"/>
          </a:p>
        </p:txBody>
      </p:sp>
      <p:grpSp>
        <p:nvGrpSpPr>
          <p:cNvPr id="33800" name="Group 8">
            <a:extLst>
              <a:ext uri="{FF2B5EF4-FFF2-40B4-BE49-F238E27FC236}">
                <a16:creationId xmlns:a16="http://schemas.microsoft.com/office/drawing/2014/main" id="{751A3F0F-7157-4B64-AE99-B766DA40E7A5}"/>
              </a:ext>
            </a:extLst>
          </p:cNvPr>
          <p:cNvGrpSpPr>
            <a:grpSpLocks/>
          </p:cNvGrpSpPr>
          <p:nvPr/>
        </p:nvGrpSpPr>
        <p:grpSpPr bwMode="auto">
          <a:xfrm>
            <a:off x="8153400" y="152400"/>
            <a:ext cx="792163" cy="1295400"/>
            <a:chOff x="5136" y="960"/>
            <a:chExt cx="528" cy="864"/>
          </a:xfrm>
        </p:grpSpPr>
        <p:sp>
          <p:nvSpPr>
            <p:cNvPr id="33801" name="Oval 9">
              <a:extLst>
                <a:ext uri="{FF2B5EF4-FFF2-40B4-BE49-F238E27FC236}">
                  <a16:creationId xmlns:a16="http://schemas.microsoft.com/office/drawing/2014/main" id="{F5272A83-025E-4BA5-BB47-666CCF0CB5D2}"/>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2" name="Oval 10">
              <a:extLst>
                <a:ext uri="{FF2B5EF4-FFF2-40B4-BE49-F238E27FC236}">
                  <a16:creationId xmlns:a16="http://schemas.microsoft.com/office/drawing/2014/main" id="{F3DD39E1-B5EE-45B5-B6E5-ED811C642559}"/>
                </a:ext>
              </a:extLst>
            </p:cNvPr>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3" name="Oval 11">
              <a:extLst>
                <a:ext uri="{FF2B5EF4-FFF2-40B4-BE49-F238E27FC236}">
                  <a16:creationId xmlns:a16="http://schemas.microsoft.com/office/drawing/2014/main" id="{E7D085FE-E136-403B-BE2F-87A9234775EA}"/>
                </a:ext>
              </a:extLst>
            </p:cNvPr>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4" name="Oval 12">
              <a:extLst>
                <a:ext uri="{FF2B5EF4-FFF2-40B4-BE49-F238E27FC236}">
                  <a16:creationId xmlns:a16="http://schemas.microsoft.com/office/drawing/2014/main" id="{97C02EBB-C0F1-436A-9BCF-39EC0FC18113}"/>
                </a:ext>
              </a:extLst>
            </p:cNvPr>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5" name="Oval 13">
              <a:extLst>
                <a:ext uri="{FF2B5EF4-FFF2-40B4-BE49-F238E27FC236}">
                  <a16:creationId xmlns:a16="http://schemas.microsoft.com/office/drawing/2014/main" id="{AFF6C92B-1810-4141-87F0-3B8226109305}"/>
                </a:ext>
              </a:extLst>
            </p:cNvPr>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6" name="Oval 14">
              <a:extLst>
                <a:ext uri="{FF2B5EF4-FFF2-40B4-BE49-F238E27FC236}">
                  <a16:creationId xmlns:a16="http://schemas.microsoft.com/office/drawing/2014/main" id="{948CA5A3-A52A-4B4C-9496-0ACE08277E54}"/>
                </a:ext>
              </a:extLst>
            </p:cNvPr>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7" name="Oval 15">
              <a:extLst>
                <a:ext uri="{FF2B5EF4-FFF2-40B4-BE49-F238E27FC236}">
                  <a16:creationId xmlns:a16="http://schemas.microsoft.com/office/drawing/2014/main" id="{9ABA7F4C-3DD4-45AC-BFF4-6953078D602C}"/>
                </a:ext>
              </a:extLst>
            </p:cNvPr>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8" name="Oval 16">
              <a:extLst>
                <a:ext uri="{FF2B5EF4-FFF2-40B4-BE49-F238E27FC236}">
                  <a16:creationId xmlns:a16="http://schemas.microsoft.com/office/drawing/2014/main" id="{AEEA0BF4-AA34-47E6-BC11-1CD4C1A93378}"/>
                </a:ext>
              </a:extLst>
            </p:cNvPr>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09" name="Oval 17">
              <a:extLst>
                <a:ext uri="{FF2B5EF4-FFF2-40B4-BE49-F238E27FC236}">
                  <a16:creationId xmlns:a16="http://schemas.microsoft.com/office/drawing/2014/main" id="{AC0087A3-B7BC-44D5-965B-6657B13AA524}"/>
                </a:ext>
              </a:extLst>
            </p:cNvPr>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0" name="Oval 18">
              <a:extLst>
                <a:ext uri="{FF2B5EF4-FFF2-40B4-BE49-F238E27FC236}">
                  <a16:creationId xmlns:a16="http://schemas.microsoft.com/office/drawing/2014/main" id="{53FFF32E-6C78-474A-B4E8-23EA66FE6016}"/>
                </a:ext>
              </a:extLst>
            </p:cNvPr>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1" name="Oval 19">
              <a:extLst>
                <a:ext uri="{FF2B5EF4-FFF2-40B4-BE49-F238E27FC236}">
                  <a16:creationId xmlns:a16="http://schemas.microsoft.com/office/drawing/2014/main" id="{B0142673-3338-4389-A0DF-95FF49C29153}"/>
                </a:ext>
              </a:extLst>
            </p:cNvPr>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2" name="Oval 20">
              <a:extLst>
                <a:ext uri="{FF2B5EF4-FFF2-40B4-BE49-F238E27FC236}">
                  <a16:creationId xmlns:a16="http://schemas.microsoft.com/office/drawing/2014/main" id="{A598612B-A478-4C97-B069-DA37E69606EC}"/>
                </a:ext>
              </a:extLst>
            </p:cNvPr>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3" name="Oval 21">
              <a:extLst>
                <a:ext uri="{FF2B5EF4-FFF2-40B4-BE49-F238E27FC236}">
                  <a16:creationId xmlns:a16="http://schemas.microsoft.com/office/drawing/2014/main" id="{34A4FE60-1B13-4F97-AE21-959BE8BA0BA9}"/>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4" name="Oval 22">
              <a:extLst>
                <a:ext uri="{FF2B5EF4-FFF2-40B4-BE49-F238E27FC236}">
                  <a16:creationId xmlns:a16="http://schemas.microsoft.com/office/drawing/2014/main" id="{91DD3D51-D659-4FD8-BFA0-7CF0922637AB}"/>
                </a:ext>
              </a:extLst>
            </p:cNvPr>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5" name="Oval 23">
              <a:extLst>
                <a:ext uri="{FF2B5EF4-FFF2-40B4-BE49-F238E27FC236}">
                  <a16:creationId xmlns:a16="http://schemas.microsoft.com/office/drawing/2014/main" id="{9A2B0F58-09D1-4991-9D81-53B7288538E4}"/>
                </a:ext>
              </a:extLst>
            </p:cNvPr>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6" name="Oval 24">
              <a:extLst>
                <a:ext uri="{FF2B5EF4-FFF2-40B4-BE49-F238E27FC236}">
                  <a16:creationId xmlns:a16="http://schemas.microsoft.com/office/drawing/2014/main" id="{16DAFC00-D58D-4832-9095-D146194F4F1E}"/>
                </a:ext>
              </a:extLst>
            </p:cNvPr>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7" name="Oval 25">
              <a:extLst>
                <a:ext uri="{FF2B5EF4-FFF2-40B4-BE49-F238E27FC236}">
                  <a16:creationId xmlns:a16="http://schemas.microsoft.com/office/drawing/2014/main" id="{B88BEB97-429D-4C87-8266-27C3AE779F82}"/>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8" name="Oval 26">
              <a:extLst>
                <a:ext uri="{FF2B5EF4-FFF2-40B4-BE49-F238E27FC236}">
                  <a16:creationId xmlns:a16="http://schemas.microsoft.com/office/drawing/2014/main" id="{C0AEA965-39AF-453D-99AF-4F8130126B3D}"/>
                </a:ext>
              </a:extLst>
            </p:cNvPr>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19" name="Oval 27">
              <a:extLst>
                <a:ext uri="{FF2B5EF4-FFF2-40B4-BE49-F238E27FC236}">
                  <a16:creationId xmlns:a16="http://schemas.microsoft.com/office/drawing/2014/main" id="{14C34FFD-B2CB-49A9-89D9-53108298DBCD}"/>
                </a:ext>
              </a:extLst>
            </p:cNvPr>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0" name="Oval 28">
              <a:extLst>
                <a:ext uri="{FF2B5EF4-FFF2-40B4-BE49-F238E27FC236}">
                  <a16:creationId xmlns:a16="http://schemas.microsoft.com/office/drawing/2014/main" id="{47B1DC76-B3C6-4545-A1F1-23CB041DF6CE}"/>
                </a:ext>
              </a:extLst>
            </p:cNvPr>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1" name="Oval 29">
              <a:extLst>
                <a:ext uri="{FF2B5EF4-FFF2-40B4-BE49-F238E27FC236}">
                  <a16:creationId xmlns:a16="http://schemas.microsoft.com/office/drawing/2014/main" id="{25AFB246-4B9A-4D8D-9637-7AEF01A46C19}"/>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2" name="Oval 30">
              <a:extLst>
                <a:ext uri="{FF2B5EF4-FFF2-40B4-BE49-F238E27FC236}">
                  <a16:creationId xmlns:a16="http://schemas.microsoft.com/office/drawing/2014/main" id="{3C690DCE-5315-4582-99B7-B7113CCF2B2E}"/>
                </a:ext>
              </a:extLst>
            </p:cNvPr>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3" name="Oval 31">
              <a:extLst>
                <a:ext uri="{FF2B5EF4-FFF2-40B4-BE49-F238E27FC236}">
                  <a16:creationId xmlns:a16="http://schemas.microsoft.com/office/drawing/2014/main" id="{D2519005-513D-4676-ACB3-3EE4344E415A}"/>
                </a:ext>
              </a:extLst>
            </p:cNvPr>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4" name="Oval 32">
              <a:extLst>
                <a:ext uri="{FF2B5EF4-FFF2-40B4-BE49-F238E27FC236}">
                  <a16:creationId xmlns:a16="http://schemas.microsoft.com/office/drawing/2014/main" id="{05B86D06-E48A-4FA1-960C-3090754BCD5C}"/>
                </a:ext>
              </a:extLst>
            </p:cNvPr>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5" name="Oval 33">
              <a:extLst>
                <a:ext uri="{FF2B5EF4-FFF2-40B4-BE49-F238E27FC236}">
                  <a16:creationId xmlns:a16="http://schemas.microsoft.com/office/drawing/2014/main" id="{D7935248-F23E-4314-977B-30F5804EB925}"/>
                </a:ext>
              </a:extLst>
            </p:cNvPr>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6" name="Oval 34">
              <a:extLst>
                <a:ext uri="{FF2B5EF4-FFF2-40B4-BE49-F238E27FC236}">
                  <a16:creationId xmlns:a16="http://schemas.microsoft.com/office/drawing/2014/main" id="{192A9206-C39D-45F0-AF8E-036F0FA86181}"/>
                </a:ext>
              </a:extLst>
            </p:cNvPr>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7" name="Oval 35">
              <a:extLst>
                <a:ext uri="{FF2B5EF4-FFF2-40B4-BE49-F238E27FC236}">
                  <a16:creationId xmlns:a16="http://schemas.microsoft.com/office/drawing/2014/main" id="{02EE0BA2-F128-45CE-BBEA-269B9F0BE688}"/>
                </a:ext>
              </a:extLst>
            </p:cNvPr>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8" name="Oval 36">
              <a:extLst>
                <a:ext uri="{FF2B5EF4-FFF2-40B4-BE49-F238E27FC236}">
                  <a16:creationId xmlns:a16="http://schemas.microsoft.com/office/drawing/2014/main" id="{7A34B338-61C2-47D2-A3AC-EE7DA776A331}"/>
                </a:ext>
              </a:extLst>
            </p:cNvPr>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29" name="Oval 37">
              <a:extLst>
                <a:ext uri="{FF2B5EF4-FFF2-40B4-BE49-F238E27FC236}">
                  <a16:creationId xmlns:a16="http://schemas.microsoft.com/office/drawing/2014/main" id="{6C5AF1D8-C819-462B-8DD8-8AE7EB65FE0E}"/>
                </a:ext>
              </a:extLst>
            </p:cNvPr>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30" name="Oval 38">
              <a:extLst>
                <a:ext uri="{FF2B5EF4-FFF2-40B4-BE49-F238E27FC236}">
                  <a16:creationId xmlns:a16="http://schemas.microsoft.com/office/drawing/2014/main" id="{6F793484-E17F-47C5-BE96-3E65FD4A3F23}"/>
                </a:ext>
              </a:extLst>
            </p:cNvPr>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3831" name="Oval 39">
              <a:extLst>
                <a:ext uri="{FF2B5EF4-FFF2-40B4-BE49-F238E27FC236}">
                  <a16:creationId xmlns:a16="http://schemas.microsoft.com/office/drawing/2014/main" id="{ED158E14-BF74-410B-8E5A-6D344A8E78D9}"/>
                </a:ext>
              </a:extLst>
            </p:cNvPr>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7DBB024-2E1B-4243-915E-DCCC87099E00}"/>
              </a:ext>
            </a:extLst>
          </p:cNvPr>
          <p:cNvSpPr>
            <a:spLocks noGrp="1" noChangeArrowheads="1"/>
          </p:cNvSpPr>
          <p:nvPr>
            <p:ph type="ctrTitle"/>
          </p:nvPr>
        </p:nvSpPr>
        <p:spPr/>
        <p:txBody>
          <a:bodyPr/>
          <a:lstStyle/>
          <a:p>
            <a:r>
              <a:rPr lang="sl-SI" altLang="sl-SI" sz="7200" b="0" i="1">
                <a:solidFill>
                  <a:srgbClr val="859868"/>
                </a:solidFill>
                <a:latin typeface="Book Antiqua" panose="02040602050305030304" pitchFamily="18" charset="0"/>
              </a:rPr>
              <a:t>Heroin</a:t>
            </a:r>
          </a:p>
        </p:txBody>
      </p:sp>
      <p:sp>
        <p:nvSpPr>
          <p:cNvPr id="2051" name="Rectangle 3">
            <a:extLst>
              <a:ext uri="{FF2B5EF4-FFF2-40B4-BE49-F238E27FC236}">
                <a16:creationId xmlns:a16="http://schemas.microsoft.com/office/drawing/2014/main" id="{6EDDEAEC-04FB-47F0-BA49-EFDF68DE3163}"/>
              </a:ext>
            </a:extLst>
          </p:cNvPr>
          <p:cNvSpPr>
            <a:spLocks noGrp="1" noChangeArrowheads="1"/>
          </p:cNvSpPr>
          <p:nvPr>
            <p:ph type="subTitle" idx="1"/>
          </p:nvPr>
        </p:nvSpPr>
        <p:spPr/>
        <p:txBody>
          <a:bodyPr/>
          <a:lstStyle/>
          <a:p>
            <a:r>
              <a:rPr lang="sl-SI" altLang="sl-SI" i="1">
                <a:solidFill>
                  <a:schemeClr val="hlink"/>
                </a:solidFill>
                <a:latin typeface="Book Antiqua" panose="02040602050305030304" pitchFamily="18" charset="0"/>
              </a:rPr>
              <a:t>Horse, H, dope, sweet lady H, big time, staf, moka.. </a:t>
            </a:r>
          </a:p>
        </p:txBody>
      </p:sp>
      <p:pic>
        <p:nvPicPr>
          <p:cNvPr id="2053" name="Picture 5" descr="Needle-and-candle">
            <a:extLst>
              <a:ext uri="{FF2B5EF4-FFF2-40B4-BE49-F238E27FC236}">
                <a16:creationId xmlns:a16="http://schemas.microsoft.com/office/drawing/2014/main" id="{DD9B6C47-8B9B-4996-9B7B-F4E5BA01B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716338"/>
            <a:ext cx="4032250" cy="288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995D7D0-70AD-4A3B-8E9C-B006880508EB}"/>
              </a:ext>
            </a:extLst>
          </p:cNvPr>
          <p:cNvSpPr>
            <a:spLocks noGrp="1" noChangeArrowheads="1"/>
          </p:cNvSpPr>
          <p:nvPr>
            <p:ph type="title"/>
          </p:nvPr>
        </p:nvSpPr>
        <p:spPr/>
        <p:txBody>
          <a:bodyPr/>
          <a:lstStyle/>
          <a:p>
            <a:r>
              <a:rPr lang="sl-SI" altLang="sl-SI" sz="6000" b="0" i="1">
                <a:solidFill>
                  <a:srgbClr val="859868"/>
                </a:solidFill>
                <a:latin typeface="Book Antiqua" panose="02040602050305030304" pitchFamily="18" charset="0"/>
              </a:rPr>
              <a:t>Kaj je heroin?</a:t>
            </a:r>
          </a:p>
        </p:txBody>
      </p:sp>
      <p:sp>
        <p:nvSpPr>
          <p:cNvPr id="35845" name="Text Box 5">
            <a:extLst>
              <a:ext uri="{FF2B5EF4-FFF2-40B4-BE49-F238E27FC236}">
                <a16:creationId xmlns:a16="http://schemas.microsoft.com/office/drawing/2014/main" id="{7A1213EC-7F79-404D-96DD-00175DFCBA90}"/>
              </a:ext>
            </a:extLst>
          </p:cNvPr>
          <p:cNvSpPr txBox="1">
            <a:spLocks noChangeArrowheads="1"/>
          </p:cNvSpPr>
          <p:nvPr/>
        </p:nvSpPr>
        <p:spPr bwMode="auto">
          <a:xfrm>
            <a:off x="468313" y="1700213"/>
            <a:ext cx="8280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i="1">
                <a:solidFill>
                  <a:schemeClr val="tx2"/>
                </a:solidFill>
                <a:latin typeface="Book Antiqua" panose="02040602050305030304" pitchFamily="18" charset="0"/>
              </a:rPr>
              <a:t>Heroin je največkrat </a:t>
            </a:r>
            <a:r>
              <a:rPr lang="sl-SI" altLang="sl-SI" i="1">
                <a:solidFill>
                  <a:schemeClr val="accent1"/>
                </a:solidFill>
                <a:latin typeface="Book Antiqua" panose="02040602050305030304" pitchFamily="18" charset="0"/>
              </a:rPr>
              <a:t>bel</a:t>
            </a:r>
            <a:r>
              <a:rPr lang="sl-SI" altLang="sl-SI" i="1">
                <a:solidFill>
                  <a:schemeClr val="tx2"/>
                </a:solidFill>
                <a:latin typeface="Book Antiqua" panose="02040602050305030304" pitchFamily="18" charset="0"/>
              </a:rPr>
              <a:t> ali </a:t>
            </a:r>
            <a:r>
              <a:rPr lang="sl-SI" altLang="sl-SI" i="1">
                <a:solidFill>
                  <a:schemeClr val="accent1"/>
                </a:solidFill>
                <a:latin typeface="Book Antiqua" panose="02040602050305030304" pitchFamily="18" charset="0"/>
              </a:rPr>
              <a:t>rjav</a:t>
            </a:r>
            <a:r>
              <a:rPr lang="sl-SI" altLang="sl-SI" i="1">
                <a:solidFill>
                  <a:schemeClr val="tx2"/>
                </a:solidFill>
                <a:latin typeface="Book Antiqua" panose="02040602050305030304" pitchFamily="18" charset="0"/>
              </a:rPr>
              <a:t> </a:t>
            </a:r>
            <a:r>
              <a:rPr lang="sl-SI" altLang="sl-SI" i="1">
                <a:solidFill>
                  <a:schemeClr val="accent1"/>
                </a:solidFill>
                <a:latin typeface="Book Antiqua" panose="02040602050305030304" pitchFamily="18" charset="0"/>
              </a:rPr>
              <a:t>prašek</a:t>
            </a:r>
            <a:r>
              <a:rPr lang="sl-SI" altLang="sl-SI" i="1">
                <a:solidFill>
                  <a:schemeClr val="tx2"/>
                </a:solidFill>
                <a:latin typeface="Book Antiqua" panose="02040602050305030304" pitchFamily="18" charset="0"/>
              </a:rPr>
              <a:t> s pogosto dodanimi različnimi primesmi. Posredno ali neposredno lahko primesi povzročijo številne bolezni, zastrupitve ali celo smrt. Primesi so recimo: mlečni sladkor, vitamin C, puder v prahu, čistila, kofein, uspavala, strihnin (strup za podgane), anestetiki, amfetamini idr.</a:t>
            </a:r>
          </a:p>
          <a:p>
            <a:r>
              <a:rPr lang="sl-SI" altLang="sl-SI" i="1">
                <a:solidFill>
                  <a:schemeClr val="tx2"/>
                </a:solidFill>
                <a:latin typeface="Book Antiqua" panose="02040602050305030304" pitchFamily="18" charset="0"/>
              </a:rPr>
              <a:t>Dejstvo je, da več kot je preprodajalcev, tem manjša je čistost heroina. To je nevarno predvsem zato, ker so preprodajalci pogosto od heroina odvisni tudi sami in ker potrebujejo denar za svoj heroin, dodajajo vse kar jim pride pod roko. In to samo zato, da bodo lahko prodali čim več heroina in s tem čim več zaslužili. Pogosta posledica primesi v heroinu je zato tresenje, kot alergična reakcija, ki nastopi </a:t>
            </a:r>
            <a:r>
              <a:rPr lang="sl-SI" altLang="sl-SI" i="1">
                <a:solidFill>
                  <a:schemeClr val="accent1"/>
                </a:solidFill>
                <a:latin typeface="Book Antiqua" panose="02040602050305030304" pitchFamily="18" charset="0"/>
              </a:rPr>
              <a:t>20 do 30 minut</a:t>
            </a:r>
            <a:r>
              <a:rPr lang="sl-SI" altLang="sl-SI" i="1">
                <a:solidFill>
                  <a:schemeClr val="tx2"/>
                </a:solidFill>
                <a:latin typeface="Book Antiqua" panose="02040602050305030304" pitchFamily="18" charset="0"/>
              </a:rPr>
              <a:t> po vbrizgu.</a:t>
            </a:r>
          </a:p>
          <a:p>
            <a:r>
              <a:rPr lang="sl-SI" altLang="sl-SI" i="1">
                <a:solidFill>
                  <a:schemeClr val="tx2"/>
                </a:solidFill>
                <a:latin typeface="Book Antiqua" panose="02040602050305030304" pitchFamily="18" charset="0"/>
              </a:rPr>
              <a:t>Vse to pa ni edina nevarnost za uživalce. Letošnja letina opija je bila v primerjavi z lanskim letom 2× večja in posledično lahko pričakujemo več čistejšega heroina.</a:t>
            </a:r>
          </a:p>
          <a:p>
            <a:r>
              <a:rPr lang="sl-SI" altLang="sl-SI" i="1">
                <a:solidFill>
                  <a:schemeClr val="tx2"/>
                </a:solidFill>
                <a:latin typeface="Book Antiqua" panose="02040602050305030304" pitchFamily="18" charset="0"/>
              </a:rPr>
              <a:t>Uživalci torej največkrat ne vedo, kaj heroin vsebuje in zato je tveganje, da pride do nevarnega ali prevelikega odmerka še večje. Največ smrtnih primerov med uživalci drog je ravno zaradi prevelikega odmerka. </a:t>
            </a:r>
          </a:p>
        </p:txBody>
      </p:sp>
      <p:pic>
        <p:nvPicPr>
          <p:cNvPr id="35848" name="Picture 8" descr="heroin_asian">
            <a:extLst>
              <a:ext uri="{FF2B5EF4-FFF2-40B4-BE49-F238E27FC236}">
                <a16:creationId xmlns:a16="http://schemas.microsoft.com/office/drawing/2014/main" id="{2C3E632F-1305-407E-9289-09328E3A4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7985125" cy="520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0BB1A27-90CB-4DB2-B7B3-2EFC2D29DC3C}"/>
              </a:ext>
            </a:extLst>
          </p:cNvPr>
          <p:cNvSpPr>
            <a:spLocks noGrp="1" noChangeArrowheads="1"/>
          </p:cNvSpPr>
          <p:nvPr>
            <p:ph type="title"/>
          </p:nvPr>
        </p:nvSpPr>
        <p:spPr/>
        <p:txBody>
          <a:bodyPr/>
          <a:lstStyle/>
          <a:p>
            <a:r>
              <a:rPr lang="sl-SI" altLang="sl-SI" sz="6000" b="0" i="1">
                <a:latin typeface="Book Antiqua" panose="02040602050305030304" pitchFamily="18" charset="0"/>
              </a:rPr>
              <a:t>Načini uživanja</a:t>
            </a:r>
          </a:p>
        </p:txBody>
      </p:sp>
      <p:sp>
        <p:nvSpPr>
          <p:cNvPr id="39940" name="Text Box 4">
            <a:extLst>
              <a:ext uri="{FF2B5EF4-FFF2-40B4-BE49-F238E27FC236}">
                <a16:creationId xmlns:a16="http://schemas.microsoft.com/office/drawing/2014/main" id="{6AAF3FE1-AEC9-47E1-AA71-CF5AE7C24ACF}"/>
              </a:ext>
            </a:extLst>
          </p:cNvPr>
          <p:cNvSpPr txBox="1">
            <a:spLocks noChangeArrowheads="1"/>
          </p:cNvSpPr>
          <p:nvPr/>
        </p:nvSpPr>
        <p:spPr bwMode="auto">
          <a:xfrm>
            <a:off x="468313" y="1700213"/>
            <a:ext cx="8389937"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i="1">
                <a:solidFill>
                  <a:schemeClr val="folHlink"/>
                </a:solidFill>
                <a:latin typeface="Book Antiqua" panose="02040602050305030304" pitchFamily="18" charset="0"/>
              </a:rPr>
              <a:t>Načini uživanja heroina so različni. Najpogosteje je uživanje </a:t>
            </a:r>
            <a:r>
              <a:rPr lang="sl-SI" altLang="sl-SI" b="1" i="1">
                <a:solidFill>
                  <a:schemeClr val="tx2"/>
                </a:solidFill>
                <a:latin typeface="Book Antiqua" panose="02040602050305030304" pitchFamily="18" charset="0"/>
              </a:rPr>
              <a:t>intravenozno</a:t>
            </a:r>
            <a:r>
              <a:rPr lang="sl-SI" altLang="sl-SI" b="1" i="1">
                <a:solidFill>
                  <a:schemeClr val="folHlink"/>
                </a:solidFill>
                <a:latin typeface="Book Antiqua" panose="02040602050305030304" pitchFamily="18" charset="0"/>
              </a:rPr>
              <a:t> </a:t>
            </a:r>
            <a:r>
              <a:rPr lang="sl-SI" altLang="sl-SI" i="1">
                <a:solidFill>
                  <a:schemeClr val="folHlink"/>
                </a:solidFill>
                <a:latin typeface="Book Antiqua" panose="02040602050305030304" pitchFamily="18" charset="0"/>
              </a:rPr>
              <a:t>(droga se vbrizga v žile kjerkoli po telesu, najpogosteje v komolčnem zgibu), ki pa zahteva posebno pripravo droge. Vbrizgavanje heroina v žile je lahko zelo nevarno, saj uživalci iščejo najrazličnejša vbodna mesta, da bi jih zakrili pred pogledi drugih. Zlasti nevarno je vbrizgavanje v žile na vratu (bližina arterij in drugih pomembnih živcev) in v dimljah ter vbrizgavanje v mišice, ki lahko povzroči poškodbe mišičnih tkiv. Pri uživanju droge na tak način na uživalce preži še ena nevarnost – nesterilen pribor. Z njim se namreč lahko prenašajo mnoge infekcijske bolezni, kot so </a:t>
            </a:r>
            <a:r>
              <a:rPr lang="sl-SI" altLang="sl-SI" b="1" i="1">
                <a:solidFill>
                  <a:schemeClr val="tx2"/>
                </a:solidFill>
                <a:latin typeface="Book Antiqua" panose="02040602050305030304" pitchFamily="18" charset="0"/>
              </a:rPr>
              <a:t>hepatitis B</a:t>
            </a:r>
            <a:r>
              <a:rPr lang="sl-SI" altLang="sl-SI" i="1">
                <a:solidFill>
                  <a:schemeClr val="folHlink"/>
                </a:solidFill>
                <a:latin typeface="Book Antiqua" panose="02040602050305030304" pitchFamily="18" charset="0"/>
              </a:rPr>
              <a:t> in </a:t>
            </a:r>
            <a:r>
              <a:rPr lang="sl-SI" altLang="sl-SI" b="1" i="1">
                <a:solidFill>
                  <a:schemeClr val="tx2"/>
                </a:solidFill>
                <a:latin typeface="Book Antiqua" panose="02040602050305030304" pitchFamily="18" charset="0"/>
              </a:rPr>
              <a:t>C</a:t>
            </a:r>
            <a:r>
              <a:rPr lang="sl-SI" altLang="sl-SI" i="1">
                <a:solidFill>
                  <a:schemeClr val="folHlink"/>
                </a:solidFill>
                <a:latin typeface="Book Antiqua" panose="02040602050305030304" pitchFamily="18" charset="0"/>
              </a:rPr>
              <a:t>, </a:t>
            </a:r>
            <a:r>
              <a:rPr lang="sl-SI" altLang="sl-SI" b="1" i="1">
                <a:solidFill>
                  <a:schemeClr val="tx2"/>
                </a:solidFill>
                <a:latin typeface="Book Antiqua" panose="02040602050305030304" pitchFamily="18" charset="0"/>
              </a:rPr>
              <a:t>virus HIV</a:t>
            </a:r>
            <a:r>
              <a:rPr lang="sl-SI" altLang="sl-SI" i="1">
                <a:solidFill>
                  <a:schemeClr val="folHlink"/>
                </a:solidFill>
                <a:latin typeface="Book Antiqua" panose="02040602050305030304" pitchFamily="18" charset="0"/>
              </a:rPr>
              <a:t> in drugi.</a:t>
            </a:r>
          </a:p>
          <a:p>
            <a:r>
              <a:rPr lang="sl-SI" altLang="sl-SI" i="1">
                <a:solidFill>
                  <a:schemeClr val="folHlink"/>
                </a:solidFill>
                <a:latin typeface="Book Antiqua" panose="02040602050305030304" pitchFamily="18" charset="0"/>
              </a:rPr>
              <a:t>Heroin se lahko uživa tudi s kajenjem (kadijo “pleh”). Heroin namreč segrevajo in nato vdihujejo. Pri takšnem načinu uživanja je potrebno veliko več droge, zato uživalci hitro preidejo s tega načina na injiciranje droge. </a:t>
            </a:r>
          </a:p>
        </p:txBody>
      </p:sp>
      <p:pic>
        <p:nvPicPr>
          <p:cNvPr id="39941" name="Picture 5" descr="heroin__i2005e1520_disp">
            <a:extLst>
              <a:ext uri="{FF2B5EF4-FFF2-40B4-BE49-F238E27FC236}">
                <a16:creationId xmlns:a16="http://schemas.microsoft.com/office/drawing/2014/main" id="{2F0904B5-72D8-4E8A-9A88-CA43543A7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4194175" cy="547370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2965364_550x550_mb_art_R0">
            <a:extLst>
              <a:ext uri="{FF2B5EF4-FFF2-40B4-BE49-F238E27FC236}">
                <a16:creationId xmlns:a16="http://schemas.microsoft.com/office/drawing/2014/main" id="{1226BAAB-40B3-4118-A2CE-562744063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765175"/>
            <a:ext cx="3486150"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D18A4FC-EE41-4159-8E4F-2EF022B63995}"/>
              </a:ext>
            </a:extLst>
          </p:cNvPr>
          <p:cNvSpPr>
            <a:spLocks noGrp="1" noChangeArrowheads="1"/>
          </p:cNvSpPr>
          <p:nvPr>
            <p:ph type="title"/>
          </p:nvPr>
        </p:nvSpPr>
        <p:spPr/>
        <p:txBody>
          <a:bodyPr/>
          <a:lstStyle/>
          <a:p>
            <a:r>
              <a:rPr lang="sl-SI" altLang="sl-SI" sz="6000" b="0" i="1">
                <a:solidFill>
                  <a:schemeClr val="folHlink"/>
                </a:solidFill>
                <a:latin typeface="Book Antiqua" panose="02040602050305030304" pitchFamily="18" charset="0"/>
              </a:rPr>
              <a:t>Odvisnost</a:t>
            </a:r>
          </a:p>
        </p:txBody>
      </p:sp>
      <p:sp>
        <p:nvSpPr>
          <p:cNvPr id="40965" name="Text Box 5">
            <a:extLst>
              <a:ext uri="{FF2B5EF4-FFF2-40B4-BE49-F238E27FC236}">
                <a16:creationId xmlns:a16="http://schemas.microsoft.com/office/drawing/2014/main" id="{A218CBE4-23AD-4C56-96A4-47FCCC4E114B}"/>
              </a:ext>
            </a:extLst>
          </p:cNvPr>
          <p:cNvSpPr txBox="1">
            <a:spLocks noChangeArrowheads="1"/>
          </p:cNvSpPr>
          <p:nvPr/>
        </p:nvSpPr>
        <p:spPr bwMode="auto">
          <a:xfrm>
            <a:off x="468313" y="1700213"/>
            <a:ext cx="8389937"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i="1">
                <a:latin typeface="Book Antiqua" panose="02040602050305030304" pitchFamily="18" charset="0"/>
              </a:rPr>
              <a:t>Heroin povzroča </a:t>
            </a:r>
            <a:r>
              <a:rPr lang="sl-SI" altLang="sl-SI" i="1">
                <a:solidFill>
                  <a:schemeClr val="folHlink"/>
                </a:solidFill>
                <a:latin typeface="Book Antiqua" panose="02040602050305030304" pitchFamily="18" charset="0"/>
              </a:rPr>
              <a:t>zelo</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močno odvisnost</a:t>
            </a:r>
            <a:r>
              <a:rPr lang="sl-SI" altLang="sl-SI" i="1">
                <a:latin typeface="Book Antiqua" panose="02040602050305030304" pitchFamily="18" charset="0"/>
              </a:rPr>
              <a:t>, ne glede na način uživanja. Velja poudariti, da vsakdo, ki poskusi heroin, tvega da bo postal zasvojen z njim. Heroin lahko namreč že po prvem jemanju na uživalcu povzroči psihično odvisnost, kateri po nekaj dneh ali tednih sledi še fizična odvisnost.</a:t>
            </a:r>
          </a:p>
          <a:p>
            <a:r>
              <a:rPr lang="sl-SI" altLang="sl-SI" i="1">
                <a:latin typeface="Book Antiqua" panose="02040602050305030304" pitchFamily="18" charset="0"/>
              </a:rPr>
              <a:t>Zasvojeni s heroinom nato pogosto zaidejo v najrazličnejše težave, denimo v kriminal. Heroin je namreč precej draga droga, brez katere si zasvojeni težko predstavlja življenje. Ko je posameznik odvisen, si ne more zagotoviti, da bi drogo užival v dovolj rednih odmerkih. Tedaj nastopijo odtegnitveni znaki in privedejo do abstinenčne krize. Ti niso smrtno nevarni, so pa za odvisnika sila neprijetni: </a:t>
            </a:r>
            <a:r>
              <a:rPr lang="sl-SI" altLang="sl-SI" i="1">
                <a:solidFill>
                  <a:schemeClr val="folHlink"/>
                </a:solidFill>
                <a:latin typeface="Book Antiqua" panose="02040602050305030304" pitchFamily="18" charset="0"/>
              </a:rPr>
              <a:t>kurja koža</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znojenje</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smrkavost</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nespečnost</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nemir</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bruhanje</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driska</a:t>
            </a:r>
            <a:r>
              <a:rPr lang="sl-SI" altLang="sl-SI" i="1">
                <a:latin typeface="Book Antiqua" panose="02040602050305030304" pitchFamily="18" charset="0"/>
              </a:rPr>
              <a:t>, </a:t>
            </a:r>
            <a:r>
              <a:rPr lang="sl-SI" altLang="sl-SI" i="1">
                <a:solidFill>
                  <a:schemeClr val="folHlink"/>
                </a:solidFill>
                <a:latin typeface="Book Antiqua" panose="02040602050305030304" pitchFamily="18" charset="0"/>
              </a:rPr>
              <a:t>bolečine v mišicah in sklepih</a:t>
            </a:r>
            <a:r>
              <a:rPr lang="sl-SI" altLang="sl-SI" i="1">
                <a:latin typeface="Book Antiqua" panose="02040602050305030304" pitchFamily="18" charset="0"/>
              </a:rPr>
              <a:t> itd.</a:t>
            </a:r>
          </a:p>
          <a:p>
            <a:r>
              <a:rPr lang="sl-SI" altLang="sl-SI" i="1">
                <a:latin typeface="Book Antiqua" panose="02040602050305030304" pitchFamily="18" charset="0"/>
              </a:rPr>
              <a:t>Zavedati se je treba, da samo prenehanje jemanje droge pogosto </a:t>
            </a:r>
            <a:r>
              <a:rPr lang="sl-SI" altLang="sl-SI" i="1">
                <a:solidFill>
                  <a:schemeClr val="folHlink"/>
                </a:solidFill>
                <a:latin typeface="Book Antiqua" panose="02040602050305030304" pitchFamily="18" charset="0"/>
              </a:rPr>
              <a:t>ni</a:t>
            </a:r>
            <a:r>
              <a:rPr lang="sl-SI" altLang="sl-SI" i="1">
                <a:latin typeface="Book Antiqua" panose="02040602050305030304" pitchFamily="18" charset="0"/>
              </a:rPr>
              <a:t> dovolj za ozdravljanje. Človek je sicer po prenehanju jemanja nekaj časa telesno </a:t>
            </a:r>
            <a:r>
              <a:rPr lang="sl-SI" altLang="sl-SI" i="1">
                <a:solidFill>
                  <a:schemeClr val="folHlink"/>
                </a:solidFill>
                <a:latin typeface="Book Antiqua" panose="02040602050305030304" pitchFamily="18" charset="0"/>
              </a:rPr>
              <a:t>neodvisen</a:t>
            </a:r>
            <a:r>
              <a:rPr lang="sl-SI" altLang="sl-SI" i="1">
                <a:latin typeface="Book Antiqua" panose="02040602050305030304" pitchFamily="18" charset="0"/>
              </a:rPr>
              <a:t>. Toda ali zna brez droge tudi živeti? Prav zato je pri opuščanju jemanja drog nujno potrebna strokovna pomoč iz različnih področij, ne samo z medicine in socialnega dela.</a:t>
            </a:r>
          </a:p>
        </p:txBody>
      </p:sp>
      <p:pic>
        <p:nvPicPr>
          <p:cNvPr id="40966" name="Picture 6" descr="Heroin addict top">
            <a:extLst>
              <a:ext uri="{FF2B5EF4-FFF2-40B4-BE49-F238E27FC236}">
                <a16:creationId xmlns:a16="http://schemas.microsoft.com/office/drawing/2014/main" id="{1D2C1291-6743-48C9-93A9-D2F837D3D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73238"/>
            <a:ext cx="3810000" cy="3848100"/>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1556954">
            <a:extLst>
              <a:ext uri="{FF2B5EF4-FFF2-40B4-BE49-F238E27FC236}">
                <a16:creationId xmlns:a16="http://schemas.microsoft.com/office/drawing/2014/main" id="{39C20D04-1850-4FF9-8151-B70C79BB0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133600"/>
            <a:ext cx="3313112" cy="331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6B2F6A-144A-4031-9215-FD339E7374F3}"/>
              </a:ext>
            </a:extLst>
          </p:cNvPr>
          <p:cNvSpPr>
            <a:spLocks noGrp="1" noChangeArrowheads="1"/>
          </p:cNvSpPr>
          <p:nvPr>
            <p:ph type="title"/>
          </p:nvPr>
        </p:nvSpPr>
        <p:spPr/>
        <p:txBody>
          <a:bodyPr/>
          <a:lstStyle/>
          <a:p>
            <a:r>
              <a:rPr lang="sl-SI" altLang="sl-SI" sz="6000" b="0" i="1">
                <a:solidFill>
                  <a:schemeClr val="accent1"/>
                </a:solidFill>
                <a:latin typeface="Book Antiqua" panose="02040602050305030304" pitchFamily="18" charset="0"/>
              </a:rPr>
              <a:t>Učinki</a:t>
            </a:r>
          </a:p>
        </p:txBody>
      </p:sp>
      <p:sp>
        <p:nvSpPr>
          <p:cNvPr id="41987" name="Text Box 3">
            <a:extLst>
              <a:ext uri="{FF2B5EF4-FFF2-40B4-BE49-F238E27FC236}">
                <a16:creationId xmlns:a16="http://schemas.microsoft.com/office/drawing/2014/main" id="{9040033A-1FEB-4F3A-AF4B-4A815C08C41F}"/>
              </a:ext>
            </a:extLst>
          </p:cNvPr>
          <p:cNvSpPr txBox="1">
            <a:spLocks noChangeArrowheads="1"/>
          </p:cNvSpPr>
          <p:nvPr/>
        </p:nvSpPr>
        <p:spPr bwMode="auto">
          <a:xfrm>
            <a:off x="468313" y="1700213"/>
            <a:ext cx="8389937"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i="1">
                <a:latin typeface="Book Antiqua" panose="02040602050305030304" pitchFamily="18" charset="0"/>
              </a:rPr>
              <a:t>Psihološki: doživljanje blaženosti, splošna upočasnjenost, kinkanje in zaspanost, občutek toplote po telesu, sprostitev, okrepitev občutka varnosti, občutek neodvisnosti, nezanimanje za okolje..</a:t>
            </a:r>
          </a:p>
          <a:p>
            <a:endParaRPr lang="sl-SI" altLang="sl-SI" i="1">
              <a:latin typeface="Book Antiqua" panose="02040602050305030304" pitchFamily="18" charset="0"/>
            </a:endParaRPr>
          </a:p>
          <a:p>
            <a:r>
              <a:rPr lang="sl-SI" altLang="sl-SI" i="1">
                <a:latin typeface="Book Antiqua" panose="02040602050305030304" pitchFamily="18" charset="0"/>
              </a:rPr>
              <a:t>Fiziološki:</a:t>
            </a:r>
          </a:p>
          <a:p>
            <a:r>
              <a:rPr lang="sl-SI" altLang="sl-SI" i="1">
                <a:latin typeface="Book Antiqua" panose="02040602050305030304" pitchFamily="18" charset="0"/>
              </a:rPr>
              <a:t>- </a:t>
            </a:r>
            <a:r>
              <a:rPr lang="sl-SI" altLang="sl-SI" b="1" i="1">
                <a:latin typeface="Book Antiqua" panose="02040602050305030304" pitchFamily="18" charset="0"/>
              </a:rPr>
              <a:t>med uživanjem</a:t>
            </a:r>
            <a:r>
              <a:rPr lang="sl-SI" altLang="sl-SI" i="1">
                <a:latin typeface="Book Antiqua" panose="02040602050305030304" pitchFamily="18" charset="0"/>
              </a:rPr>
              <a:t> – zoženje zenic, padec krvnega tlaka, zadržanje požiralnega refleksa, globok in slaboten glas, zmanjšana občutljivost na bolečino, pridušeno dihanje, zaprtost</a:t>
            </a:r>
          </a:p>
          <a:p>
            <a:endParaRPr lang="sl-SI" altLang="sl-SI" i="1">
              <a:latin typeface="Book Antiqua" panose="02040602050305030304" pitchFamily="18" charset="0"/>
            </a:endParaRPr>
          </a:p>
          <a:p>
            <a:r>
              <a:rPr lang="sl-SI" altLang="sl-SI" i="1">
                <a:latin typeface="Book Antiqua" panose="02040602050305030304" pitchFamily="18" charset="0"/>
              </a:rPr>
              <a:t>- </a:t>
            </a:r>
            <a:r>
              <a:rPr lang="sl-SI" altLang="sl-SI" b="1" i="1">
                <a:latin typeface="Book Antiqua" panose="02040602050305030304" pitchFamily="18" charset="0"/>
              </a:rPr>
              <a:t>kadar odvisni uživalec ni pod vplivom </a:t>
            </a:r>
            <a:r>
              <a:rPr lang="sl-SI" altLang="sl-SI" i="1">
                <a:latin typeface="Book Antiqua" panose="02040602050305030304" pitchFamily="18" charset="0"/>
              </a:rPr>
              <a:t>– izrazito široke zenice, nemirnost, solzenje oči, bolečine, krči v mišicah ter sklepih, bruhanje, driska, potrtost, kurja koža, glavobol, depresija.. To imenujemo </a:t>
            </a:r>
            <a:r>
              <a:rPr lang="sl-SI" altLang="sl-SI" b="1" i="1">
                <a:solidFill>
                  <a:schemeClr val="accent1"/>
                </a:solidFill>
                <a:latin typeface="Book Antiqua" panose="02040602050305030304" pitchFamily="18" charset="0"/>
              </a:rPr>
              <a:t>ABSTINENČNI SIDROM</a:t>
            </a:r>
            <a:r>
              <a:rPr lang="sl-SI" altLang="sl-SI" i="1">
                <a:latin typeface="Book Antiqua" panose="02040602050305030304" pitchFamily="18" charset="0"/>
              </a:rPr>
              <a:t>.</a:t>
            </a:r>
            <a:endParaRPr lang="sl-SI" altLang="sl-SI" b="1" i="1">
              <a:latin typeface="Book Antiqua" panose="02040602050305030304" pitchFamily="18" charset="0"/>
            </a:endParaRPr>
          </a:p>
        </p:txBody>
      </p:sp>
      <p:pic>
        <p:nvPicPr>
          <p:cNvPr id="41988" name="Picture 4" descr="desmond_eye201">
            <a:extLst>
              <a:ext uri="{FF2B5EF4-FFF2-40B4-BE49-F238E27FC236}">
                <a16:creationId xmlns:a16="http://schemas.microsoft.com/office/drawing/2014/main" id="{50724CE0-6E09-4D59-A660-3046B1B68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81153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ACD70C6-4356-4285-84DD-A38F201F2B3C}"/>
              </a:ext>
            </a:extLst>
          </p:cNvPr>
          <p:cNvSpPr>
            <a:spLocks noGrp="1" noChangeArrowheads="1"/>
          </p:cNvSpPr>
          <p:nvPr>
            <p:ph type="title"/>
          </p:nvPr>
        </p:nvSpPr>
        <p:spPr/>
        <p:txBody>
          <a:bodyPr/>
          <a:lstStyle/>
          <a:p>
            <a:r>
              <a:rPr lang="sl-SI" altLang="sl-SI" sz="6000" b="0" i="1">
                <a:latin typeface="Book Antiqua" panose="02040602050305030304" pitchFamily="18" charset="0"/>
              </a:rPr>
              <a:t>Posledice</a:t>
            </a:r>
          </a:p>
        </p:txBody>
      </p:sp>
      <p:sp>
        <p:nvSpPr>
          <p:cNvPr id="43011" name="Text Box 3">
            <a:extLst>
              <a:ext uri="{FF2B5EF4-FFF2-40B4-BE49-F238E27FC236}">
                <a16:creationId xmlns:a16="http://schemas.microsoft.com/office/drawing/2014/main" id="{AFB99944-A6F4-49A1-908A-866917F29497}"/>
              </a:ext>
            </a:extLst>
          </p:cNvPr>
          <p:cNvSpPr txBox="1">
            <a:spLocks noChangeArrowheads="1"/>
          </p:cNvSpPr>
          <p:nvPr/>
        </p:nvSpPr>
        <p:spPr bwMode="auto">
          <a:xfrm>
            <a:off x="468313" y="1700213"/>
            <a:ext cx="838993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i="1">
                <a:solidFill>
                  <a:schemeClr val="folHlink"/>
                </a:solidFill>
                <a:latin typeface="Book Antiqua" panose="02040602050305030304" pitchFamily="18" charset="0"/>
              </a:rPr>
              <a:t>Kot že omenjeno heroin povzroča </a:t>
            </a:r>
            <a:r>
              <a:rPr lang="sl-SI" altLang="sl-SI" i="1">
                <a:solidFill>
                  <a:schemeClr val="tx2"/>
                </a:solidFill>
                <a:latin typeface="Book Antiqua" panose="02040602050305030304" pitchFamily="18" charset="0"/>
              </a:rPr>
              <a:t>izredno močno fizično in psihično odvisnost</a:t>
            </a:r>
            <a:r>
              <a:rPr lang="sl-SI" altLang="sl-SI" i="1">
                <a:solidFill>
                  <a:schemeClr val="folHlink"/>
                </a:solidFill>
                <a:latin typeface="Book Antiqua" panose="02040602050305030304" pitchFamily="18" charset="0"/>
              </a:rPr>
              <a:t>, ki se razvije zelo hitro. Ko je odvisnost enkrat vzpostavljena, se ob pomanjkanju droge pojavi abstinenčni sidrom. Pojavijo se tudi </a:t>
            </a:r>
            <a:r>
              <a:rPr lang="sl-SI" altLang="sl-SI" i="1">
                <a:solidFill>
                  <a:schemeClr val="tx2"/>
                </a:solidFill>
                <a:latin typeface="Book Antiqua" panose="02040602050305030304" pitchFamily="18" charset="0"/>
              </a:rPr>
              <a:t>hujšanje</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izguba menstruacije</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slabokrvnost</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zobna gniloba</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prebavne motnje</a:t>
            </a:r>
            <a:r>
              <a:rPr lang="sl-SI" altLang="sl-SI" i="1">
                <a:solidFill>
                  <a:schemeClr val="folHlink"/>
                </a:solidFill>
                <a:latin typeface="Book Antiqua" panose="02040602050305030304" pitchFamily="18" charset="0"/>
              </a:rPr>
              <a:t>..</a:t>
            </a:r>
          </a:p>
          <a:p>
            <a:r>
              <a:rPr lang="sl-SI" altLang="sl-SI" i="1">
                <a:solidFill>
                  <a:schemeClr val="folHlink"/>
                </a:solidFill>
                <a:latin typeface="Book Antiqua" panose="02040602050305030304" pitchFamily="18" charset="0"/>
              </a:rPr>
              <a:t>Na psihološki ravni pa pride do spremembe </a:t>
            </a:r>
            <a:r>
              <a:rPr lang="sl-SI" altLang="sl-SI" i="1">
                <a:solidFill>
                  <a:schemeClr val="tx2"/>
                </a:solidFill>
                <a:latin typeface="Book Antiqua" panose="02040602050305030304" pitchFamily="18" charset="0"/>
              </a:rPr>
              <a:t>osebnosti</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tesnobe</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depresije</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nemirnosti</a:t>
            </a:r>
            <a:r>
              <a:rPr lang="sl-SI" altLang="sl-SI" i="1">
                <a:solidFill>
                  <a:schemeClr val="folHlink"/>
                </a:solidFill>
                <a:latin typeface="Book Antiqua" panose="02040602050305030304" pitchFamily="18" charset="0"/>
              </a:rPr>
              <a:t>, </a:t>
            </a:r>
            <a:r>
              <a:rPr lang="sl-SI" altLang="sl-SI" i="1">
                <a:solidFill>
                  <a:schemeClr val="tx2"/>
                </a:solidFill>
                <a:latin typeface="Book Antiqua" panose="02040602050305030304" pitchFamily="18" charset="0"/>
              </a:rPr>
              <a:t>težav s spancem in spominom</a:t>
            </a:r>
            <a:r>
              <a:rPr lang="sl-SI" altLang="sl-SI" i="1">
                <a:solidFill>
                  <a:schemeClr val="folHlink"/>
                </a:solidFill>
                <a:latin typeface="Book Antiqua" panose="02040602050305030304" pitchFamily="18" charset="0"/>
              </a:rPr>
              <a:t>.. Poleg tega stalno življenje z drogo in njeno nabavljanje hitro izrinejo vse ostale interese in vrednote na stranski tir. Prva opazna sprememba za okolico je na skrivnostnost, ki ji kmalu sledita </a:t>
            </a:r>
            <a:r>
              <a:rPr lang="sl-SI" altLang="sl-SI" i="1">
                <a:solidFill>
                  <a:schemeClr val="tx2"/>
                </a:solidFill>
                <a:latin typeface="Book Antiqua" panose="02040602050305030304" pitchFamily="18" charset="0"/>
              </a:rPr>
              <a:t>jeza</a:t>
            </a:r>
            <a:r>
              <a:rPr lang="sl-SI" altLang="sl-SI" i="1">
                <a:solidFill>
                  <a:schemeClr val="folHlink"/>
                </a:solidFill>
                <a:latin typeface="Book Antiqua" panose="02040602050305030304" pitchFamily="18" charset="0"/>
              </a:rPr>
              <a:t> in </a:t>
            </a:r>
            <a:r>
              <a:rPr lang="sl-SI" altLang="sl-SI" i="1">
                <a:solidFill>
                  <a:schemeClr val="tx2"/>
                </a:solidFill>
                <a:latin typeface="Book Antiqua" panose="02040602050305030304" pitchFamily="18" charset="0"/>
              </a:rPr>
              <a:t>depresivnost</a:t>
            </a:r>
            <a:r>
              <a:rPr lang="sl-SI" altLang="sl-SI" i="1">
                <a:solidFill>
                  <a:schemeClr val="folHlink"/>
                </a:solidFill>
                <a:latin typeface="Book Antiqua" panose="02040602050305030304" pitchFamily="18" charset="0"/>
              </a:rPr>
              <a:t>, kadar odvisnik ni pod vplivom droge. Tudi intimni odnosi jih kmalu ne zanimajo več, le redke še mika spolnost.</a:t>
            </a:r>
          </a:p>
          <a:p>
            <a:r>
              <a:rPr lang="sl-SI" altLang="sl-SI" i="1">
                <a:solidFill>
                  <a:schemeClr val="folHlink"/>
                </a:solidFill>
                <a:latin typeface="Book Antiqua" panose="02040602050305030304" pitchFamily="18" charset="0"/>
              </a:rPr>
              <a:t>Kmalu postanejo takšni ljudje zelo </a:t>
            </a:r>
            <a:r>
              <a:rPr lang="sl-SI" altLang="sl-SI" i="1">
                <a:solidFill>
                  <a:schemeClr val="tx2"/>
                </a:solidFill>
                <a:latin typeface="Book Antiqua" panose="02040602050305030304" pitchFamily="18" charset="0"/>
              </a:rPr>
              <a:t>apatični</a:t>
            </a:r>
            <a:r>
              <a:rPr lang="sl-SI" altLang="sl-SI" i="1">
                <a:solidFill>
                  <a:schemeClr val="folHlink"/>
                </a:solidFill>
                <a:latin typeface="Book Antiqua" panose="02040602050305030304" pitchFamily="18" charset="0"/>
              </a:rPr>
              <a:t>, zaradi česar ne skrbijo več zase, za higieno in prehrano, kar njihovo splošno stanje še bolj poslabša, saj so tako še bolj ranljivi na različne okužbe. </a:t>
            </a:r>
          </a:p>
        </p:txBody>
      </p:sp>
      <p:pic>
        <p:nvPicPr>
          <p:cNvPr id="43012" name="Picture 4" descr="svHEROIN_wideweb__470x308,0">
            <a:extLst>
              <a:ext uri="{FF2B5EF4-FFF2-40B4-BE49-F238E27FC236}">
                <a16:creationId xmlns:a16="http://schemas.microsoft.com/office/drawing/2014/main" id="{E2E233A8-8CA1-4D01-8744-60A27CB0C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4752975" cy="3114675"/>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injection2">
            <a:extLst>
              <a:ext uri="{FF2B5EF4-FFF2-40B4-BE49-F238E27FC236}">
                <a16:creationId xmlns:a16="http://schemas.microsoft.com/office/drawing/2014/main" id="{A1AD5F54-AA0A-472B-877D-A1A3AD274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573463"/>
            <a:ext cx="453707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0625D8F-589E-42E7-AEC2-D6BD9E5CC1B5}"/>
              </a:ext>
            </a:extLst>
          </p:cNvPr>
          <p:cNvSpPr>
            <a:spLocks noGrp="1" noChangeArrowheads="1"/>
          </p:cNvSpPr>
          <p:nvPr>
            <p:ph type="title"/>
          </p:nvPr>
        </p:nvSpPr>
        <p:spPr/>
        <p:txBody>
          <a:bodyPr/>
          <a:lstStyle/>
          <a:p>
            <a:r>
              <a:rPr lang="sl-SI" altLang="sl-SI" sz="6000" b="0" i="1">
                <a:solidFill>
                  <a:schemeClr val="folHlink"/>
                </a:solidFill>
                <a:latin typeface="Book Antiqua" panose="02040602050305030304" pitchFamily="18" charset="0"/>
              </a:rPr>
              <a:t>Ali ste vedeli?</a:t>
            </a:r>
          </a:p>
        </p:txBody>
      </p:sp>
      <p:sp>
        <p:nvSpPr>
          <p:cNvPr id="38917" name="Text Box 5">
            <a:extLst>
              <a:ext uri="{FF2B5EF4-FFF2-40B4-BE49-F238E27FC236}">
                <a16:creationId xmlns:a16="http://schemas.microsoft.com/office/drawing/2014/main" id="{578FAF05-62E8-43C7-92DA-3A6C3F82221A}"/>
              </a:ext>
            </a:extLst>
          </p:cNvPr>
          <p:cNvSpPr txBox="1">
            <a:spLocks noChangeArrowheads="1"/>
          </p:cNvSpPr>
          <p:nvPr/>
        </p:nvSpPr>
        <p:spPr bwMode="auto">
          <a:xfrm>
            <a:off x="468313" y="1700213"/>
            <a:ext cx="83899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i="1">
                <a:solidFill>
                  <a:schemeClr val="folHlink"/>
                </a:solidFill>
                <a:latin typeface="Book Antiqua" panose="02040602050305030304" pitchFamily="18" charset="0"/>
              </a:rPr>
              <a:t>a)</a:t>
            </a:r>
            <a:r>
              <a:rPr lang="sl-SI" altLang="sl-SI" i="1">
                <a:solidFill>
                  <a:schemeClr val="tx2"/>
                </a:solidFill>
                <a:latin typeface="Book Antiqua" panose="02040602050305030304" pitchFamily="18" charset="0"/>
              </a:rPr>
              <a:t> Da so heroin v začetku uporabljali za zdravljenje opioidne odvisnosti, a so hitro ugotovili, da povzroča enako odvisnost kot morfin in ga zato kmalu črtali z seznama zdravil. Vendar pa iz tistih časov še vedno izhaja ime </a:t>
            </a:r>
            <a:r>
              <a:rPr lang="sl-SI" altLang="sl-SI" b="1" i="1">
                <a:solidFill>
                  <a:schemeClr val="folHlink"/>
                </a:solidFill>
                <a:latin typeface="Book Antiqua" panose="02040602050305030304" pitchFamily="18" charset="0"/>
              </a:rPr>
              <a:t>heroin</a:t>
            </a:r>
            <a:r>
              <a:rPr lang="sl-SI" altLang="sl-SI" b="1" i="1">
                <a:solidFill>
                  <a:schemeClr val="tx2"/>
                </a:solidFill>
                <a:latin typeface="Book Antiqua" panose="02040602050305030304" pitchFamily="18" charset="0"/>
              </a:rPr>
              <a:t> – </a:t>
            </a:r>
            <a:r>
              <a:rPr lang="sl-SI" altLang="sl-SI" i="1">
                <a:solidFill>
                  <a:schemeClr val="tx2"/>
                </a:solidFill>
                <a:latin typeface="Book Antiqua" panose="02040602050305030304" pitchFamily="18" charset="0"/>
              </a:rPr>
              <a:t>“heros” grško: močan, tisti heroj torej, ki naj bi zdravil odvisnost od opioidov. Od tu izhaja njegovo žargonsko ime: “</a:t>
            </a:r>
            <a:r>
              <a:rPr lang="sl-SI" altLang="sl-SI" i="1" u="sng">
                <a:solidFill>
                  <a:schemeClr val="tx2"/>
                </a:solidFill>
                <a:latin typeface="Book Antiqua" panose="02040602050305030304" pitchFamily="18" charset="0"/>
              </a:rPr>
              <a:t>h</a:t>
            </a:r>
            <a:r>
              <a:rPr lang="sl-SI" altLang="sl-SI" i="1">
                <a:solidFill>
                  <a:schemeClr val="tx2"/>
                </a:solidFill>
                <a:latin typeface="Book Antiqua" panose="02040602050305030304" pitchFamily="18" charset="0"/>
              </a:rPr>
              <a:t>orse”.</a:t>
            </a:r>
          </a:p>
          <a:p>
            <a:r>
              <a:rPr lang="sl-SI" altLang="sl-SI" i="1">
                <a:solidFill>
                  <a:schemeClr val="folHlink"/>
                </a:solidFill>
                <a:latin typeface="Book Antiqua" panose="02040602050305030304" pitchFamily="18" charset="0"/>
              </a:rPr>
              <a:t>b)</a:t>
            </a:r>
            <a:r>
              <a:rPr lang="sl-SI" altLang="sl-SI" i="1">
                <a:solidFill>
                  <a:schemeClr val="tx2"/>
                </a:solidFill>
                <a:latin typeface="Book Antiqua" panose="02040602050305030304" pitchFamily="18" charset="0"/>
              </a:rPr>
              <a:t> Da je heroin mogoče najkasneje 36 do 48 ur po zadnjem vnosu mogoče dokazati v seču, za kar so na voljo različni relativno preprosti postopki.</a:t>
            </a:r>
          </a:p>
          <a:p>
            <a:r>
              <a:rPr lang="sl-SI" altLang="sl-SI" i="1">
                <a:solidFill>
                  <a:schemeClr val="folHlink"/>
                </a:solidFill>
                <a:latin typeface="Book Antiqua" panose="02040602050305030304" pitchFamily="18" charset="0"/>
              </a:rPr>
              <a:t>c)</a:t>
            </a:r>
            <a:r>
              <a:rPr lang="sl-SI" altLang="sl-SI" i="1">
                <a:solidFill>
                  <a:schemeClr val="tx2"/>
                </a:solidFill>
                <a:latin typeface="Book Antiqua" panose="02040602050305030304" pitchFamily="18" charset="0"/>
              </a:rPr>
              <a:t> Da je heroin v kombinacijo z kokainom lahko smrtno nevaren. Tej kombinaciji pravijo speedballs (za injiciranje) ali moonrocks (za kajenje).</a:t>
            </a:r>
          </a:p>
          <a:p>
            <a:r>
              <a:rPr lang="sl-SI" altLang="sl-SI" i="1">
                <a:solidFill>
                  <a:schemeClr val="folHlink"/>
                </a:solidFill>
                <a:latin typeface="Book Antiqua" panose="02040602050305030304" pitchFamily="18" charset="0"/>
              </a:rPr>
              <a:t>d)</a:t>
            </a:r>
            <a:r>
              <a:rPr lang="sl-SI" altLang="sl-SI" i="1">
                <a:solidFill>
                  <a:schemeClr val="tx2"/>
                </a:solidFill>
                <a:latin typeface="Book Antiqua" panose="02040602050305030304" pitchFamily="18" charset="0"/>
              </a:rPr>
              <a:t> Da je heroin nastal je 11 dni po aspirinu.</a:t>
            </a:r>
          </a:p>
          <a:p>
            <a:r>
              <a:rPr lang="sl-SI" altLang="sl-SI" i="1">
                <a:solidFill>
                  <a:schemeClr val="folHlink"/>
                </a:solidFill>
                <a:latin typeface="Book Antiqua" panose="02040602050305030304" pitchFamily="18" charset="0"/>
              </a:rPr>
              <a:t>e)</a:t>
            </a:r>
            <a:r>
              <a:rPr lang="sl-SI" altLang="sl-SI" i="1">
                <a:solidFill>
                  <a:schemeClr val="tx2"/>
                </a:solidFill>
                <a:latin typeface="Book Antiqua" panose="02040602050305030304" pitchFamily="18" charset="0"/>
              </a:rPr>
              <a:t> Da se je v Afganistanu povečala pridelava opijskega maka oz. proizvodnja opija, zato se bo na črnem trgu temu primerno povečala čistost heroina, kar pa povečuje tveganje za pripravo prevelikih odmerkov.</a:t>
            </a:r>
          </a:p>
          <a:p>
            <a:r>
              <a:rPr lang="sl-SI" altLang="sl-SI" i="1">
                <a:solidFill>
                  <a:schemeClr val="folHlink"/>
                </a:solidFill>
                <a:latin typeface="Book Antiqua" panose="02040602050305030304" pitchFamily="18" charset="0"/>
              </a:rPr>
              <a:t>f)</a:t>
            </a:r>
            <a:r>
              <a:rPr lang="sl-SI" altLang="sl-SI" i="1">
                <a:solidFill>
                  <a:schemeClr val="tx2"/>
                </a:solidFill>
                <a:latin typeface="Book Antiqua" panose="02040602050305030304" pitchFamily="18" charset="0"/>
              </a:rPr>
              <a:t> Poleg odvisnosti je glavna nevarnost predoziranje, še posebej po vbrizgavanju opiata v veno. Lahko pride do zastoja dihanja, nezavesti.</a:t>
            </a:r>
          </a:p>
          <a:p>
            <a:r>
              <a:rPr lang="sl-SI" altLang="sl-SI" i="1">
                <a:solidFill>
                  <a:schemeClr val="folHlink"/>
                </a:solidFill>
                <a:latin typeface="Book Antiqua" panose="02040602050305030304" pitchFamily="18" charset="0"/>
              </a:rPr>
              <a:t>g)</a:t>
            </a:r>
            <a:r>
              <a:rPr lang="sl-SI" altLang="sl-SI" i="1">
                <a:solidFill>
                  <a:schemeClr val="tx2"/>
                </a:solidFill>
                <a:latin typeface="Book Antiqua" panose="02040602050305030304" pitchFamily="18" charset="0"/>
              </a:rPr>
              <a:t> Da se je nekoč se je heroin prišteval med trde droge. Z napredkom medicine so se takšne klasifikacije porušile in postale nepotrebne, zato je heroin danes smatran kot ena izmed drog - kot so LSD, kokain in nikotin.</a:t>
            </a:r>
          </a:p>
        </p:txBody>
      </p:sp>
      <p:pic>
        <p:nvPicPr>
          <p:cNvPr id="38918" name="Picture 6" descr="heroin_red_carpet">
            <a:extLst>
              <a:ext uri="{FF2B5EF4-FFF2-40B4-BE49-F238E27FC236}">
                <a16:creationId xmlns:a16="http://schemas.microsoft.com/office/drawing/2014/main" id="{3D23B818-BB58-45CA-B60A-ACC89D6A1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4321175" cy="3241675"/>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descr="Heroin">
            <a:extLst>
              <a:ext uri="{FF2B5EF4-FFF2-40B4-BE49-F238E27FC236}">
                <a16:creationId xmlns:a16="http://schemas.microsoft.com/office/drawing/2014/main" id="{33D080CB-E71A-4ACC-83A3-1C2DE4E74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429000"/>
            <a:ext cx="4311650" cy="3233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B97C00C-DF13-494E-9568-6C243F7EBCC2}"/>
              </a:ext>
            </a:extLst>
          </p:cNvPr>
          <p:cNvSpPr>
            <a:spLocks noGrp="1" noChangeArrowheads="1"/>
          </p:cNvSpPr>
          <p:nvPr>
            <p:ph type="title"/>
          </p:nvPr>
        </p:nvSpPr>
        <p:spPr/>
        <p:txBody>
          <a:bodyPr/>
          <a:lstStyle/>
          <a:p>
            <a:endParaRPr lang="sl-SI" altLang="sl-SI"/>
          </a:p>
        </p:txBody>
      </p:sp>
      <p:sp>
        <p:nvSpPr>
          <p:cNvPr id="45059" name="Rectangle 3">
            <a:extLst>
              <a:ext uri="{FF2B5EF4-FFF2-40B4-BE49-F238E27FC236}">
                <a16:creationId xmlns:a16="http://schemas.microsoft.com/office/drawing/2014/main" id="{F60A4D06-B777-4970-8C88-3171C9F3BF04}"/>
              </a:ext>
            </a:extLst>
          </p:cNvPr>
          <p:cNvSpPr>
            <a:spLocks noGrp="1" noChangeArrowheads="1"/>
          </p:cNvSpPr>
          <p:nvPr>
            <p:ph type="body" idx="1"/>
          </p:nvPr>
        </p:nvSpPr>
        <p:spPr/>
        <p:txBody>
          <a:bodyPr/>
          <a:lstStyle/>
          <a:p>
            <a:endParaRPr lang="sl-SI" altLang="sl-SI"/>
          </a:p>
        </p:txBody>
      </p:sp>
      <p:pic>
        <p:nvPicPr>
          <p:cNvPr id="45060" name="Picture 4" descr="heroin_kills">
            <a:extLst>
              <a:ext uri="{FF2B5EF4-FFF2-40B4-BE49-F238E27FC236}">
                <a16:creationId xmlns:a16="http://schemas.microsoft.com/office/drawing/2014/main" id="{8EEFD1A7-D44B-4A9E-9866-EB208075D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45061" name="Text Box 5">
            <a:extLst>
              <a:ext uri="{FF2B5EF4-FFF2-40B4-BE49-F238E27FC236}">
                <a16:creationId xmlns:a16="http://schemas.microsoft.com/office/drawing/2014/main" id="{EF61FA7A-027E-4F5A-8CE1-C5F92290FF2C}"/>
              </a:ext>
            </a:extLst>
          </p:cNvPr>
          <p:cNvSpPr txBox="1">
            <a:spLocks noChangeArrowheads="1"/>
          </p:cNvSpPr>
          <p:nvPr/>
        </p:nvSpPr>
        <p:spPr bwMode="auto">
          <a:xfrm>
            <a:off x="0" y="5668963"/>
            <a:ext cx="92519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7200" i="1">
                <a:solidFill>
                  <a:schemeClr val="bg1"/>
                </a:solidFill>
                <a:latin typeface="Book Antiqua" panose="02040602050305030304" pitchFamily="18" charset="0"/>
              </a:rPr>
              <a:t>DON`T USE DRUGS !</a:t>
            </a:r>
          </a:p>
        </p:txBody>
      </p:sp>
    </p:spTree>
  </p:cSld>
  <p:clrMapOvr>
    <a:masterClrMapping/>
  </p:clrMapOvr>
</p:sld>
</file>

<file path=ppt/theme/theme1.xml><?xml version="1.0" encoding="utf-8"?>
<a:theme xmlns:a="http://schemas.openxmlformats.org/drawingml/2006/main" name="Omrežje">
  <a:themeElements>
    <a:clrScheme name="Omrežj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fontScheme name="Omrež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mrežj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Omrežj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Omrežj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Omrežj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Omrežj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Omrežj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Omrežj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Omrežj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Omrežj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Omrežj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1133</Words>
  <Application>Microsoft Office PowerPoint</Application>
  <PresentationFormat>On-screen Show (4:3)</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 Antiqua</vt:lpstr>
      <vt:lpstr>Wingdings</vt:lpstr>
      <vt:lpstr>Omrežje</vt:lpstr>
      <vt:lpstr>Heroin</vt:lpstr>
      <vt:lpstr>Kaj je heroin?</vt:lpstr>
      <vt:lpstr>Načini uživanja</vt:lpstr>
      <vt:lpstr>Odvisnost</vt:lpstr>
      <vt:lpstr>Učinki</vt:lpstr>
      <vt:lpstr>Posledice</vt:lpstr>
      <vt:lpstr>Ali ste vedeli?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2019-06-03T09:10:01Z</dcterms:created>
  <dcterms:modified xsi:type="dcterms:W3CDTF">2019-06-03T09:10:01Z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