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11" autoAdjust="0"/>
  </p:normalViewPr>
  <p:slideViewPr>
    <p:cSldViewPr>
      <p:cViewPr varScale="1">
        <p:scale>
          <a:sx n="66" d="100"/>
          <a:sy n="66" d="100"/>
        </p:scale>
        <p:origin x="-11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91E-5A90-4F9B-8C3A-35CF4CB5FDB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9DBE7A3A-3FEB-4401-8D84-09290447E6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C56302CE-9821-4310-87D0-0AF4BBA39FE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8A5CAF3-F414-4E2F-9CD0-94E42A43435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0CEDCD5-87DB-4F14-86A1-FAA7071342E8}"/>
              </a:ext>
            </a:extLst>
          </p:cNvPr>
          <p:cNvSpPr>
            <a:spLocks noGrp="1"/>
          </p:cNvSpPr>
          <p:nvPr>
            <p:ph type="sldNum" sz="quarter" idx="12"/>
          </p:nvPr>
        </p:nvSpPr>
        <p:spPr/>
        <p:txBody>
          <a:bodyPr/>
          <a:lstStyle>
            <a:lvl1pPr>
              <a:defRPr/>
            </a:lvl1pPr>
          </a:lstStyle>
          <a:p>
            <a:fld id="{423EB7EC-D85F-4E52-9F1D-92C49459D7B0}" type="slidenum">
              <a:rPr lang="sl-SI" altLang="sl-SI"/>
              <a:pPr/>
              <a:t>‹#›</a:t>
            </a:fld>
            <a:endParaRPr lang="sl-SI" altLang="sl-SI"/>
          </a:p>
        </p:txBody>
      </p:sp>
    </p:spTree>
    <p:extLst>
      <p:ext uri="{BB962C8B-B14F-4D97-AF65-F5344CB8AC3E}">
        <p14:creationId xmlns:p14="http://schemas.microsoft.com/office/powerpoint/2010/main" val="72040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AD86D-769D-486A-BD3C-6072B62613F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8A44B15-AF6A-4166-A893-651391B80E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DFDD227-5591-41B3-B507-FD1908C18A6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9BD42C6-B2BF-4478-9450-7B1D6FCBF7B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F1F39D1-04E9-4B78-9500-0C344F4D2A45}"/>
              </a:ext>
            </a:extLst>
          </p:cNvPr>
          <p:cNvSpPr>
            <a:spLocks noGrp="1"/>
          </p:cNvSpPr>
          <p:nvPr>
            <p:ph type="sldNum" sz="quarter" idx="12"/>
          </p:nvPr>
        </p:nvSpPr>
        <p:spPr/>
        <p:txBody>
          <a:bodyPr/>
          <a:lstStyle>
            <a:lvl1pPr>
              <a:defRPr/>
            </a:lvl1pPr>
          </a:lstStyle>
          <a:p>
            <a:fld id="{82989A23-E749-4CA2-80C7-9E3634834039}" type="slidenum">
              <a:rPr lang="sl-SI" altLang="sl-SI"/>
              <a:pPr/>
              <a:t>‹#›</a:t>
            </a:fld>
            <a:endParaRPr lang="sl-SI" altLang="sl-SI"/>
          </a:p>
        </p:txBody>
      </p:sp>
    </p:spTree>
    <p:extLst>
      <p:ext uri="{BB962C8B-B14F-4D97-AF65-F5344CB8AC3E}">
        <p14:creationId xmlns:p14="http://schemas.microsoft.com/office/powerpoint/2010/main" val="382543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42C54E-6E9D-4457-BFED-23E79AA5BC7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A0EE6F0-C1FE-49AD-B4B7-CC1B13126154}"/>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B4E4451-DA28-4B60-A0C7-72BC1D2DA14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FBFF801-4251-4028-B568-9779F00CB21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9D6B6C2-D74C-4BD0-90EB-647C72FCD83D}"/>
              </a:ext>
            </a:extLst>
          </p:cNvPr>
          <p:cNvSpPr>
            <a:spLocks noGrp="1"/>
          </p:cNvSpPr>
          <p:nvPr>
            <p:ph type="sldNum" sz="quarter" idx="12"/>
          </p:nvPr>
        </p:nvSpPr>
        <p:spPr/>
        <p:txBody>
          <a:bodyPr/>
          <a:lstStyle>
            <a:lvl1pPr>
              <a:defRPr/>
            </a:lvl1pPr>
          </a:lstStyle>
          <a:p>
            <a:fld id="{F486BECA-7DAB-4F68-AB5B-D78462790D0C}" type="slidenum">
              <a:rPr lang="sl-SI" altLang="sl-SI"/>
              <a:pPr/>
              <a:t>‹#›</a:t>
            </a:fld>
            <a:endParaRPr lang="sl-SI" altLang="sl-SI"/>
          </a:p>
        </p:txBody>
      </p:sp>
    </p:spTree>
    <p:extLst>
      <p:ext uri="{BB962C8B-B14F-4D97-AF65-F5344CB8AC3E}">
        <p14:creationId xmlns:p14="http://schemas.microsoft.com/office/powerpoint/2010/main" val="5834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E0F36-30E7-44F6-BA92-BE45EB94F60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1401CA2-BA79-423F-99A7-8408A4EDEA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4E1ADBE-8AD9-406A-B3F1-EAFBF68B4A9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EEAD1E4-6C09-4A87-94BF-04C8DDDC51C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1FA2414-9509-4600-8AF7-48C40D8BC2B1}"/>
              </a:ext>
            </a:extLst>
          </p:cNvPr>
          <p:cNvSpPr>
            <a:spLocks noGrp="1"/>
          </p:cNvSpPr>
          <p:nvPr>
            <p:ph type="sldNum" sz="quarter" idx="12"/>
          </p:nvPr>
        </p:nvSpPr>
        <p:spPr/>
        <p:txBody>
          <a:bodyPr/>
          <a:lstStyle>
            <a:lvl1pPr>
              <a:defRPr/>
            </a:lvl1pPr>
          </a:lstStyle>
          <a:p>
            <a:fld id="{E84033E7-B685-49CF-B7AE-37F0A783D4AA}" type="slidenum">
              <a:rPr lang="sl-SI" altLang="sl-SI"/>
              <a:pPr/>
              <a:t>‹#›</a:t>
            </a:fld>
            <a:endParaRPr lang="sl-SI" altLang="sl-SI"/>
          </a:p>
        </p:txBody>
      </p:sp>
    </p:spTree>
    <p:extLst>
      <p:ext uri="{BB962C8B-B14F-4D97-AF65-F5344CB8AC3E}">
        <p14:creationId xmlns:p14="http://schemas.microsoft.com/office/powerpoint/2010/main" val="414442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88BA-F30B-4B40-A55B-1FC75127927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EFE956F-DC1A-4297-ADCD-E44E671067D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147EB2F-98B5-4A13-BDD2-41D5F910DCD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C61DDFE-ECB1-4AE6-B5A5-3504203FA22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9FBE420-C15F-4BC4-B7EB-4633DD0B5D69}"/>
              </a:ext>
            </a:extLst>
          </p:cNvPr>
          <p:cNvSpPr>
            <a:spLocks noGrp="1"/>
          </p:cNvSpPr>
          <p:nvPr>
            <p:ph type="sldNum" sz="quarter" idx="12"/>
          </p:nvPr>
        </p:nvSpPr>
        <p:spPr/>
        <p:txBody>
          <a:bodyPr/>
          <a:lstStyle>
            <a:lvl1pPr>
              <a:defRPr/>
            </a:lvl1pPr>
          </a:lstStyle>
          <a:p>
            <a:fld id="{062F4874-A5AF-446B-9D65-ECD54434A715}" type="slidenum">
              <a:rPr lang="sl-SI" altLang="sl-SI"/>
              <a:pPr/>
              <a:t>‹#›</a:t>
            </a:fld>
            <a:endParaRPr lang="sl-SI" altLang="sl-SI"/>
          </a:p>
        </p:txBody>
      </p:sp>
    </p:spTree>
    <p:extLst>
      <p:ext uri="{BB962C8B-B14F-4D97-AF65-F5344CB8AC3E}">
        <p14:creationId xmlns:p14="http://schemas.microsoft.com/office/powerpoint/2010/main" val="222612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7D97-BC0C-4EB7-918E-051A3EF2F79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F88CFED-FAF7-4E97-A383-8C049A464871}"/>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3C020DD-43B1-4192-AE55-7C30FD15DE86}"/>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BD15C20-388D-4A0A-BBA2-5CAE4C77C1A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2BD55B1-203C-47A6-A6B8-CB248944EFC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BE9365D-3CF3-44DF-9518-ED4315C44E6F}"/>
              </a:ext>
            </a:extLst>
          </p:cNvPr>
          <p:cNvSpPr>
            <a:spLocks noGrp="1"/>
          </p:cNvSpPr>
          <p:nvPr>
            <p:ph type="sldNum" sz="quarter" idx="12"/>
          </p:nvPr>
        </p:nvSpPr>
        <p:spPr/>
        <p:txBody>
          <a:bodyPr/>
          <a:lstStyle>
            <a:lvl1pPr>
              <a:defRPr/>
            </a:lvl1pPr>
          </a:lstStyle>
          <a:p>
            <a:fld id="{E627F776-22ED-469F-B09E-DA55379C5B87}" type="slidenum">
              <a:rPr lang="sl-SI" altLang="sl-SI"/>
              <a:pPr/>
              <a:t>‹#›</a:t>
            </a:fld>
            <a:endParaRPr lang="sl-SI" altLang="sl-SI"/>
          </a:p>
        </p:txBody>
      </p:sp>
    </p:spTree>
    <p:extLst>
      <p:ext uri="{BB962C8B-B14F-4D97-AF65-F5344CB8AC3E}">
        <p14:creationId xmlns:p14="http://schemas.microsoft.com/office/powerpoint/2010/main" val="2717079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08244-B35C-4024-94C3-4D21820BD29F}"/>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17CD906-2EE1-49EA-8545-5418183CEE9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C5E61-D942-40D9-B282-13498E74DCA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7C4A3DD-18CA-4EE4-B53E-FC870482D55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DDC75C-BDD6-42C1-839F-62F5CC9C63B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1D1B7F3A-BA12-4944-8ACC-3CFE90C8EBC0}"/>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30A9ADB8-79D3-4B47-ADF1-D80160E2C7B1}"/>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13FED28-8C94-43EA-910A-672FE4DFBBF9}"/>
              </a:ext>
            </a:extLst>
          </p:cNvPr>
          <p:cNvSpPr>
            <a:spLocks noGrp="1"/>
          </p:cNvSpPr>
          <p:nvPr>
            <p:ph type="sldNum" sz="quarter" idx="12"/>
          </p:nvPr>
        </p:nvSpPr>
        <p:spPr/>
        <p:txBody>
          <a:bodyPr/>
          <a:lstStyle>
            <a:lvl1pPr>
              <a:defRPr/>
            </a:lvl1pPr>
          </a:lstStyle>
          <a:p>
            <a:fld id="{D9B39711-EF5C-4125-98CF-90FF954DC634}" type="slidenum">
              <a:rPr lang="sl-SI" altLang="sl-SI"/>
              <a:pPr/>
              <a:t>‹#›</a:t>
            </a:fld>
            <a:endParaRPr lang="sl-SI" altLang="sl-SI"/>
          </a:p>
        </p:txBody>
      </p:sp>
    </p:spTree>
    <p:extLst>
      <p:ext uri="{BB962C8B-B14F-4D97-AF65-F5344CB8AC3E}">
        <p14:creationId xmlns:p14="http://schemas.microsoft.com/office/powerpoint/2010/main" val="1277870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F18BE-F0C2-4FA7-93CE-0CFB7705785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818D774-68A3-453A-8B50-041E31F74803}"/>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501434D8-EC98-41DA-B01B-A10C3FB91F80}"/>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092EB67E-E6ED-4A59-B261-CFA45B1F94E5}"/>
              </a:ext>
            </a:extLst>
          </p:cNvPr>
          <p:cNvSpPr>
            <a:spLocks noGrp="1"/>
          </p:cNvSpPr>
          <p:nvPr>
            <p:ph type="sldNum" sz="quarter" idx="12"/>
          </p:nvPr>
        </p:nvSpPr>
        <p:spPr/>
        <p:txBody>
          <a:bodyPr/>
          <a:lstStyle>
            <a:lvl1pPr>
              <a:defRPr/>
            </a:lvl1pPr>
          </a:lstStyle>
          <a:p>
            <a:fld id="{9FDB2BB7-0846-49E5-834D-3BD6BF784F75}" type="slidenum">
              <a:rPr lang="sl-SI" altLang="sl-SI"/>
              <a:pPr/>
              <a:t>‹#›</a:t>
            </a:fld>
            <a:endParaRPr lang="sl-SI" altLang="sl-SI"/>
          </a:p>
        </p:txBody>
      </p:sp>
    </p:spTree>
    <p:extLst>
      <p:ext uri="{BB962C8B-B14F-4D97-AF65-F5344CB8AC3E}">
        <p14:creationId xmlns:p14="http://schemas.microsoft.com/office/powerpoint/2010/main" val="64137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1940D3-EB13-47AB-8D3C-7C9541A509A4}"/>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DF27FFC-EEBF-4241-9EAA-9583E6DC8D99}"/>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8D593E67-994E-4531-BA77-8875FC308EA5}"/>
              </a:ext>
            </a:extLst>
          </p:cNvPr>
          <p:cNvSpPr>
            <a:spLocks noGrp="1"/>
          </p:cNvSpPr>
          <p:nvPr>
            <p:ph type="sldNum" sz="quarter" idx="12"/>
          </p:nvPr>
        </p:nvSpPr>
        <p:spPr/>
        <p:txBody>
          <a:bodyPr/>
          <a:lstStyle>
            <a:lvl1pPr>
              <a:defRPr/>
            </a:lvl1pPr>
          </a:lstStyle>
          <a:p>
            <a:fld id="{6D0F1F20-A370-498E-83F7-7F707A75C336}" type="slidenum">
              <a:rPr lang="sl-SI" altLang="sl-SI"/>
              <a:pPr/>
              <a:t>‹#›</a:t>
            </a:fld>
            <a:endParaRPr lang="sl-SI" altLang="sl-SI"/>
          </a:p>
        </p:txBody>
      </p:sp>
    </p:spTree>
    <p:extLst>
      <p:ext uri="{BB962C8B-B14F-4D97-AF65-F5344CB8AC3E}">
        <p14:creationId xmlns:p14="http://schemas.microsoft.com/office/powerpoint/2010/main" val="143192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A2881-E552-4E71-9587-71F1D105732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7BDA5C7B-BE5A-4F5C-A55F-96C0F5B8AD3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E537FE63-4F4D-41A4-8DC9-F17DFFD3CE2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99A21D-D8DF-4611-B962-5E563C06BDA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50F6868-2477-4C53-A6E5-2248EB6F699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7ED64BC-BA5F-46E3-841A-D4D55958AC6E}"/>
              </a:ext>
            </a:extLst>
          </p:cNvPr>
          <p:cNvSpPr>
            <a:spLocks noGrp="1"/>
          </p:cNvSpPr>
          <p:nvPr>
            <p:ph type="sldNum" sz="quarter" idx="12"/>
          </p:nvPr>
        </p:nvSpPr>
        <p:spPr/>
        <p:txBody>
          <a:bodyPr/>
          <a:lstStyle>
            <a:lvl1pPr>
              <a:defRPr/>
            </a:lvl1pPr>
          </a:lstStyle>
          <a:p>
            <a:fld id="{B217E229-B9FA-485A-98F4-C06D69EAF9E0}" type="slidenum">
              <a:rPr lang="sl-SI" altLang="sl-SI"/>
              <a:pPr/>
              <a:t>‹#›</a:t>
            </a:fld>
            <a:endParaRPr lang="sl-SI" altLang="sl-SI"/>
          </a:p>
        </p:txBody>
      </p:sp>
    </p:spTree>
    <p:extLst>
      <p:ext uri="{BB962C8B-B14F-4D97-AF65-F5344CB8AC3E}">
        <p14:creationId xmlns:p14="http://schemas.microsoft.com/office/powerpoint/2010/main" val="182498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4596-8368-4AE4-A22F-1AF354EE83E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45813E2-08AD-46F0-9BB4-0E3A3851E85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4A0CFBEA-50EC-48E0-A068-A2F04F8A1D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23EB38-6A9E-48F5-A61D-F72DF7889AC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8FBD237-CE1A-4D0C-BB1F-AE386B63F28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75746AD-22B7-4CDF-B78D-FA4186CF3B77}"/>
              </a:ext>
            </a:extLst>
          </p:cNvPr>
          <p:cNvSpPr>
            <a:spLocks noGrp="1"/>
          </p:cNvSpPr>
          <p:nvPr>
            <p:ph type="sldNum" sz="quarter" idx="12"/>
          </p:nvPr>
        </p:nvSpPr>
        <p:spPr/>
        <p:txBody>
          <a:bodyPr/>
          <a:lstStyle>
            <a:lvl1pPr>
              <a:defRPr/>
            </a:lvl1pPr>
          </a:lstStyle>
          <a:p>
            <a:fld id="{16F5CBBA-AD1D-4536-A09D-4167C79B6686}" type="slidenum">
              <a:rPr lang="sl-SI" altLang="sl-SI"/>
              <a:pPr/>
              <a:t>‹#›</a:t>
            </a:fld>
            <a:endParaRPr lang="sl-SI" altLang="sl-SI"/>
          </a:p>
        </p:txBody>
      </p:sp>
    </p:spTree>
    <p:extLst>
      <p:ext uri="{BB962C8B-B14F-4D97-AF65-F5344CB8AC3E}">
        <p14:creationId xmlns:p14="http://schemas.microsoft.com/office/powerpoint/2010/main" val="396009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E06851C-0396-4F5F-B97F-476221988C0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18882B1D-A4F4-47C8-8079-D19781A9F2F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95170620-506C-4E8A-8DBD-D9523FCD191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CC8E952A-2DFB-4228-B382-D9A869BC9D9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F18D7600-2A95-4790-AE8D-56B5E9BC698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6F47D22-912F-4FFA-852C-E917DE8022DA}"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195276D-7F66-43ED-964D-5DAB227867A2}"/>
              </a:ext>
            </a:extLst>
          </p:cNvPr>
          <p:cNvSpPr>
            <a:spLocks noGrp="1" noChangeArrowheads="1"/>
          </p:cNvSpPr>
          <p:nvPr>
            <p:ph type="ctrTitle"/>
          </p:nvPr>
        </p:nvSpPr>
        <p:spPr>
          <a:xfrm>
            <a:off x="685800" y="2130425"/>
            <a:ext cx="7772400" cy="1470025"/>
          </a:xfrm>
        </p:spPr>
        <p:txBody>
          <a:bodyPr anchor="ctr"/>
          <a:lstStyle/>
          <a:p>
            <a:r>
              <a:rPr lang="sl-SI" altLang="sl-SI" sz="9600" b="1"/>
              <a:t>ISLAM</a:t>
            </a:r>
            <a:r>
              <a:rPr lang="sl-SI" altLang="sl-SI" sz="9600"/>
              <a:t> </a:t>
            </a:r>
          </a:p>
        </p:txBody>
      </p:sp>
      <p:sp>
        <p:nvSpPr>
          <p:cNvPr id="2051" name="Rectangle 3">
            <a:extLst>
              <a:ext uri="{FF2B5EF4-FFF2-40B4-BE49-F238E27FC236}">
                <a16:creationId xmlns:a16="http://schemas.microsoft.com/office/drawing/2014/main" id="{FC408C98-8EA0-495E-BC8E-6D254C76FA04}"/>
              </a:ext>
            </a:extLst>
          </p:cNvPr>
          <p:cNvSpPr>
            <a:spLocks noGrp="1" noChangeArrowheads="1"/>
          </p:cNvSpPr>
          <p:nvPr>
            <p:ph type="subTitle" idx="1"/>
          </p:nvPr>
        </p:nvSpPr>
        <p:spPr>
          <a:xfrm>
            <a:off x="1371600" y="3886200"/>
            <a:ext cx="6400800" cy="2566988"/>
          </a:xfrm>
        </p:spPr>
        <p:txBody>
          <a:bodyPr/>
          <a:lstStyle/>
          <a:p>
            <a:r>
              <a:rPr lang="sl-SI" altLang="sl-SI" sz="3200" b="1" i="1" u="sng"/>
              <a:t>En sam Bog, en sam prerok</a:t>
            </a:r>
            <a:r>
              <a:rPr lang="sl-SI" altLang="sl-SI" sz="32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0"/>
                            </p:stCondLst>
                            <p:childTnLst>
                              <p:par>
                                <p:cTn id="10" presetID="4" presetClass="entr" presetSubtype="16" fill="hold" grpId="0" nodeType="afterEffect">
                                  <p:stCondLst>
                                    <p:cond delay="300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ox(in)">
                                      <p:cBhvr>
                                        <p:cTn id="12" dur="3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50C4A00F-0F1A-4A4A-9D64-0EFAF58DF077}"/>
              </a:ext>
            </a:extLst>
          </p:cNvPr>
          <p:cNvSpPr>
            <a:spLocks noGrp="1" noChangeArrowheads="1"/>
          </p:cNvSpPr>
          <p:nvPr>
            <p:ph type="body" idx="1"/>
          </p:nvPr>
        </p:nvSpPr>
        <p:spPr>
          <a:xfrm>
            <a:off x="457200" y="476250"/>
            <a:ext cx="8229600" cy="5649913"/>
          </a:xfrm>
        </p:spPr>
        <p:txBody>
          <a:bodyPr/>
          <a:lstStyle/>
          <a:p>
            <a:pPr>
              <a:lnSpc>
                <a:spcPct val="80000"/>
              </a:lnSpc>
              <a:buFontTx/>
              <a:buNone/>
            </a:pPr>
            <a:r>
              <a:rPr lang="sl-SI" altLang="sl-SI" sz="2800"/>
              <a:t>   Islam strogo prepoveduje: hranjenje s krvjo, kar bi človeka napravilo obredno nečistega. Prepoveduje se hranjenje s svinjskim mesom in drugimi živalmi kot so: psi, lisice, osli. Prepovedano je zauživati tudi mehkužce in luščinarje. Vino in kakršnokoli pitje na bazi alkohola je prepovedano. </a:t>
            </a:r>
          </a:p>
          <a:p>
            <a:pPr>
              <a:lnSpc>
                <a:spcPct val="80000"/>
              </a:lnSpc>
              <a:buFontTx/>
              <a:buNone/>
            </a:pPr>
            <a:r>
              <a:rPr lang="sl-SI" altLang="sl-SI" sz="2800"/>
              <a:t>    Islam tudi prepoveduje oderuštvo, s tem so zaprli vrata prek kapitalizmom, in vsa posojila, ki bi nastala na bazi obresti. Tako so se skozi nekatere dobe v islamskem svetu pojavile banke, ki so dajale kredite (posojila) brez obresti. </a:t>
            </a:r>
          </a:p>
          <a:p>
            <a:pPr>
              <a:lnSpc>
                <a:spcPct val="80000"/>
              </a:lnSpc>
              <a:buFontTx/>
              <a:buNone/>
            </a:pPr>
            <a:r>
              <a:rPr lang="sl-SI" altLang="sl-SI" sz="2800"/>
              <a:t>   Končno je prepovedano vsako igralništvo in vsa foto dejavnost (kino, fotografski aparati…).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1500"/>
                                  </p:stCondLst>
                                  <p:iterate type="lt">
                                    <p:tmPct val="10000"/>
                                  </p:iterate>
                                  <p:childTnLst>
                                    <p:set>
                                      <p:cBhvr>
                                        <p:cTn id="6" dur="1" fill="hold">
                                          <p:stCondLst>
                                            <p:cond delay="0"/>
                                          </p:stCondLst>
                                        </p:cTn>
                                        <p:tgtEl>
                                          <p:spTgt spid="1126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1267">
                                            <p:txEl>
                                              <p:pRg st="0" end="0"/>
                                            </p:txEl>
                                          </p:spTgt>
                                        </p:tgtEl>
                                        <p:attrNameLst>
                                          <p:attrName>ppt_w</p:attrName>
                                        </p:attrNameLst>
                                      </p:cBhvr>
                                    </p:anim>
                                    <p:anim by="(#ppt_w*0.50)" calcmode="lin" valueType="num">
                                      <p:cBhvr>
                                        <p:cTn id="8" dur="500" decel="50000" autoRev="1" fill="hold">
                                          <p:stCondLst>
                                            <p:cond delay="0"/>
                                          </p:stCondLst>
                                        </p:cTn>
                                        <p:tgtEl>
                                          <p:spTgt spid="11267">
                                            <p:txEl>
                                              <p:pRg st="0" end="0"/>
                                            </p:txEl>
                                          </p:spTgt>
                                        </p:tgtEl>
                                        <p:attrNameLst>
                                          <p:attrName>ppt_x</p:attrName>
                                        </p:attrNameLst>
                                      </p:cBhvr>
                                    </p:anim>
                                    <p:anim from="(-#ppt_h/2)" to="(#ppt_y)" calcmode="lin" valueType="num">
                                      <p:cBhvr>
                                        <p:cTn id="9" dur="1000" fill="hold">
                                          <p:stCondLst>
                                            <p:cond delay="0"/>
                                          </p:stCondLst>
                                        </p:cTn>
                                        <p:tgtEl>
                                          <p:spTgt spid="11267">
                                            <p:txEl>
                                              <p:pRg st="0" end="0"/>
                                            </p:txEl>
                                          </p:spTgt>
                                        </p:tgtEl>
                                        <p:attrNameLst>
                                          <p:attrName>ppt_y</p:attrName>
                                        </p:attrNameLst>
                                      </p:cBhvr>
                                    </p:anim>
                                    <p:animRot by="21600000">
                                      <p:cBhvr>
                                        <p:cTn id="10" dur="1000" fill="hold">
                                          <p:stCondLst>
                                            <p:cond delay="0"/>
                                          </p:stCondLst>
                                        </p:cTn>
                                        <p:tgtEl>
                                          <p:spTgt spid="11267">
                                            <p:txEl>
                                              <p:pRg st="0" end="0"/>
                                            </p:txEl>
                                          </p:spTgt>
                                        </p:tgtEl>
                                        <p:attrNameLst>
                                          <p:attrName>r</p:attrName>
                                        </p:attrNameLst>
                                      </p:cBhvr>
                                    </p:animRot>
                                  </p:childTnLst>
                                </p:cTn>
                              </p:par>
                            </p:childTnLst>
                          </p:cTn>
                        </p:par>
                        <p:par>
                          <p:cTn id="11" fill="hold" nodeType="afterGroup">
                            <p:stCondLst>
                              <p:cond delay="27300"/>
                            </p:stCondLst>
                            <p:childTnLst>
                              <p:par>
                                <p:cTn id="12" presetID="56" presetClass="entr" presetSubtype="0" fill="hold" nodeType="afterEffect">
                                  <p:stCondLst>
                                    <p:cond delay="1500"/>
                                  </p:stCondLst>
                                  <p:iterate type="lt">
                                    <p:tmPct val="10000"/>
                                  </p:iterate>
                                  <p:childTnLst>
                                    <p:set>
                                      <p:cBhvr>
                                        <p:cTn id="13" dur="1" fill="hold">
                                          <p:stCondLst>
                                            <p:cond delay="0"/>
                                          </p:stCondLst>
                                        </p:cTn>
                                        <p:tgtEl>
                                          <p:spTgt spid="11267">
                                            <p:txEl>
                                              <p:pRg st="1" end="1"/>
                                            </p:txEl>
                                          </p:spTgt>
                                        </p:tgtEl>
                                        <p:attrNameLst>
                                          <p:attrName>style.visibility</p:attrName>
                                        </p:attrNameLst>
                                      </p:cBhvr>
                                      <p:to>
                                        <p:strVal val="visible"/>
                                      </p:to>
                                    </p:set>
                                    <p:anim by="(-#ppt_w*2)" calcmode="lin" valueType="num">
                                      <p:cBhvr rctx="PPT">
                                        <p:cTn id="14" dur="500" autoRev="1" fill="hold">
                                          <p:stCondLst>
                                            <p:cond delay="0"/>
                                          </p:stCondLst>
                                        </p:cTn>
                                        <p:tgtEl>
                                          <p:spTgt spid="11267">
                                            <p:txEl>
                                              <p:pRg st="1" end="1"/>
                                            </p:txEl>
                                          </p:spTgt>
                                        </p:tgtEl>
                                        <p:attrNameLst>
                                          <p:attrName>ppt_w</p:attrName>
                                        </p:attrNameLst>
                                      </p:cBhvr>
                                    </p:anim>
                                    <p:anim by="(#ppt_w*0.50)" calcmode="lin" valueType="num">
                                      <p:cBhvr>
                                        <p:cTn id="15" dur="500" decel="50000" autoRev="1" fill="hold">
                                          <p:stCondLst>
                                            <p:cond delay="0"/>
                                          </p:stCondLst>
                                        </p:cTn>
                                        <p:tgtEl>
                                          <p:spTgt spid="11267">
                                            <p:txEl>
                                              <p:pRg st="1" end="1"/>
                                            </p:txEl>
                                          </p:spTgt>
                                        </p:tgtEl>
                                        <p:attrNameLst>
                                          <p:attrName>ppt_x</p:attrName>
                                        </p:attrNameLst>
                                      </p:cBhvr>
                                    </p:anim>
                                    <p:anim from="(-#ppt_h/2)" to="(#ppt_y)" calcmode="lin" valueType="num">
                                      <p:cBhvr>
                                        <p:cTn id="16" dur="1000" fill="hold">
                                          <p:stCondLst>
                                            <p:cond delay="0"/>
                                          </p:stCondLst>
                                        </p:cTn>
                                        <p:tgtEl>
                                          <p:spTgt spid="11267">
                                            <p:txEl>
                                              <p:pRg st="1" end="1"/>
                                            </p:txEl>
                                          </p:spTgt>
                                        </p:tgtEl>
                                        <p:attrNameLst>
                                          <p:attrName>ppt_y</p:attrName>
                                        </p:attrNameLst>
                                      </p:cBhvr>
                                    </p:anim>
                                    <p:animRot by="21600000">
                                      <p:cBhvr>
                                        <p:cTn id="17" dur="1000" fill="hold">
                                          <p:stCondLst>
                                            <p:cond delay="0"/>
                                          </p:stCondLst>
                                        </p:cTn>
                                        <p:tgtEl>
                                          <p:spTgt spid="11267">
                                            <p:txEl>
                                              <p:pRg st="1" end="1"/>
                                            </p:txEl>
                                          </p:spTgt>
                                        </p:tgtEl>
                                        <p:attrNameLst>
                                          <p:attrName>r</p:attrName>
                                        </p:attrNameLst>
                                      </p:cBhvr>
                                    </p:animRot>
                                  </p:childTnLst>
                                </p:cTn>
                              </p:par>
                            </p:childTnLst>
                          </p:cTn>
                        </p:par>
                        <p:par>
                          <p:cTn id="18" fill="hold" nodeType="afterGroup">
                            <p:stCondLst>
                              <p:cond delay="49300"/>
                            </p:stCondLst>
                            <p:childTnLst>
                              <p:par>
                                <p:cTn id="19" presetID="56" presetClass="entr" presetSubtype="0" fill="hold" nodeType="afterEffect">
                                  <p:stCondLst>
                                    <p:cond delay="1500"/>
                                  </p:stCondLst>
                                  <p:iterate type="lt">
                                    <p:tmPct val="10000"/>
                                  </p:iterate>
                                  <p:childTnLst>
                                    <p:set>
                                      <p:cBhvr>
                                        <p:cTn id="20" dur="1" fill="hold">
                                          <p:stCondLst>
                                            <p:cond delay="0"/>
                                          </p:stCondLst>
                                        </p:cTn>
                                        <p:tgtEl>
                                          <p:spTgt spid="11267">
                                            <p:txEl>
                                              <p:pRg st="2" end="2"/>
                                            </p:txEl>
                                          </p:spTgt>
                                        </p:tgtEl>
                                        <p:attrNameLst>
                                          <p:attrName>style.visibility</p:attrName>
                                        </p:attrNameLst>
                                      </p:cBhvr>
                                      <p:to>
                                        <p:strVal val="visible"/>
                                      </p:to>
                                    </p:set>
                                    <p:anim by="(-#ppt_w*2)" calcmode="lin" valueType="num">
                                      <p:cBhvr rctx="PPT">
                                        <p:cTn id="21" dur="500" autoRev="1" fill="hold">
                                          <p:stCondLst>
                                            <p:cond delay="0"/>
                                          </p:stCondLst>
                                        </p:cTn>
                                        <p:tgtEl>
                                          <p:spTgt spid="11267">
                                            <p:txEl>
                                              <p:pRg st="2" end="2"/>
                                            </p:txEl>
                                          </p:spTgt>
                                        </p:tgtEl>
                                        <p:attrNameLst>
                                          <p:attrName>ppt_w</p:attrName>
                                        </p:attrNameLst>
                                      </p:cBhvr>
                                    </p:anim>
                                    <p:anim by="(#ppt_w*0.50)" calcmode="lin" valueType="num">
                                      <p:cBhvr>
                                        <p:cTn id="22" dur="500" decel="50000" autoRev="1" fill="hold">
                                          <p:stCondLst>
                                            <p:cond delay="0"/>
                                          </p:stCondLst>
                                        </p:cTn>
                                        <p:tgtEl>
                                          <p:spTgt spid="11267">
                                            <p:txEl>
                                              <p:pRg st="2" end="2"/>
                                            </p:txEl>
                                          </p:spTgt>
                                        </p:tgtEl>
                                        <p:attrNameLst>
                                          <p:attrName>ppt_x</p:attrName>
                                        </p:attrNameLst>
                                      </p:cBhvr>
                                    </p:anim>
                                    <p:anim from="(-#ppt_h/2)" to="(#ppt_y)" calcmode="lin" valueType="num">
                                      <p:cBhvr>
                                        <p:cTn id="23" dur="1000" fill="hold">
                                          <p:stCondLst>
                                            <p:cond delay="0"/>
                                          </p:stCondLst>
                                        </p:cTn>
                                        <p:tgtEl>
                                          <p:spTgt spid="11267">
                                            <p:txEl>
                                              <p:pRg st="2" end="2"/>
                                            </p:txEl>
                                          </p:spTgt>
                                        </p:tgtEl>
                                        <p:attrNameLst>
                                          <p:attrName>ppt_y</p:attrName>
                                        </p:attrNameLst>
                                      </p:cBhvr>
                                    </p:anim>
                                    <p:animRot by="21600000">
                                      <p:cBhvr>
                                        <p:cTn id="24" dur="1000" fill="hold">
                                          <p:stCondLst>
                                            <p:cond delay="0"/>
                                          </p:stCondLst>
                                        </p:cTn>
                                        <p:tgtEl>
                                          <p:spTgt spid="1126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2049505-481A-4412-893C-18FFADF598DC}"/>
              </a:ext>
            </a:extLst>
          </p:cNvPr>
          <p:cNvSpPr>
            <a:spLocks noGrp="1" noChangeArrowheads="1"/>
          </p:cNvSpPr>
          <p:nvPr>
            <p:ph type="body" idx="1"/>
          </p:nvPr>
        </p:nvSpPr>
        <p:spPr>
          <a:xfrm>
            <a:off x="457200" y="476250"/>
            <a:ext cx="8229600" cy="5649913"/>
          </a:xfrm>
        </p:spPr>
        <p:txBody>
          <a:bodyPr/>
          <a:lstStyle/>
          <a:p>
            <a:pPr>
              <a:lnSpc>
                <a:spcPct val="90000"/>
              </a:lnSpc>
              <a:buFontTx/>
              <a:buNone/>
            </a:pPr>
            <a:r>
              <a:rPr lang="sl-SI" altLang="sl-SI" sz="2400"/>
              <a:t>OBREDI IN MOLITVE:</a:t>
            </a:r>
          </a:p>
          <a:p>
            <a:pPr>
              <a:lnSpc>
                <a:spcPct val="90000"/>
              </a:lnSpc>
              <a:buFontTx/>
              <a:buNone/>
            </a:pPr>
            <a:r>
              <a:rPr lang="sl-SI" altLang="sl-SI" sz="2400"/>
              <a:t>    Molitev je obred, ki se v islamskem svetu </a:t>
            </a:r>
            <a:r>
              <a:rPr lang="sl-SI" altLang="sl-SI" sz="2400" b="1"/>
              <a:t>ponavlja pet krat dnevno</a:t>
            </a:r>
            <a:r>
              <a:rPr lang="sl-SI" altLang="sl-SI" sz="2400"/>
              <a:t>: ob zori, dopoldan, opoldan, ob sončnem zahodu in večeru. Vsaka islamska molitev se začenja z besedami: “Allah akbar” (Bog je velik). Molitev sledi po tem, ko se je molilec obredno očistil (roke, noge, obraz, komolci, usta in glava). z vodo in se postavil v položaj molitve. Muslimani molijo bosih nog in obrnjeni z glavo v smeri Meke. Med molitvijo je drža telesa v tihi sklonjenosti in vstajanju v stoječi položaj. </a:t>
            </a:r>
          </a:p>
          <a:p>
            <a:pPr>
              <a:lnSpc>
                <a:spcPct val="90000"/>
              </a:lnSpc>
              <a:buFontTx/>
              <a:buNone/>
            </a:pPr>
            <a:r>
              <a:rPr lang="sl-SI" altLang="sl-SI" sz="2400"/>
              <a:t>    Molitev se vedno zaključuje z izrazom miru (pozdravom miru) (salam), vsakemu, ki je v bližini molilca. </a:t>
            </a:r>
          </a:p>
          <a:p>
            <a:pPr>
              <a:lnSpc>
                <a:spcPct val="90000"/>
              </a:lnSpc>
              <a:buFontTx/>
              <a:buNone/>
            </a:pPr>
            <a:r>
              <a:rPr lang="sl-SI" altLang="sl-SI" sz="2400"/>
              <a:t>    K molitvi muslimane vabi muezin, ki iz minaretov mošej oznanja uro molitve (5x dnevno) </a:t>
            </a:r>
            <a:r>
              <a:rPr lang="sl-SI" altLang="sl-SI" sz="2400" b="1"/>
              <a:t>in petkovo skupno molitev</a:t>
            </a:r>
            <a:r>
              <a:rPr lang="sl-SI" altLang="sl-SI" sz="2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50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56" presetClass="entr" presetSubtype="0" fill="hold" nodeType="afterEffect">
                                  <p:stCondLst>
                                    <p:cond delay="1500"/>
                                  </p:stCondLst>
                                  <p:iterate type="lt">
                                    <p:tmPct val="10000"/>
                                  </p:iterate>
                                  <p:childTnLst>
                                    <p:set>
                                      <p:cBhvr>
                                        <p:cTn id="11" dur="1" fill="hold">
                                          <p:stCondLst>
                                            <p:cond delay="0"/>
                                          </p:stCondLst>
                                        </p:cTn>
                                        <p:tgtEl>
                                          <p:spTgt spid="12291">
                                            <p:txEl>
                                              <p:pRg st="1" end="1"/>
                                            </p:txEl>
                                          </p:spTgt>
                                        </p:tgtEl>
                                        <p:attrNameLst>
                                          <p:attrName>style.visibility</p:attrName>
                                        </p:attrNameLst>
                                      </p:cBhvr>
                                      <p:to>
                                        <p:strVal val="visible"/>
                                      </p:to>
                                    </p:set>
                                    <p:anim by="(-#ppt_w*2)" calcmode="lin" valueType="num">
                                      <p:cBhvr rctx="PPT">
                                        <p:cTn id="12" dur="500" autoRev="1" fill="hold">
                                          <p:stCondLst>
                                            <p:cond delay="0"/>
                                          </p:stCondLst>
                                        </p:cTn>
                                        <p:tgtEl>
                                          <p:spTgt spid="12291">
                                            <p:txEl>
                                              <p:pRg st="1" end="1"/>
                                            </p:txEl>
                                          </p:spTgt>
                                        </p:tgtEl>
                                        <p:attrNameLst>
                                          <p:attrName>ppt_w</p:attrName>
                                        </p:attrNameLst>
                                      </p:cBhvr>
                                    </p:anim>
                                    <p:anim by="(#ppt_w*0.50)" calcmode="lin" valueType="num">
                                      <p:cBhvr>
                                        <p:cTn id="13" dur="500" decel="50000" autoRev="1" fill="hold">
                                          <p:stCondLst>
                                            <p:cond delay="0"/>
                                          </p:stCondLst>
                                        </p:cTn>
                                        <p:tgtEl>
                                          <p:spTgt spid="12291">
                                            <p:txEl>
                                              <p:pRg st="1" end="1"/>
                                            </p:txEl>
                                          </p:spTgt>
                                        </p:tgtEl>
                                        <p:attrNameLst>
                                          <p:attrName>ppt_x</p:attrName>
                                        </p:attrNameLst>
                                      </p:cBhvr>
                                    </p:anim>
                                    <p:anim from="(-#ppt_h/2)" to="(#ppt_y)" calcmode="lin" valueType="num">
                                      <p:cBhvr>
                                        <p:cTn id="14" dur="1000" fill="hold">
                                          <p:stCondLst>
                                            <p:cond delay="0"/>
                                          </p:stCondLst>
                                        </p:cTn>
                                        <p:tgtEl>
                                          <p:spTgt spid="12291">
                                            <p:txEl>
                                              <p:pRg st="1" end="1"/>
                                            </p:txEl>
                                          </p:spTgt>
                                        </p:tgtEl>
                                        <p:attrNameLst>
                                          <p:attrName>ppt_y</p:attrName>
                                        </p:attrNameLst>
                                      </p:cBhvr>
                                    </p:anim>
                                    <p:animRot by="21600000">
                                      <p:cBhvr>
                                        <p:cTn id="15" dur="1000" fill="hold">
                                          <p:stCondLst>
                                            <p:cond delay="0"/>
                                          </p:stCondLst>
                                        </p:cTn>
                                        <p:tgtEl>
                                          <p:spTgt spid="12291">
                                            <p:txEl>
                                              <p:pRg st="1" end="1"/>
                                            </p:txEl>
                                          </p:spTgt>
                                        </p:tgtEl>
                                        <p:attrNameLst>
                                          <p:attrName>r</p:attrName>
                                        </p:attrNameLst>
                                      </p:cBhvr>
                                    </p:animRot>
                                  </p:childTnLst>
                                </p:cTn>
                              </p:par>
                            </p:childTnLst>
                          </p:cTn>
                        </p:par>
                        <p:par>
                          <p:cTn id="16" fill="hold" nodeType="afterGroup">
                            <p:stCondLst>
                              <p:cond delay="44600"/>
                            </p:stCondLst>
                            <p:childTnLst>
                              <p:par>
                                <p:cTn id="17" presetID="56" presetClass="entr" presetSubtype="0" fill="hold" nodeType="afterEffect">
                                  <p:stCondLst>
                                    <p:cond delay="1500"/>
                                  </p:stCondLst>
                                  <p:iterate type="lt">
                                    <p:tmPct val="10000"/>
                                  </p:iterate>
                                  <p:childTnLst>
                                    <p:set>
                                      <p:cBhvr>
                                        <p:cTn id="18" dur="1" fill="hold">
                                          <p:stCondLst>
                                            <p:cond delay="0"/>
                                          </p:stCondLst>
                                        </p:cTn>
                                        <p:tgtEl>
                                          <p:spTgt spid="12291">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12291">
                                            <p:txEl>
                                              <p:pRg st="2" end="2"/>
                                            </p:txEl>
                                          </p:spTgt>
                                        </p:tgtEl>
                                        <p:attrNameLst>
                                          <p:attrName>ppt_w</p:attrName>
                                        </p:attrNameLst>
                                      </p:cBhvr>
                                    </p:anim>
                                    <p:anim by="(#ppt_w*0.50)" calcmode="lin" valueType="num">
                                      <p:cBhvr>
                                        <p:cTn id="20" dur="500" decel="50000" autoRev="1" fill="hold">
                                          <p:stCondLst>
                                            <p:cond delay="0"/>
                                          </p:stCondLst>
                                        </p:cTn>
                                        <p:tgtEl>
                                          <p:spTgt spid="12291">
                                            <p:txEl>
                                              <p:pRg st="2" end="2"/>
                                            </p:txEl>
                                          </p:spTgt>
                                        </p:tgtEl>
                                        <p:attrNameLst>
                                          <p:attrName>ppt_x</p:attrName>
                                        </p:attrNameLst>
                                      </p:cBhvr>
                                    </p:anim>
                                    <p:anim from="(-#ppt_h/2)" to="(#ppt_y)" calcmode="lin" valueType="num">
                                      <p:cBhvr>
                                        <p:cTn id="21" dur="1000" fill="hold">
                                          <p:stCondLst>
                                            <p:cond delay="0"/>
                                          </p:stCondLst>
                                        </p:cTn>
                                        <p:tgtEl>
                                          <p:spTgt spid="12291">
                                            <p:txEl>
                                              <p:pRg st="2" end="2"/>
                                            </p:txEl>
                                          </p:spTgt>
                                        </p:tgtEl>
                                        <p:attrNameLst>
                                          <p:attrName>ppt_y</p:attrName>
                                        </p:attrNameLst>
                                      </p:cBhvr>
                                    </p:anim>
                                    <p:animRot by="21600000">
                                      <p:cBhvr>
                                        <p:cTn id="22" dur="1000" fill="hold">
                                          <p:stCondLst>
                                            <p:cond delay="0"/>
                                          </p:stCondLst>
                                        </p:cTn>
                                        <p:tgtEl>
                                          <p:spTgt spid="12291">
                                            <p:txEl>
                                              <p:pRg st="2" end="2"/>
                                            </p:txEl>
                                          </p:spTgt>
                                        </p:tgtEl>
                                        <p:attrNameLst>
                                          <p:attrName>r</p:attrName>
                                        </p:attrNameLst>
                                      </p:cBhvr>
                                    </p:animRot>
                                  </p:childTnLst>
                                </p:cTn>
                              </p:par>
                            </p:childTnLst>
                          </p:cTn>
                        </p:par>
                        <p:par>
                          <p:cTn id="23" fill="hold" nodeType="afterGroup">
                            <p:stCondLst>
                              <p:cond delay="55700"/>
                            </p:stCondLst>
                            <p:childTnLst>
                              <p:par>
                                <p:cTn id="24" presetID="56" presetClass="entr" presetSubtype="0" fill="hold" nodeType="afterEffect">
                                  <p:stCondLst>
                                    <p:cond delay="1500"/>
                                  </p:stCondLst>
                                  <p:iterate type="lt">
                                    <p:tmPct val="10000"/>
                                  </p:iterate>
                                  <p:childTnLst>
                                    <p:set>
                                      <p:cBhvr>
                                        <p:cTn id="25" dur="1" fill="hold">
                                          <p:stCondLst>
                                            <p:cond delay="0"/>
                                          </p:stCondLst>
                                        </p:cTn>
                                        <p:tgtEl>
                                          <p:spTgt spid="12291">
                                            <p:txEl>
                                              <p:pRg st="3" end="3"/>
                                            </p:txEl>
                                          </p:spTgt>
                                        </p:tgtEl>
                                        <p:attrNameLst>
                                          <p:attrName>style.visibility</p:attrName>
                                        </p:attrNameLst>
                                      </p:cBhvr>
                                      <p:to>
                                        <p:strVal val="visible"/>
                                      </p:to>
                                    </p:set>
                                    <p:anim by="(-#ppt_w*2)" calcmode="lin" valueType="num">
                                      <p:cBhvr rctx="PPT">
                                        <p:cTn id="26" dur="500" autoRev="1" fill="hold">
                                          <p:stCondLst>
                                            <p:cond delay="0"/>
                                          </p:stCondLst>
                                        </p:cTn>
                                        <p:tgtEl>
                                          <p:spTgt spid="12291">
                                            <p:txEl>
                                              <p:pRg st="3" end="3"/>
                                            </p:txEl>
                                          </p:spTgt>
                                        </p:tgtEl>
                                        <p:attrNameLst>
                                          <p:attrName>ppt_w</p:attrName>
                                        </p:attrNameLst>
                                      </p:cBhvr>
                                    </p:anim>
                                    <p:anim by="(#ppt_w*0.50)" calcmode="lin" valueType="num">
                                      <p:cBhvr>
                                        <p:cTn id="27" dur="500" decel="50000" autoRev="1" fill="hold">
                                          <p:stCondLst>
                                            <p:cond delay="0"/>
                                          </p:stCondLst>
                                        </p:cTn>
                                        <p:tgtEl>
                                          <p:spTgt spid="12291">
                                            <p:txEl>
                                              <p:pRg st="3" end="3"/>
                                            </p:txEl>
                                          </p:spTgt>
                                        </p:tgtEl>
                                        <p:attrNameLst>
                                          <p:attrName>ppt_x</p:attrName>
                                        </p:attrNameLst>
                                      </p:cBhvr>
                                    </p:anim>
                                    <p:anim from="(-#ppt_h/2)" to="(#ppt_y)" calcmode="lin" valueType="num">
                                      <p:cBhvr>
                                        <p:cTn id="28" dur="1000" fill="hold">
                                          <p:stCondLst>
                                            <p:cond delay="0"/>
                                          </p:stCondLst>
                                        </p:cTn>
                                        <p:tgtEl>
                                          <p:spTgt spid="12291">
                                            <p:txEl>
                                              <p:pRg st="3" end="3"/>
                                            </p:txEl>
                                          </p:spTgt>
                                        </p:tgtEl>
                                        <p:attrNameLst>
                                          <p:attrName>ppt_y</p:attrName>
                                        </p:attrNameLst>
                                      </p:cBhvr>
                                    </p:anim>
                                    <p:animRot by="21600000">
                                      <p:cBhvr>
                                        <p:cTn id="29" dur="1000" fill="hold">
                                          <p:stCondLst>
                                            <p:cond delay="0"/>
                                          </p:stCondLst>
                                        </p:cTn>
                                        <p:tgtEl>
                                          <p:spTgt spid="1229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4CF87DFB-4936-4573-BAE7-2A76551A82C5}"/>
              </a:ext>
            </a:extLst>
          </p:cNvPr>
          <p:cNvSpPr>
            <a:spLocks noGrp="1" noChangeArrowheads="1"/>
          </p:cNvSpPr>
          <p:nvPr>
            <p:ph type="body" idx="1"/>
          </p:nvPr>
        </p:nvSpPr>
        <p:spPr>
          <a:xfrm>
            <a:off x="457200" y="404813"/>
            <a:ext cx="8229600" cy="5721350"/>
          </a:xfrm>
        </p:spPr>
        <p:txBody>
          <a:bodyPr/>
          <a:lstStyle/>
          <a:p>
            <a:pPr>
              <a:lnSpc>
                <a:spcPct val="90000"/>
              </a:lnSpc>
              <a:buFontTx/>
              <a:buNone/>
            </a:pPr>
            <a:r>
              <a:rPr lang="sl-SI" altLang="sl-SI"/>
              <a:t> PRAZNIKI:</a:t>
            </a:r>
          </a:p>
          <a:p>
            <a:pPr>
              <a:lnSpc>
                <a:spcPct val="90000"/>
              </a:lnSpc>
              <a:buFontTx/>
              <a:buNone/>
            </a:pPr>
            <a:r>
              <a:rPr lang="sl-SI" altLang="sl-SI"/>
              <a:t>   Praznični dan je za muslimane </a:t>
            </a:r>
            <a:r>
              <a:rPr lang="sl-SI" altLang="sl-SI" b="1"/>
              <a:t>petek</a:t>
            </a:r>
            <a:r>
              <a:rPr lang="sl-SI" altLang="sl-SI"/>
              <a:t>. To je dan, ko se gre v mošejo k skupni molitvi. Glavni prazniki pa so: “majhen praznik”, ki se praznuje ob koncu postnega meseca </a:t>
            </a:r>
            <a:r>
              <a:rPr lang="sl-SI" altLang="sl-SI" b="1"/>
              <a:t>Ramadana</a:t>
            </a:r>
            <a:r>
              <a:rPr lang="sl-SI" altLang="sl-SI"/>
              <a:t>. Praznovanje traja tri dni, med katerimi se medsebojno obdarujejo s sladkarijami. “Velik praznik”, v katerem se spominjajo Abrahamove daritve traja štiri dni. Potem pa so še praznovanja: novega leta in Mohamedovega rojstva.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50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56" presetClass="entr" presetSubtype="0" fill="hold" nodeType="afterEffect">
                                  <p:stCondLst>
                                    <p:cond delay="1500"/>
                                  </p:stCondLst>
                                  <p:iterate type="lt">
                                    <p:tmPct val="10000"/>
                                  </p:iterate>
                                  <p:childTnLst>
                                    <p:set>
                                      <p:cBhvr>
                                        <p:cTn id="11" dur="1" fill="hold">
                                          <p:stCondLst>
                                            <p:cond delay="0"/>
                                          </p:stCondLst>
                                        </p:cTn>
                                        <p:tgtEl>
                                          <p:spTgt spid="13315">
                                            <p:txEl>
                                              <p:pRg st="1" end="1"/>
                                            </p:txEl>
                                          </p:spTgt>
                                        </p:tgtEl>
                                        <p:attrNameLst>
                                          <p:attrName>style.visibility</p:attrName>
                                        </p:attrNameLst>
                                      </p:cBhvr>
                                      <p:to>
                                        <p:strVal val="visible"/>
                                      </p:to>
                                    </p:set>
                                    <p:anim by="(-#ppt_w*2)" calcmode="lin" valueType="num">
                                      <p:cBhvr rctx="PPT">
                                        <p:cTn id="12" dur="500" autoRev="1" fill="hold">
                                          <p:stCondLst>
                                            <p:cond delay="0"/>
                                          </p:stCondLst>
                                        </p:cTn>
                                        <p:tgtEl>
                                          <p:spTgt spid="13315">
                                            <p:txEl>
                                              <p:pRg st="1" end="1"/>
                                            </p:txEl>
                                          </p:spTgt>
                                        </p:tgtEl>
                                        <p:attrNameLst>
                                          <p:attrName>ppt_w</p:attrName>
                                        </p:attrNameLst>
                                      </p:cBhvr>
                                    </p:anim>
                                    <p:anim by="(#ppt_w*0.50)" calcmode="lin" valueType="num">
                                      <p:cBhvr>
                                        <p:cTn id="13" dur="500" decel="50000" autoRev="1" fill="hold">
                                          <p:stCondLst>
                                            <p:cond delay="0"/>
                                          </p:stCondLst>
                                        </p:cTn>
                                        <p:tgtEl>
                                          <p:spTgt spid="13315">
                                            <p:txEl>
                                              <p:pRg st="1" end="1"/>
                                            </p:txEl>
                                          </p:spTgt>
                                        </p:tgtEl>
                                        <p:attrNameLst>
                                          <p:attrName>ppt_x</p:attrName>
                                        </p:attrNameLst>
                                      </p:cBhvr>
                                    </p:anim>
                                    <p:anim from="(-#ppt_h/2)" to="(#ppt_y)" calcmode="lin" valueType="num">
                                      <p:cBhvr>
                                        <p:cTn id="14" dur="1000" fill="hold">
                                          <p:stCondLst>
                                            <p:cond delay="0"/>
                                          </p:stCondLst>
                                        </p:cTn>
                                        <p:tgtEl>
                                          <p:spTgt spid="13315">
                                            <p:txEl>
                                              <p:pRg st="1" end="1"/>
                                            </p:txEl>
                                          </p:spTgt>
                                        </p:tgtEl>
                                        <p:attrNameLst>
                                          <p:attrName>ppt_y</p:attrName>
                                        </p:attrNameLst>
                                      </p:cBhvr>
                                    </p:anim>
                                    <p:animRot by="21600000">
                                      <p:cBhvr>
                                        <p:cTn id="15" dur="1000" fill="hold">
                                          <p:stCondLst>
                                            <p:cond delay="0"/>
                                          </p:stCondLst>
                                        </p:cTn>
                                        <p:tgtEl>
                                          <p:spTgt spid="1331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CEF5DAB8-5797-4FD8-BE2A-1E354976A508}"/>
              </a:ext>
            </a:extLst>
          </p:cNvPr>
          <p:cNvSpPr>
            <a:spLocks noGrp="1" noChangeArrowheads="1"/>
          </p:cNvSpPr>
          <p:nvPr>
            <p:ph type="body" idx="1"/>
          </p:nvPr>
        </p:nvSpPr>
        <p:spPr>
          <a:xfrm>
            <a:off x="457200" y="476250"/>
            <a:ext cx="8229600" cy="5649913"/>
          </a:xfrm>
        </p:spPr>
        <p:txBody>
          <a:bodyPr/>
          <a:lstStyle/>
          <a:p>
            <a:pPr>
              <a:lnSpc>
                <a:spcPct val="80000"/>
              </a:lnSpc>
              <a:buFontTx/>
              <a:buNone/>
            </a:pPr>
            <a:r>
              <a:rPr lang="sl-SI" altLang="sl-SI" sz="2800"/>
              <a:t> KRAJI MOLITVE :</a:t>
            </a:r>
          </a:p>
          <a:p>
            <a:pPr>
              <a:lnSpc>
                <a:spcPct val="80000"/>
              </a:lnSpc>
              <a:buFontTx/>
              <a:buNone/>
            </a:pPr>
            <a:r>
              <a:rPr lang="sl-SI" altLang="sl-SI" sz="2800"/>
              <a:t>   Kraj češčenja in molitve je mošeja. ta je ponavadi zgrajena kot ogromen prostor, ki je obdan s tepihi (znamenje svetosti svetišča) v katerega se vstopa bos. Del mošeje je rezerviran za ženske. V delu mošeje, ki je obrnjen proti Meki, najdemo “Mihab”. To je smer v katero naj bodo obrnjeni molilci; tam najdemo tudi “katib” (molilca, ki začenja skupne molitve in drži govore), ta govori vernim ob času molitve v petkih. V mošejah so napisana nekatera pravila, ki izhajajo iz Korana pa tudi pravila, ki jih vsebuje tudi Sveto pismo. Poslikava je skromna, čista, ob geometrijskih likih in povezana z nekaterimi navedki iz Korana.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150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par>
                          <p:cTn id="8" fill="hold" nodeType="afterGroup">
                            <p:stCondLst>
                              <p:cond delay="2000"/>
                            </p:stCondLst>
                            <p:childTnLst>
                              <p:par>
                                <p:cTn id="9" presetID="56" presetClass="entr" presetSubtype="0" fill="hold" nodeType="afterEffect">
                                  <p:stCondLst>
                                    <p:cond delay="1500"/>
                                  </p:stCondLst>
                                  <p:iterate type="lt">
                                    <p:tmPct val="10000"/>
                                  </p:iterate>
                                  <p:childTnLst>
                                    <p:set>
                                      <p:cBhvr>
                                        <p:cTn id="10" dur="1" fill="hold">
                                          <p:stCondLst>
                                            <p:cond delay="0"/>
                                          </p:stCondLst>
                                        </p:cTn>
                                        <p:tgtEl>
                                          <p:spTgt spid="14339">
                                            <p:txEl>
                                              <p:pRg st="1" end="1"/>
                                            </p:txEl>
                                          </p:spTgt>
                                        </p:tgtEl>
                                        <p:attrNameLst>
                                          <p:attrName>style.visibility</p:attrName>
                                        </p:attrNameLst>
                                      </p:cBhvr>
                                      <p:to>
                                        <p:strVal val="visible"/>
                                      </p:to>
                                    </p:set>
                                    <p:anim by="(-#ppt_w*2)" calcmode="lin" valueType="num">
                                      <p:cBhvr rctx="PPT">
                                        <p:cTn id="11" dur="500" autoRev="1" fill="hold">
                                          <p:stCondLst>
                                            <p:cond delay="0"/>
                                          </p:stCondLst>
                                        </p:cTn>
                                        <p:tgtEl>
                                          <p:spTgt spid="14339">
                                            <p:txEl>
                                              <p:pRg st="1" end="1"/>
                                            </p:txEl>
                                          </p:spTgt>
                                        </p:tgtEl>
                                        <p:attrNameLst>
                                          <p:attrName>ppt_w</p:attrName>
                                        </p:attrNameLst>
                                      </p:cBhvr>
                                    </p:anim>
                                    <p:anim by="(#ppt_w*0.50)" calcmode="lin" valueType="num">
                                      <p:cBhvr>
                                        <p:cTn id="12" dur="500" decel="50000" autoRev="1" fill="hold">
                                          <p:stCondLst>
                                            <p:cond delay="0"/>
                                          </p:stCondLst>
                                        </p:cTn>
                                        <p:tgtEl>
                                          <p:spTgt spid="14339">
                                            <p:txEl>
                                              <p:pRg st="1" end="1"/>
                                            </p:txEl>
                                          </p:spTgt>
                                        </p:tgtEl>
                                        <p:attrNameLst>
                                          <p:attrName>ppt_x</p:attrName>
                                        </p:attrNameLst>
                                      </p:cBhvr>
                                    </p:anim>
                                    <p:anim from="(-#ppt_h/2)" to="(#ppt_y)" calcmode="lin" valueType="num">
                                      <p:cBhvr>
                                        <p:cTn id="13" dur="1000" fill="hold">
                                          <p:stCondLst>
                                            <p:cond delay="0"/>
                                          </p:stCondLst>
                                        </p:cTn>
                                        <p:tgtEl>
                                          <p:spTgt spid="14339">
                                            <p:txEl>
                                              <p:pRg st="1" end="1"/>
                                            </p:txEl>
                                          </p:spTgt>
                                        </p:tgtEl>
                                        <p:attrNameLst>
                                          <p:attrName>ppt_y</p:attrName>
                                        </p:attrNameLst>
                                      </p:cBhvr>
                                    </p:anim>
                                    <p:animRot by="21600000">
                                      <p:cBhvr>
                                        <p:cTn id="14" dur="1000" fill="hold">
                                          <p:stCondLst>
                                            <p:cond delay="0"/>
                                          </p:stCondLst>
                                        </p:cTn>
                                        <p:tgtEl>
                                          <p:spTgt spid="1433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FC2837AC-D75B-46FB-992F-823C15F8764F}"/>
              </a:ext>
            </a:extLst>
          </p:cNvPr>
          <p:cNvSpPr>
            <a:spLocks noGrp="1" noChangeArrowheads="1"/>
          </p:cNvSpPr>
          <p:nvPr>
            <p:ph type="body" idx="1"/>
          </p:nvPr>
        </p:nvSpPr>
        <p:spPr>
          <a:xfrm>
            <a:off x="457200" y="404813"/>
            <a:ext cx="8229600" cy="5721350"/>
          </a:xfrm>
        </p:spPr>
        <p:txBody>
          <a:bodyPr/>
          <a:lstStyle/>
          <a:p>
            <a:pPr>
              <a:lnSpc>
                <a:spcPct val="90000"/>
              </a:lnSpc>
              <a:buFontTx/>
              <a:buNone/>
            </a:pPr>
            <a:r>
              <a:rPr lang="sl-SI" altLang="sl-SI" sz="2800"/>
              <a:t>SIMBOLI: </a:t>
            </a:r>
            <a:endParaRPr lang="sl-SI" altLang="sl-SI" sz="2800" b="1"/>
          </a:p>
          <a:p>
            <a:pPr>
              <a:lnSpc>
                <a:spcPct val="90000"/>
              </a:lnSpc>
              <a:buFontTx/>
              <a:buNone/>
            </a:pPr>
            <a:r>
              <a:rPr lang="sl-SI" altLang="sl-SI" sz="2800" b="1"/>
              <a:t>    POLMESEC:</a:t>
            </a:r>
            <a:r>
              <a:rPr lang="sl-SI" altLang="sl-SI" sz="2800"/>
              <a:t> Luna, ki je povezana z zvezdo predstavlja nebesa. Polmesec je islamu znamenje vstajenja. Polmesec izraža odprtost, obljubo boljšega in širjenje. V arabskem simbolične svetu je črka N, ki ima po arabski abecedi obliko polmeseca, najpogosteje uporabljena v molitvah, predvsem tistih, ki so namenjene mrtvim. Mnogo islamskih držav ima ta simbol tudi na svojih državnih zastavah (Pakistan, Združeni Arabski Emirati, Tunizija, Turčija). Polmesec je simbol, ki je bil razširjen že pred pojavom Mohameda.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nodeType="afterEffect">
                                  <p:stCondLst>
                                    <p:cond delay="150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plus(in)">
                                      <p:cBhvr>
                                        <p:cTn id="7" dur="2000"/>
                                        <p:tgtEl>
                                          <p:spTgt spid="15363">
                                            <p:txEl>
                                              <p:pRg st="0" end="0"/>
                                            </p:txEl>
                                          </p:spTgt>
                                        </p:tgtEl>
                                      </p:cBhvr>
                                    </p:animEffect>
                                  </p:childTnLst>
                                </p:cTn>
                              </p:par>
                            </p:childTnLst>
                          </p:cTn>
                        </p:par>
                        <p:par>
                          <p:cTn id="8" fill="hold" nodeType="afterGroup">
                            <p:stCondLst>
                              <p:cond delay="3500"/>
                            </p:stCondLst>
                            <p:childTnLst>
                              <p:par>
                                <p:cTn id="9" presetID="56" presetClass="entr" presetSubtype="0" fill="hold" nodeType="afterEffect">
                                  <p:stCondLst>
                                    <p:cond delay="0"/>
                                  </p:stCondLst>
                                  <p:iterate type="lt">
                                    <p:tmPct val="10000"/>
                                  </p:iterate>
                                  <p:childTnLst>
                                    <p:set>
                                      <p:cBhvr>
                                        <p:cTn id="10" dur="1" fill="hold">
                                          <p:stCondLst>
                                            <p:cond delay="0"/>
                                          </p:stCondLst>
                                        </p:cTn>
                                        <p:tgtEl>
                                          <p:spTgt spid="15363">
                                            <p:txEl>
                                              <p:pRg st="1" end="1"/>
                                            </p:txEl>
                                          </p:spTgt>
                                        </p:tgtEl>
                                        <p:attrNameLst>
                                          <p:attrName>style.visibility</p:attrName>
                                        </p:attrNameLst>
                                      </p:cBhvr>
                                      <p:to>
                                        <p:strVal val="visible"/>
                                      </p:to>
                                    </p:set>
                                    <p:anim by="(-#ppt_w*2)" calcmode="lin" valueType="num">
                                      <p:cBhvr rctx="PPT">
                                        <p:cTn id="11" dur="500" autoRev="1" fill="hold">
                                          <p:stCondLst>
                                            <p:cond delay="0"/>
                                          </p:stCondLst>
                                        </p:cTn>
                                        <p:tgtEl>
                                          <p:spTgt spid="15363">
                                            <p:txEl>
                                              <p:pRg st="1" end="1"/>
                                            </p:txEl>
                                          </p:spTgt>
                                        </p:tgtEl>
                                        <p:attrNameLst>
                                          <p:attrName>ppt_w</p:attrName>
                                        </p:attrNameLst>
                                      </p:cBhvr>
                                    </p:anim>
                                    <p:anim by="(#ppt_w*0.50)" calcmode="lin" valueType="num">
                                      <p:cBhvr>
                                        <p:cTn id="12" dur="500" decel="50000" autoRev="1" fill="hold">
                                          <p:stCondLst>
                                            <p:cond delay="0"/>
                                          </p:stCondLst>
                                        </p:cTn>
                                        <p:tgtEl>
                                          <p:spTgt spid="15363">
                                            <p:txEl>
                                              <p:pRg st="1" end="1"/>
                                            </p:txEl>
                                          </p:spTgt>
                                        </p:tgtEl>
                                        <p:attrNameLst>
                                          <p:attrName>ppt_x</p:attrName>
                                        </p:attrNameLst>
                                      </p:cBhvr>
                                    </p:anim>
                                    <p:anim from="(-#ppt_h/2)" to="(#ppt_y)" calcmode="lin" valueType="num">
                                      <p:cBhvr>
                                        <p:cTn id="13" dur="1000" fill="hold">
                                          <p:stCondLst>
                                            <p:cond delay="0"/>
                                          </p:stCondLst>
                                        </p:cTn>
                                        <p:tgtEl>
                                          <p:spTgt spid="15363">
                                            <p:txEl>
                                              <p:pRg st="1" end="1"/>
                                            </p:txEl>
                                          </p:spTgt>
                                        </p:tgtEl>
                                        <p:attrNameLst>
                                          <p:attrName>ppt_y</p:attrName>
                                        </p:attrNameLst>
                                      </p:cBhvr>
                                    </p:anim>
                                    <p:animRot by="21600000">
                                      <p:cBhvr>
                                        <p:cTn id="14" dur="1000" fill="hold">
                                          <p:stCondLst>
                                            <p:cond delay="0"/>
                                          </p:stCondLst>
                                        </p:cTn>
                                        <p:tgtEl>
                                          <p:spTgt spid="1536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8B1D6D04-7DA1-4270-B096-A4322FC2F362}"/>
              </a:ext>
            </a:extLst>
          </p:cNvPr>
          <p:cNvSpPr>
            <a:spLocks noGrp="1" noChangeArrowheads="1"/>
          </p:cNvSpPr>
          <p:nvPr>
            <p:ph type="body" idx="1"/>
          </p:nvPr>
        </p:nvSpPr>
        <p:spPr>
          <a:xfrm>
            <a:off x="457200" y="549275"/>
            <a:ext cx="8229600" cy="5576888"/>
          </a:xfrm>
        </p:spPr>
        <p:txBody>
          <a:bodyPr/>
          <a:lstStyle/>
          <a:p>
            <a:pPr>
              <a:lnSpc>
                <a:spcPct val="90000"/>
              </a:lnSpc>
              <a:buFontTx/>
              <a:buNone/>
            </a:pPr>
            <a:r>
              <a:rPr lang="sl-SI" altLang="sl-SI" sz="2400"/>
              <a:t>ODNOS KATOLIŠKE CERKEV DO ISLAMA:</a:t>
            </a:r>
          </a:p>
          <a:p>
            <a:pPr>
              <a:lnSpc>
                <a:spcPct val="90000"/>
              </a:lnSpc>
              <a:buFontTx/>
              <a:buNone/>
            </a:pPr>
            <a:r>
              <a:rPr lang="sl-SI" altLang="sl-SI" sz="2400"/>
              <a:t>    Katoliška Cerkev ima danes, po tolikem času kolebanja in nasprotujočih se mnenj, končno le mnenje, ki vključuje spoštovanje do ljudi, s katerimi si delimo isto vero v Boga očaka Abrahama. Takole pravi Vatikanski koncil: </a:t>
            </a:r>
          </a:p>
          <a:p>
            <a:pPr>
              <a:lnSpc>
                <a:spcPct val="90000"/>
              </a:lnSpc>
              <a:buFontTx/>
              <a:buNone/>
            </a:pPr>
            <a:r>
              <a:rPr lang="sl-SI" altLang="sl-SI" sz="2400"/>
              <a:t>    Cerkev gleda s spoštovanjem tudi na muslimane, ki molijo edinega Boga, živega in v sebi bivajočega, usmiljenega in vsemogočnega, stvarnika nebes in zemlje, ki je govoril ljudem. Njegovim sklepom, tudi skritim, se skušajo podrejati z vso dušo, kakor se je Bogu podrejal Abraham, na katerega se muslimanska vera rada sklicuje. Jezusa sicer ne priznavajo za Boga, vendar pa ga častijo kot preroka; in tudi njegovo deviško mater Marijo, časte ter jo včasih tudi pobožno kličejo. Poleg tega pričakujejo sodnega dne, ko bo Bog obudil vse ljudi in jih poplačal.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50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6" presetClass="entr" presetSubtype="0" fill="hold" nodeType="clickEffect">
                                  <p:stCondLst>
                                    <p:cond delay="0"/>
                                  </p:stCondLst>
                                  <p:iterate type="lt">
                                    <p:tmPct val="10000"/>
                                  </p:iterate>
                                  <p:childTnLst>
                                    <p:set>
                                      <p:cBhvr>
                                        <p:cTn id="13" dur="1" fill="hold">
                                          <p:stCondLst>
                                            <p:cond delay="0"/>
                                          </p:stCondLst>
                                        </p:cTn>
                                        <p:tgtEl>
                                          <p:spTgt spid="16387">
                                            <p:txEl>
                                              <p:pRg st="1" end="1"/>
                                            </p:txEl>
                                          </p:spTgt>
                                        </p:tgtEl>
                                        <p:attrNameLst>
                                          <p:attrName>style.visibility</p:attrName>
                                        </p:attrNameLst>
                                      </p:cBhvr>
                                      <p:to>
                                        <p:strVal val="visible"/>
                                      </p:to>
                                    </p:set>
                                    <p:anim by="(-#ppt_w*2)" calcmode="lin" valueType="num">
                                      <p:cBhvr rctx="PPT">
                                        <p:cTn id="14" dur="500" autoRev="1" fill="hold">
                                          <p:stCondLst>
                                            <p:cond delay="0"/>
                                          </p:stCondLst>
                                        </p:cTn>
                                        <p:tgtEl>
                                          <p:spTgt spid="16387">
                                            <p:txEl>
                                              <p:pRg st="1" end="1"/>
                                            </p:txEl>
                                          </p:spTgt>
                                        </p:tgtEl>
                                        <p:attrNameLst>
                                          <p:attrName>ppt_w</p:attrName>
                                        </p:attrNameLst>
                                      </p:cBhvr>
                                    </p:anim>
                                    <p:anim by="(#ppt_w*0.50)" calcmode="lin" valueType="num">
                                      <p:cBhvr>
                                        <p:cTn id="15" dur="500" decel="50000" autoRev="1" fill="hold">
                                          <p:stCondLst>
                                            <p:cond delay="0"/>
                                          </p:stCondLst>
                                        </p:cTn>
                                        <p:tgtEl>
                                          <p:spTgt spid="16387">
                                            <p:txEl>
                                              <p:pRg st="1" end="1"/>
                                            </p:txEl>
                                          </p:spTgt>
                                        </p:tgtEl>
                                        <p:attrNameLst>
                                          <p:attrName>ppt_x</p:attrName>
                                        </p:attrNameLst>
                                      </p:cBhvr>
                                    </p:anim>
                                    <p:anim from="(-#ppt_h/2)" to="(#ppt_y)" calcmode="lin" valueType="num">
                                      <p:cBhvr>
                                        <p:cTn id="16" dur="1000" fill="hold">
                                          <p:stCondLst>
                                            <p:cond delay="0"/>
                                          </p:stCondLst>
                                        </p:cTn>
                                        <p:tgtEl>
                                          <p:spTgt spid="16387">
                                            <p:txEl>
                                              <p:pRg st="1" end="1"/>
                                            </p:txEl>
                                          </p:spTgt>
                                        </p:tgtEl>
                                        <p:attrNameLst>
                                          <p:attrName>ppt_y</p:attrName>
                                        </p:attrNameLst>
                                      </p:cBhvr>
                                    </p:anim>
                                    <p:animRot by="21600000">
                                      <p:cBhvr>
                                        <p:cTn id="17" dur="1000" fill="hold">
                                          <p:stCondLst>
                                            <p:cond delay="0"/>
                                          </p:stCondLst>
                                        </p:cTn>
                                        <p:tgtEl>
                                          <p:spTgt spid="16387">
                                            <p:txEl>
                                              <p:pRg st="1" end="1"/>
                                            </p:txEl>
                                          </p:spTgt>
                                        </p:tgtEl>
                                        <p:attrNameLst>
                                          <p:attrName>r</p:attrName>
                                        </p:attrNameLst>
                                      </p:cBhvr>
                                    </p:animRot>
                                  </p:childTnLst>
                                </p:cTn>
                              </p:par>
                            </p:childTnLst>
                          </p:cTn>
                        </p:par>
                        <p:par>
                          <p:cTn id="18" fill="hold" nodeType="afterGroup">
                            <p:stCondLst>
                              <p:cond delay="19500"/>
                            </p:stCondLst>
                            <p:childTnLst>
                              <p:par>
                                <p:cTn id="19" presetID="56" presetClass="entr" presetSubtype="0" fill="hold" nodeType="afterEffect">
                                  <p:stCondLst>
                                    <p:cond delay="1500"/>
                                  </p:stCondLst>
                                  <p:iterate type="lt">
                                    <p:tmPct val="10000"/>
                                  </p:iterate>
                                  <p:childTnLst>
                                    <p:set>
                                      <p:cBhvr>
                                        <p:cTn id="20" dur="1" fill="hold">
                                          <p:stCondLst>
                                            <p:cond delay="0"/>
                                          </p:stCondLst>
                                        </p:cTn>
                                        <p:tgtEl>
                                          <p:spTgt spid="16387">
                                            <p:txEl>
                                              <p:pRg st="2" end="2"/>
                                            </p:txEl>
                                          </p:spTgt>
                                        </p:tgtEl>
                                        <p:attrNameLst>
                                          <p:attrName>style.visibility</p:attrName>
                                        </p:attrNameLst>
                                      </p:cBhvr>
                                      <p:to>
                                        <p:strVal val="visible"/>
                                      </p:to>
                                    </p:set>
                                    <p:anim by="(-#ppt_w*2)" calcmode="lin" valueType="num">
                                      <p:cBhvr rctx="PPT">
                                        <p:cTn id="21" dur="500" autoRev="1" fill="hold">
                                          <p:stCondLst>
                                            <p:cond delay="0"/>
                                          </p:stCondLst>
                                        </p:cTn>
                                        <p:tgtEl>
                                          <p:spTgt spid="16387">
                                            <p:txEl>
                                              <p:pRg st="2" end="2"/>
                                            </p:txEl>
                                          </p:spTgt>
                                        </p:tgtEl>
                                        <p:attrNameLst>
                                          <p:attrName>ppt_w</p:attrName>
                                        </p:attrNameLst>
                                      </p:cBhvr>
                                    </p:anim>
                                    <p:anim by="(#ppt_w*0.50)" calcmode="lin" valueType="num">
                                      <p:cBhvr>
                                        <p:cTn id="22" dur="500" decel="50000" autoRev="1" fill="hold">
                                          <p:stCondLst>
                                            <p:cond delay="0"/>
                                          </p:stCondLst>
                                        </p:cTn>
                                        <p:tgtEl>
                                          <p:spTgt spid="16387">
                                            <p:txEl>
                                              <p:pRg st="2" end="2"/>
                                            </p:txEl>
                                          </p:spTgt>
                                        </p:tgtEl>
                                        <p:attrNameLst>
                                          <p:attrName>ppt_x</p:attrName>
                                        </p:attrNameLst>
                                      </p:cBhvr>
                                    </p:anim>
                                    <p:anim from="(-#ppt_h/2)" to="(#ppt_y)" calcmode="lin" valueType="num">
                                      <p:cBhvr>
                                        <p:cTn id="23" dur="1000" fill="hold">
                                          <p:stCondLst>
                                            <p:cond delay="0"/>
                                          </p:stCondLst>
                                        </p:cTn>
                                        <p:tgtEl>
                                          <p:spTgt spid="16387">
                                            <p:txEl>
                                              <p:pRg st="2" end="2"/>
                                            </p:txEl>
                                          </p:spTgt>
                                        </p:tgtEl>
                                        <p:attrNameLst>
                                          <p:attrName>ppt_y</p:attrName>
                                        </p:attrNameLst>
                                      </p:cBhvr>
                                    </p:anim>
                                    <p:animRot by="21600000">
                                      <p:cBhvr>
                                        <p:cTn id="24" dur="1000" fill="hold">
                                          <p:stCondLst>
                                            <p:cond delay="0"/>
                                          </p:stCondLst>
                                        </p:cTn>
                                        <p:tgtEl>
                                          <p:spTgt spid="1638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97C98DE5-CF67-46B1-938E-AB2FA0F0943B}"/>
              </a:ext>
            </a:extLst>
          </p:cNvPr>
          <p:cNvSpPr>
            <a:spLocks noGrp="1" noChangeArrowheads="1"/>
          </p:cNvSpPr>
          <p:nvPr>
            <p:ph type="body" idx="1"/>
          </p:nvPr>
        </p:nvSpPr>
        <p:spPr>
          <a:xfrm>
            <a:off x="457200" y="620713"/>
            <a:ext cx="8229600" cy="5505450"/>
          </a:xfrm>
        </p:spPr>
        <p:txBody>
          <a:bodyPr/>
          <a:lstStyle/>
          <a:p>
            <a:pPr>
              <a:buFontTx/>
              <a:buNone/>
            </a:pPr>
            <a:r>
              <a:rPr lang="sl-SI" altLang="sl-SI"/>
              <a:t>   Zato cenijo moralno življenje in častijo Boga zlasti z molitvijo, miloščino in postom. Če so torej v potekanju stoletij med kristjani in muslimani neredko nastajale razprtije in sovražnosti, spodbuja cerkveni zbor vse, naj pozabijo na to, kar je bilo, naj se odkritosrčno trudijo za medsebojno razumevanje in naj skupno nastopajo v obrambo in pospeševanje socialne pravičnosti, moralnih vrednot ter miru in svobode za vse ljudi.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1500"/>
                                  </p:stCondLst>
                                  <p:iterate type="lt">
                                    <p:tmPct val="10000"/>
                                  </p:iterate>
                                  <p:childTnLst>
                                    <p:set>
                                      <p:cBhvr>
                                        <p:cTn id="6" dur="1" fill="hold">
                                          <p:stCondLst>
                                            <p:cond delay="0"/>
                                          </p:stCondLst>
                                        </p:cTn>
                                        <p:tgtEl>
                                          <p:spTgt spid="17411">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7411">
                                            <p:txEl>
                                              <p:pRg st="0" end="0"/>
                                            </p:txEl>
                                          </p:spTgt>
                                        </p:tgtEl>
                                        <p:attrNameLst>
                                          <p:attrName>ppt_w</p:attrName>
                                        </p:attrNameLst>
                                      </p:cBhvr>
                                    </p:anim>
                                    <p:anim by="(#ppt_w*0.50)" calcmode="lin" valueType="num">
                                      <p:cBhvr>
                                        <p:cTn id="8" dur="500" decel="50000" autoRev="1" fill="hold">
                                          <p:stCondLst>
                                            <p:cond delay="0"/>
                                          </p:stCondLst>
                                        </p:cTn>
                                        <p:tgtEl>
                                          <p:spTgt spid="17411">
                                            <p:txEl>
                                              <p:pRg st="0" end="0"/>
                                            </p:txEl>
                                          </p:spTgt>
                                        </p:tgtEl>
                                        <p:attrNameLst>
                                          <p:attrName>ppt_x</p:attrName>
                                        </p:attrNameLst>
                                      </p:cBhvr>
                                    </p:anim>
                                    <p:anim from="(-#ppt_h/2)" to="(#ppt_y)" calcmode="lin" valueType="num">
                                      <p:cBhvr>
                                        <p:cTn id="9" dur="1000" fill="hold">
                                          <p:stCondLst>
                                            <p:cond delay="0"/>
                                          </p:stCondLst>
                                        </p:cTn>
                                        <p:tgtEl>
                                          <p:spTgt spid="17411">
                                            <p:txEl>
                                              <p:pRg st="0" end="0"/>
                                            </p:txEl>
                                          </p:spTgt>
                                        </p:tgtEl>
                                        <p:attrNameLst>
                                          <p:attrName>ppt_y</p:attrName>
                                        </p:attrNameLst>
                                      </p:cBhvr>
                                    </p:anim>
                                    <p:animRot by="21600000">
                                      <p:cBhvr>
                                        <p:cTn id="10" dur="1000" fill="hold">
                                          <p:stCondLst>
                                            <p:cond delay="0"/>
                                          </p:stCondLst>
                                        </p:cTn>
                                        <p:tgtEl>
                                          <p:spTgt spid="17411">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0C8A54CC-2781-468B-8B5A-D6EBA3F07FFF}"/>
              </a:ext>
            </a:extLst>
          </p:cNvPr>
          <p:cNvSpPr>
            <a:spLocks noGrp="1" noChangeArrowheads="1"/>
          </p:cNvSpPr>
          <p:nvPr>
            <p:ph type="body" idx="1"/>
          </p:nvPr>
        </p:nvSpPr>
        <p:spPr>
          <a:xfrm>
            <a:off x="457200" y="476250"/>
            <a:ext cx="8229600" cy="5649913"/>
          </a:xfrm>
        </p:spPr>
        <p:txBody>
          <a:bodyPr/>
          <a:lstStyle/>
          <a:p>
            <a:r>
              <a:rPr lang="sl-SI" altLang="sl-SI" sz="2800"/>
              <a:t>Islam je vera, ki se zelo hitro širi. V nekaj besedah povej katera so po tvoje tista ozadja, da je ta vera vedno bolj prisotna v svetu?</a:t>
            </a:r>
          </a:p>
          <a:p>
            <a:pPr>
              <a:buFontTx/>
              <a:buNone/>
            </a:pPr>
            <a:r>
              <a:rPr lang="sl-SI" altLang="sl-SI" sz="2800"/>
              <a:t> </a:t>
            </a:r>
          </a:p>
          <a:p>
            <a:r>
              <a:rPr lang="sl-SI" altLang="sl-SI" sz="2800"/>
              <a:t>Med glavnimi simboli islama pogosto najdemo polmesec: razloži pomen tega simbola in pokaži na razne možnosti v katerih se ta simbol uporablja.</a:t>
            </a:r>
          </a:p>
          <a:p>
            <a:pPr>
              <a:buFontTx/>
              <a:buNone/>
            </a:pPr>
            <a:r>
              <a:rPr lang="sl-SI" altLang="sl-SI" sz="2800"/>
              <a:t> </a:t>
            </a:r>
          </a:p>
          <a:p>
            <a:r>
              <a:rPr lang="sl-SI" altLang="sl-SI" sz="2800"/>
              <a:t>Ali lahko rečemo, da je Koran za muslimane isto kot je Sveto pismo za kristjane? V kakšnem smislu da in v kakšnem smislu 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1500"/>
                                  </p:stCondLst>
                                  <p:iterate type="lt">
                                    <p:tmPct val="10000"/>
                                  </p:iterate>
                                  <p:childTnLst>
                                    <p:set>
                                      <p:cBhvr>
                                        <p:cTn id="6" dur="1" fill="hold">
                                          <p:stCondLst>
                                            <p:cond delay="0"/>
                                          </p:stCondLst>
                                        </p:cTn>
                                        <p:tgtEl>
                                          <p:spTgt spid="18435">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8435">
                                            <p:txEl>
                                              <p:pRg st="0" end="0"/>
                                            </p:txEl>
                                          </p:spTgt>
                                        </p:tgtEl>
                                        <p:attrNameLst>
                                          <p:attrName>ppt_w</p:attrName>
                                        </p:attrNameLst>
                                      </p:cBhvr>
                                    </p:anim>
                                    <p:anim by="(#ppt_w*0.50)" calcmode="lin" valueType="num">
                                      <p:cBhvr>
                                        <p:cTn id="8" dur="500" decel="50000" autoRev="1" fill="hold">
                                          <p:stCondLst>
                                            <p:cond delay="0"/>
                                          </p:stCondLst>
                                        </p:cTn>
                                        <p:tgtEl>
                                          <p:spTgt spid="18435">
                                            <p:txEl>
                                              <p:pRg st="0" end="0"/>
                                            </p:txEl>
                                          </p:spTgt>
                                        </p:tgtEl>
                                        <p:attrNameLst>
                                          <p:attrName>ppt_x</p:attrName>
                                        </p:attrNameLst>
                                      </p:cBhvr>
                                    </p:anim>
                                    <p:anim from="(-#ppt_h/2)" to="(#ppt_y)" calcmode="lin" valueType="num">
                                      <p:cBhvr>
                                        <p:cTn id="9" dur="1000" fill="hold">
                                          <p:stCondLst>
                                            <p:cond delay="0"/>
                                          </p:stCondLst>
                                        </p:cTn>
                                        <p:tgtEl>
                                          <p:spTgt spid="18435">
                                            <p:txEl>
                                              <p:pRg st="0" end="0"/>
                                            </p:txEl>
                                          </p:spTgt>
                                        </p:tgtEl>
                                        <p:attrNameLst>
                                          <p:attrName>ppt_y</p:attrName>
                                        </p:attrNameLst>
                                      </p:cBhvr>
                                    </p:anim>
                                    <p:animRot by="21600000">
                                      <p:cBhvr>
                                        <p:cTn id="10" dur="1000" fill="hold">
                                          <p:stCondLst>
                                            <p:cond delay="0"/>
                                          </p:stCondLst>
                                        </p:cTn>
                                        <p:tgtEl>
                                          <p:spTgt spid="18435">
                                            <p:txEl>
                                              <p:pRg st="0" end="0"/>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18435">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18435">
                                            <p:txEl>
                                              <p:pRg st="2" end="2"/>
                                            </p:txEl>
                                          </p:spTgt>
                                        </p:tgtEl>
                                        <p:attrNameLst>
                                          <p:attrName>ppt_w</p:attrName>
                                        </p:attrNameLst>
                                      </p:cBhvr>
                                    </p:anim>
                                    <p:anim by="(#ppt_w*0.50)" calcmode="lin" valueType="num">
                                      <p:cBhvr>
                                        <p:cTn id="16" dur="500" decel="50000" autoRev="1" fill="hold">
                                          <p:stCondLst>
                                            <p:cond delay="0"/>
                                          </p:stCondLst>
                                        </p:cTn>
                                        <p:tgtEl>
                                          <p:spTgt spid="18435">
                                            <p:txEl>
                                              <p:pRg st="2" end="2"/>
                                            </p:txEl>
                                          </p:spTgt>
                                        </p:tgtEl>
                                        <p:attrNameLst>
                                          <p:attrName>ppt_x</p:attrName>
                                        </p:attrNameLst>
                                      </p:cBhvr>
                                    </p:anim>
                                    <p:anim from="(-#ppt_h/2)" to="(#ppt_y)" calcmode="lin" valueType="num">
                                      <p:cBhvr>
                                        <p:cTn id="17" dur="1000" fill="hold">
                                          <p:stCondLst>
                                            <p:cond delay="0"/>
                                          </p:stCondLst>
                                        </p:cTn>
                                        <p:tgtEl>
                                          <p:spTgt spid="18435">
                                            <p:txEl>
                                              <p:pRg st="2" end="2"/>
                                            </p:txEl>
                                          </p:spTgt>
                                        </p:tgtEl>
                                        <p:attrNameLst>
                                          <p:attrName>ppt_y</p:attrName>
                                        </p:attrNameLst>
                                      </p:cBhvr>
                                    </p:anim>
                                    <p:animRot by="21600000">
                                      <p:cBhvr>
                                        <p:cTn id="18" dur="1000" fill="hold">
                                          <p:stCondLst>
                                            <p:cond delay="0"/>
                                          </p:stCondLst>
                                        </p:cTn>
                                        <p:tgtEl>
                                          <p:spTgt spid="18435">
                                            <p:txEl>
                                              <p:pRg st="2" end="2"/>
                                            </p:txEl>
                                          </p:spTgt>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18435">
                                            <p:txEl>
                                              <p:pRg st="4" end="4"/>
                                            </p:txEl>
                                          </p:spTgt>
                                        </p:tgtEl>
                                        <p:attrNameLst>
                                          <p:attrName>style.visibility</p:attrName>
                                        </p:attrNameLst>
                                      </p:cBhvr>
                                      <p:to>
                                        <p:strVal val="visible"/>
                                      </p:to>
                                    </p:set>
                                    <p:anim by="(-#ppt_w*2)" calcmode="lin" valueType="num">
                                      <p:cBhvr rctx="PPT">
                                        <p:cTn id="23" dur="500" autoRev="1" fill="hold">
                                          <p:stCondLst>
                                            <p:cond delay="0"/>
                                          </p:stCondLst>
                                        </p:cTn>
                                        <p:tgtEl>
                                          <p:spTgt spid="18435">
                                            <p:txEl>
                                              <p:pRg st="4" end="4"/>
                                            </p:txEl>
                                          </p:spTgt>
                                        </p:tgtEl>
                                        <p:attrNameLst>
                                          <p:attrName>ppt_w</p:attrName>
                                        </p:attrNameLst>
                                      </p:cBhvr>
                                    </p:anim>
                                    <p:anim by="(#ppt_w*0.50)" calcmode="lin" valueType="num">
                                      <p:cBhvr>
                                        <p:cTn id="24" dur="500" decel="50000" autoRev="1" fill="hold">
                                          <p:stCondLst>
                                            <p:cond delay="0"/>
                                          </p:stCondLst>
                                        </p:cTn>
                                        <p:tgtEl>
                                          <p:spTgt spid="18435">
                                            <p:txEl>
                                              <p:pRg st="4" end="4"/>
                                            </p:txEl>
                                          </p:spTgt>
                                        </p:tgtEl>
                                        <p:attrNameLst>
                                          <p:attrName>ppt_x</p:attrName>
                                        </p:attrNameLst>
                                      </p:cBhvr>
                                    </p:anim>
                                    <p:anim from="(-#ppt_h/2)" to="(#ppt_y)" calcmode="lin" valueType="num">
                                      <p:cBhvr>
                                        <p:cTn id="25" dur="1000" fill="hold">
                                          <p:stCondLst>
                                            <p:cond delay="0"/>
                                          </p:stCondLst>
                                        </p:cTn>
                                        <p:tgtEl>
                                          <p:spTgt spid="18435">
                                            <p:txEl>
                                              <p:pRg st="4" end="4"/>
                                            </p:txEl>
                                          </p:spTgt>
                                        </p:tgtEl>
                                        <p:attrNameLst>
                                          <p:attrName>ppt_y</p:attrName>
                                        </p:attrNameLst>
                                      </p:cBhvr>
                                    </p:anim>
                                    <p:animRot by="21600000">
                                      <p:cBhvr>
                                        <p:cTn id="26" dur="1000" fill="hold">
                                          <p:stCondLst>
                                            <p:cond delay="0"/>
                                          </p:stCondLst>
                                        </p:cTn>
                                        <p:tgtEl>
                                          <p:spTgt spid="1843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8ABAD40F-E36F-4B3E-9331-6861624BF845}"/>
              </a:ext>
            </a:extLst>
          </p:cNvPr>
          <p:cNvSpPr txBox="1">
            <a:spLocks noChangeArrowheads="1"/>
          </p:cNvSpPr>
          <p:nvPr/>
        </p:nvSpPr>
        <p:spPr bwMode="auto">
          <a:xfrm>
            <a:off x="539750" y="333375"/>
            <a:ext cx="7488238" cy="612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sl-SI" altLang="sl-SI" sz="2000"/>
              <a:t>ŠTEVILKE:</a:t>
            </a:r>
          </a:p>
          <a:p>
            <a:r>
              <a:rPr lang="sl-SI" altLang="sl-SI" sz="2000"/>
              <a:t>    Islam je druga vera na svetu po številu vernih, takoj za krščanstvom. Šteje približno milijardo ljudi. Raztresen je v 162 državah, največ od tega v Aziji in Afriki (severni in centralni). V nekaterih državah je islam državna vera in tudi šteje večino ljudi v državi: Saudska Arabija, Severni Jemen, Kuvait, Pakistan, Iran, Irak, Egipt, Maroko, Sudan, Tunizija, Sirija, Alžirija, Bangladeš, Turčija in Afganistan. Indonezija je država z največjo muslimansko populacijo. Šteje celih 124 milijonov muslimanov.  V Evropi živi približno 30 milijonov muslimanov, dva od tega v Bosni, en milijon v Albaniji in milijon v Bolgariji. Mnogo muslimanov v Franciji, Nemčiji in Italiji je po svojem poreklu Arabcev. </a:t>
            </a:r>
          </a:p>
          <a:p>
            <a:r>
              <a:rPr lang="sl-SI" altLang="sl-SI" sz="2000"/>
              <a:t>     Približno 85 % je sunitov (pomeni tradicija; poleg Mohamedovega nauka in Korana se držijo tradicije – to je temelj verovanja), ostali so po večini šiiti (izhodišče je Ali) – od teh je 10% naseljenih v Iranu (samo Ali je pravi naslednik preroka; imam je pravi le, če izhaja direktno iz tega debla…).</a:t>
            </a:r>
          </a:p>
          <a:p>
            <a:r>
              <a:rPr lang="sl-SI" altLang="sl-SI"/>
              <a:t> </a:t>
            </a:r>
          </a:p>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2000"/>
                                  </p:stCondLst>
                                  <p:childTnLst>
                                    <p:set>
                                      <p:cBhvr>
                                        <p:cTn id="6" dur="1" fill="hold">
                                          <p:stCondLst>
                                            <p:cond delay="0"/>
                                          </p:stCondLst>
                                        </p:cTn>
                                        <p:tgtEl>
                                          <p:spTgt spid="3076">
                                            <p:txEl>
                                              <p:pRg st="0" end="0"/>
                                            </p:txEl>
                                          </p:spTgt>
                                        </p:tgtEl>
                                        <p:attrNameLst>
                                          <p:attrName>style.visibility</p:attrName>
                                        </p:attrNameLst>
                                      </p:cBhvr>
                                      <p:to>
                                        <p:strVal val="visible"/>
                                      </p:to>
                                    </p:set>
                                    <p:anim calcmode="lin" valueType="num">
                                      <p:cBhvr additive="base">
                                        <p:cTn id="7"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6">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500"/>
                            </p:stCondLst>
                            <p:childTnLst>
                              <p:par>
                                <p:cTn id="10" presetID="56" presetClass="entr" presetSubtype="0" fill="hold" nodeType="afterEffect">
                                  <p:stCondLst>
                                    <p:cond delay="2000"/>
                                  </p:stCondLst>
                                  <p:iterate type="lt">
                                    <p:tmPct val="10000"/>
                                  </p:iterate>
                                  <p:childTnLst>
                                    <p:set>
                                      <p:cBhvr>
                                        <p:cTn id="11" dur="1" fill="hold">
                                          <p:stCondLst>
                                            <p:cond delay="0"/>
                                          </p:stCondLst>
                                        </p:cTn>
                                        <p:tgtEl>
                                          <p:spTgt spid="3076">
                                            <p:txEl>
                                              <p:pRg st="1" end="1"/>
                                            </p:txEl>
                                          </p:spTgt>
                                        </p:tgtEl>
                                        <p:attrNameLst>
                                          <p:attrName>style.visibility</p:attrName>
                                        </p:attrNameLst>
                                      </p:cBhvr>
                                      <p:to>
                                        <p:strVal val="visible"/>
                                      </p:to>
                                    </p:set>
                                    <p:anim by="(-#ppt_w*2)" calcmode="lin" valueType="num">
                                      <p:cBhvr rctx="PPT">
                                        <p:cTn id="12" dur="500" autoRev="1" fill="hold">
                                          <p:stCondLst>
                                            <p:cond delay="0"/>
                                          </p:stCondLst>
                                        </p:cTn>
                                        <p:tgtEl>
                                          <p:spTgt spid="3076">
                                            <p:txEl>
                                              <p:pRg st="1" end="1"/>
                                            </p:txEl>
                                          </p:spTgt>
                                        </p:tgtEl>
                                        <p:attrNameLst>
                                          <p:attrName>ppt_w</p:attrName>
                                        </p:attrNameLst>
                                      </p:cBhvr>
                                    </p:anim>
                                    <p:anim by="(#ppt_w*0.50)" calcmode="lin" valueType="num">
                                      <p:cBhvr>
                                        <p:cTn id="13" dur="500" decel="50000" autoRev="1" fill="hold">
                                          <p:stCondLst>
                                            <p:cond delay="0"/>
                                          </p:stCondLst>
                                        </p:cTn>
                                        <p:tgtEl>
                                          <p:spTgt spid="3076">
                                            <p:txEl>
                                              <p:pRg st="1" end="1"/>
                                            </p:txEl>
                                          </p:spTgt>
                                        </p:tgtEl>
                                        <p:attrNameLst>
                                          <p:attrName>ppt_x</p:attrName>
                                        </p:attrNameLst>
                                      </p:cBhvr>
                                    </p:anim>
                                    <p:anim from="(-#ppt_h/2)" to="(#ppt_y)" calcmode="lin" valueType="num">
                                      <p:cBhvr>
                                        <p:cTn id="14" dur="1000" fill="hold">
                                          <p:stCondLst>
                                            <p:cond delay="0"/>
                                          </p:stCondLst>
                                        </p:cTn>
                                        <p:tgtEl>
                                          <p:spTgt spid="3076">
                                            <p:txEl>
                                              <p:pRg st="1" end="1"/>
                                            </p:txEl>
                                          </p:spTgt>
                                        </p:tgtEl>
                                        <p:attrNameLst>
                                          <p:attrName>ppt_y</p:attrName>
                                        </p:attrNameLst>
                                      </p:cBhvr>
                                    </p:anim>
                                    <p:animRot by="21600000">
                                      <p:cBhvr>
                                        <p:cTn id="15" dur="1000" fill="hold">
                                          <p:stCondLst>
                                            <p:cond delay="0"/>
                                          </p:stCondLst>
                                        </p:cTn>
                                        <p:tgtEl>
                                          <p:spTgt spid="3076">
                                            <p:txEl>
                                              <p:pRg st="1" end="1"/>
                                            </p:txEl>
                                          </p:spTgt>
                                        </p:tgtEl>
                                        <p:attrNameLst>
                                          <p:attrName>r</p:attrName>
                                        </p:attrNameLst>
                                      </p:cBhvr>
                                    </p:animRot>
                                  </p:childTnLst>
                                </p:cTn>
                              </p:par>
                            </p:childTnLst>
                          </p:cTn>
                        </p:par>
                        <p:par>
                          <p:cTn id="16" fill="hold" nodeType="afterGroup">
                            <p:stCondLst>
                              <p:cond delay="64800"/>
                            </p:stCondLst>
                            <p:childTnLst>
                              <p:par>
                                <p:cTn id="17" presetID="56" presetClass="entr" presetSubtype="0" fill="hold" nodeType="afterEffect">
                                  <p:stCondLst>
                                    <p:cond delay="2000"/>
                                  </p:stCondLst>
                                  <p:iterate type="lt">
                                    <p:tmPct val="10000"/>
                                  </p:iterate>
                                  <p:childTnLst>
                                    <p:set>
                                      <p:cBhvr>
                                        <p:cTn id="18" dur="1" fill="hold">
                                          <p:stCondLst>
                                            <p:cond delay="0"/>
                                          </p:stCondLst>
                                        </p:cTn>
                                        <p:tgtEl>
                                          <p:spTgt spid="3076">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3076">
                                            <p:txEl>
                                              <p:pRg st="2" end="2"/>
                                            </p:txEl>
                                          </p:spTgt>
                                        </p:tgtEl>
                                        <p:attrNameLst>
                                          <p:attrName>ppt_w</p:attrName>
                                        </p:attrNameLst>
                                      </p:cBhvr>
                                    </p:anim>
                                    <p:anim by="(#ppt_w*0.50)" calcmode="lin" valueType="num">
                                      <p:cBhvr>
                                        <p:cTn id="20" dur="500" decel="50000" autoRev="1" fill="hold">
                                          <p:stCondLst>
                                            <p:cond delay="0"/>
                                          </p:stCondLst>
                                        </p:cTn>
                                        <p:tgtEl>
                                          <p:spTgt spid="3076">
                                            <p:txEl>
                                              <p:pRg st="2" end="2"/>
                                            </p:txEl>
                                          </p:spTgt>
                                        </p:tgtEl>
                                        <p:attrNameLst>
                                          <p:attrName>ppt_x</p:attrName>
                                        </p:attrNameLst>
                                      </p:cBhvr>
                                    </p:anim>
                                    <p:anim from="(-#ppt_h/2)" to="(#ppt_y)" calcmode="lin" valueType="num">
                                      <p:cBhvr>
                                        <p:cTn id="21" dur="1000" fill="hold">
                                          <p:stCondLst>
                                            <p:cond delay="0"/>
                                          </p:stCondLst>
                                        </p:cTn>
                                        <p:tgtEl>
                                          <p:spTgt spid="3076">
                                            <p:txEl>
                                              <p:pRg st="2" end="2"/>
                                            </p:txEl>
                                          </p:spTgt>
                                        </p:tgtEl>
                                        <p:attrNameLst>
                                          <p:attrName>ppt_y</p:attrName>
                                        </p:attrNameLst>
                                      </p:cBhvr>
                                    </p:anim>
                                    <p:animRot by="21600000">
                                      <p:cBhvr>
                                        <p:cTn id="22" dur="1000" fill="hold">
                                          <p:stCondLst>
                                            <p:cond delay="0"/>
                                          </p:stCondLst>
                                        </p:cTn>
                                        <p:tgtEl>
                                          <p:spTgt spid="3076">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7E1C8AFB-D13F-4B24-9748-C7978F430330}"/>
              </a:ext>
            </a:extLst>
          </p:cNvPr>
          <p:cNvSpPr>
            <a:spLocks noGrp="1" noChangeArrowheads="1"/>
          </p:cNvSpPr>
          <p:nvPr>
            <p:ph type="body" idx="1"/>
          </p:nvPr>
        </p:nvSpPr>
        <p:spPr>
          <a:xfrm>
            <a:off x="457200" y="404813"/>
            <a:ext cx="8229600" cy="5721350"/>
          </a:xfrm>
        </p:spPr>
        <p:txBody>
          <a:bodyPr/>
          <a:lstStyle/>
          <a:p>
            <a:pPr>
              <a:buFontTx/>
              <a:buNone/>
            </a:pPr>
            <a:r>
              <a:rPr lang="sl-SI" altLang="sl-SI" sz="2000"/>
              <a:t>POIMENOVANJA:</a:t>
            </a:r>
          </a:p>
          <a:p>
            <a:pPr>
              <a:buFontTx/>
              <a:buNone/>
            </a:pPr>
            <a:r>
              <a:rPr lang="sl-SI" altLang="sl-SI" sz="2000"/>
              <a:t>     Islam v arabščini pomeni: zapuščenost, predanost, podvreči se. Beseda izraža temeljno naravnanost ver, ki temelji na razodetju Boga Alaha preroku Mohamedu, ki se mu j razodel kot najvišji kateremu se je treba posvetiti (podvreči), sebe v celoti. Arabski glagol “SALIMA”, ki se prevaja z “podvreči se” izraža bistvo Islama. Musliman je tisti, ki se Bogu popolnoma podvrže (izroči) (musliman je nedovršna oblika glagola salima – tako obe besedi pomenita isto).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300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3500"/>
                            </p:stCondLst>
                            <p:childTnLst>
                              <p:par>
                                <p:cTn id="10" presetID="56" presetClass="entr" presetSubtype="0" fill="hold" nodeType="afterEffect">
                                  <p:stCondLst>
                                    <p:cond delay="1500"/>
                                  </p:stCondLst>
                                  <p:iterate type="lt">
                                    <p:tmPct val="10000"/>
                                  </p:iterate>
                                  <p:childTnLst>
                                    <p:set>
                                      <p:cBhvr>
                                        <p:cTn id="11" dur="1" fill="hold">
                                          <p:stCondLst>
                                            <p:cond delay="0"/>
                                          </p:stCondLst>
                                        </p:cTn>
                                        <p:tgtEl>
                                          <p:spTgt spid="4099">
                                            <p:txEl>
                                              <p:pRg st="1" end="1"/>
                                            </p:txEl>
                                          </p:spTgt>
                                        </p:tgtEl>
                                        <p:attrNameLst>
                                          <p:attrName>style.visibility</p:attrName>
                                        </p:attrNameLst>
                                      </p:cBhvr>
                                      <p:to>
                                        <p:strVal val="visible"/>
                                      </p:to>
                                    </p:set>
                                    <p:anim by="(-#ppt_w*2)" calcmode="lin" valueType="num">
                                      <p:cBhvr rctx="PPT">
                                        <p:cTn id="12" dur="500" autoRev="1" fill="hold">
                                          <p:stCondLst>
                                            <p:cond delay="0"/>
                                          </p:stCondLst>
                                        </p:cTn>
                                        <p:tgtEl>
                                          <p:spTgt spid="4099">
                                            <p:txEl>
                                              <p:pRg st="1" end="1"/>
                                            </p:txEl>
                                          </p:spTgt>
                                        </p:tgtEl>
                                        <p:attrNameLst>
                                          <p:attrName>ppt_w</p:attrName>
                                        </p:attrNameLst>
                                      </p:cBhvr>
                                    </p:anim>
                                    <p:anim by="(#ppt_w*0.50)" calcmode="lin" valueType="num">
                                      <p:cBhvr>
                                        <p:cTn id="13" dur="500" decel="50000" autoRev="1" fill="hold">
                                          <p:stCondLst>
                                            <p:cond delay="0"/>
                                          </p:stCondLst>
                                        </p:cTn>
                                        <p:tgtEl>
                                          <p:spTgt spid="4099">
                                            <p:txEl>
                                              <p:pRg st="1" end="1"/>
                                            </p:txEl>
                                          </p:spTgt>
                                        </p:tgtEl>
                                        <p:attrNameLst>
                                          <p:attrName>ppt_x</p:attrName>
                                        </p:attrNameLst>
                                      </p:cBhvr>
                                    </p:anim>
                                    <p:anim from="(-#ppt_h/2)" to="(#ppt_y)" calcmode="lin" valueType="num">
                                      <p:cBhvr>
                                        <p:cTn id="14" dur="1000" fill="hold">
                                          <p:stCondLst>
                                            <p:cond delay="0"/>
                                          </p:stCondLst>
                                        </p:cTn>
                                        <p:tgtEl>
                                          <p:spTgt spid="4099">
                                            <p:txEl>
                                              <p:pRg st="1" end="1"/>
                                            </p:txEl>
                                          </p:spTgt>
                                        </p:tgtEl>
                                        <p:attrNameLst>
                                          <p:attrName>ppt_y</p:attrName>
                                        </p:attrNameLst>
                                      </p:cBhvr>
                                    </p:anim>
                                    <p:animRot by="21600000">
                                      <p:cBhvr>
                                        <p:cTn id="15" dur="1000" fill="hold">
                                          <p:stCondLst>
                                            <p:cond delay="0"/>
                                          </p:stCondLst>
                                        </p:cTn>
                                        <p:tgtEl>
                                          <p:spTgt spid="409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6B34078D-56FC-475D-98FC-89A129732CEE}"/>
              </a:ext>
            </a:extLst>
          </p:cNvPr>
          <p:cNvSpPr>
            <a:spLocks noGrp="1" noChangeArrowheads="1"/>
          </p:cNvSpPr>
          <p:nvPr>
            <p:ph type="body" idx="1"/>
          </p:nvPr>
        </p:nvSpPr>
        <p:spPr>
          <a:xfrm>
            <a:off x="457200" y="476250"/>
            <a:ext cx="8229600" cy="5649913"/>
          </a:xfrm>
        </p:spPr>
        <p:txBody>
          <a:bodyPr/>
          <a:lstStyle/>
          <a:p>
            <a:pPr>
              <a:lnSpc>
                <a:spcPct val="80000"/>
              </a:lnSpc>
              <a:buFontTx/>
              <a:buNone/>
            </a:pPr>
            <a:r>
              <a:rPr lang="sl-SI" altLang="sl-SI" sz="1800"/>
              <a:t>ZGODOVINA:</a:t>
            </a:r>
          </a:p>
          <a:p>
            <a:pPr>
              <a:lnSpc>
                <a:spcPct val="80000"/>
              </a:lnSpc>
              <a:buFontTx/>
              <a:buNone/>
            </a:pPr>
            <a:r>
              <a:rPr lang="sl-SI" altLang="sl-SI" sz="1800"/>
              <a:t>     Izvir islama najdemo v preroku Mohamedu (570-632) ki je, po izročilu, prejel od Boga razodetje, ki pa mu ga je posredoval nadangel Gabrijel. Ta razodetja so bila zapisana v knjigo Koran (Al'Quran pomeni to, kar se bere, recitira) dokončno je bila urejena med 609 in 632. Začetki prve islamske skupnosti segajo v leto 622, ko je Mohamed moral bežati iz Meke v Medino. Ta dan, imenovan Hegira, je začetek islamskega veka, zato tudi od takrat ves islamski svet šteje leta. </a:t>
            </a:r>
          </a:p>
          <a:p>
            <a:pPr>
              <a:lnSpc>
                <a:spcPct val="80000"/>
              </a:lnSpc>
              <a:buFontTx/>
              <a:buNone/>
            </a:pPr>
            <a:r>
              <a:rPr lang="sl-SI" altLang="sl-SI" sz="1800"/>
              <a:t>      Islam se je pod prvimi štirimi kalifi razširil po celotnem tedanjem svetu (osmanski imperij). Glavno mesto je bilo Damask (650-750), zavzemal pa je področje od Indije do Atlantika. Pod naslednjim kalifatom Abasidov se je imperij tako razširil in so se v njem začele dogajati razne novosti, da je postale problem sporazumevanje (nova ljudstva, jeziki, nove države…). Vendar se je islam še vedno širil: indija, Turčija, Kitajska, Afrika… v Evropo je prišel preko Sicilije (11. stol) in Španije (15 stol.). Danes so muslimani v večini prisotni na balkanskem polotoku in osrednji Rusiji. Proces dekolonializacije je islamu prinesel nov verski in politični elan. Ponižanja, katerih so bili deležni v času kolonializma in kasneje v času arabsko-izraelskih vojn je sprovociralo obračanje k ekstremizmu in obujanju tradicionalnih vrednot. Posebne vrste prerod je islamski svet dobil po islamski revoluciji v Iranu l. 1979, ki se je potem raznesel po mnogih deželah sveta (ekstremisti) – Alžirija, Afganistan, Sudan itd.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300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nodeType="clickEffect">
                                  <p:stCondLst>
                                    <p:cond delay="1500"/>
                                  </p:stCondLst>
                                  <p:iterate type="lt">
                                    <p:tmPct val="10000"/>
                                  </p:iterate>
                                  <p:childTnLst>
                                    <p:set>
                                      <p:cBhvr>
                                        <p:cTn id="11" dur="1" fill="hold">
                                          <p:stCondLst>
                                            <p:cond delay="0"/>
                                          </p:stCondLst>
                                        </p:cTn>
                                        <p:tgtEl>
                                          <p:spTgt spid="5123">
                                            <p:txEl>
                                              <p:pRg st="1" end="1"/>
                                            </p:txEl>
                                          </p:spTgt>
                                        </p:tgtEl>
                                        <p:attrNameLst>
                                          <p:attrName>style.visibility</p:attrName>
                                        </p:attrNameLst>
                                      </p:cBhvr>
                                      <p:to>
                                        <p:strVal val="visible"/>
                                      </p:to>
                                    </p:set>
                                    <p:anim by="(-#ppt_w*2)" calcmode="lin" valueType="num">
                                      <p:cBhvr rctx="PPT">
                                        <p:cTn id="12" dur="500" autoRev="1" fill="hold">
                                          <p:stCondLst>
                                            <p:cond delay="0"/>
                                          </p:stCondLst>
                                        </p:cTn>
                                        <p:tgtEl>
                                          <p:spTgt spid="5123">
                                            <p:txEl>
                                              <p:pRg st="1" end="1"/>
                                            </p:txEl>
                                          </p:spTgt>
                                        </p:tgtEl>
                                        <p:attrNameLst>
                                          <p:attrName>ppt_w</p:attrName>
                                        </p:attrNameLst>
                                      </p:cBhvr>
                                    </p:anim>
                                    <p:anim by="(#ppt_w*0.50)" calcmode="lin" valueType="num">
                                      <p:cBhvr>
                                        <p:cTn id="13" dur="500" decel="50000" autoRev="1" fill="hold">
                                          <p:stCondLst>
                                            <p:cond delay="0"/>
                                          </p:stCondLst>
                                        </p:cTn>
                                        <p:tgtEl>
                                          <p:spTgt spid="5123">
                                            <p:txEl>
                                              <p:pRg st="1" end="1"/>
                                            </p:txEl>
                                          </p:spTgt>
                                        </p:tgtEl>
                                        <p:attrNameLst>
                                          <p:attrName>ppt_x</p:attrName>
                                        </p:attrNameLst>
                                      </p:cBhvr>
                                    </p:anim>
                                    <p:anim from="(-#ppt_h/2)" to="(#ppt_y)" calcmode="lin" valueType="num">
                                      <p:cBhvr>
                                        <p:cTn id="14" dur="1000" fill="hold">
                                          <p:stCondLst>
                                            <p:cond delay="0"/>
                                          </p:stCondLst>
                                        </p:cTn>
                                        <p:tgtEl>
                                          <p:spTgt spid="5123">
                                            <p:txEl>
                                              <p:pRg st="1" end="1"/>
                                            </p:txEl>
                                          </p:spTgt>
                                        </p:tgtEl>
                                        <p:attrNameLst>
                                          <p:attrName>ppt_y</p:attrName>
                                        </p:attrNameLst>
                                      </p:cBhvr>
                                    </p:anim>
                                    <p:animRot by="21600000">
                                      <p:cBhvr>
                                        <p:cTn id="15" dur="1000" fill="hold">
                                          <p:stCondLst>
                                            <p:cond delay="0"/>
                                          </p:stCondLst>
                                        </p:cTn>
                                        <p:tgtEl>
                                          <p:spTgt spid="5123">
                                            <p:txEl>
                                              <p:pRg st="1" end="1"/>
                                            </p:txEl>
                                          </p:spTgt>
                                        </p:tgtEl>
                                        <p:attrNameLst>
                                          <p:attrName>r</p:attrName>
                                        </p:attrNameLst>
                                      </p:cBhvr>
                                    </p:animRot>
                                  </p:childTnLst>
                                </p:cTn>
                              </p:par>
                            </p:childTnLst>
                          </p:cTn>
                        </p:par>
                        <p:par>
                          <p:cTn id="16" fill="hold" nodeType="afterGroup">
                            <p:stCondLst>
                              <p:cond delay="41400"/>
                            </p:stCondLst>
                            <p:childTnLst>
                              <p:par>
                                <p:cTn id="17" presetID="56" presetClass="entr" presetSubtype="0" fill="hold" nodeType="afterEffect">
                                  <p:stCondLst>
                                    <p:cond delay="2000"/>
                                  </p:stCondLst>
                                  <p:iterate type="lt">
                                    <p:tmPct val="10000"/>
                                  </p:iterate>
                                  <p:childTnLst>
                                    <p:set>
                                      <p:cBhvr>
                                        <p:cTn id="18" dur="1" fill="hold">
                                          <p:stCondLst>
                                            <p:cond delay="0"/>
                                          </p:stCondLst>
                                        </p:cTn>
                                        <p:tgtEl>
                                          <p:spTgt spid="5123">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5123">
                                            <p:txEl>
                                              <p:pRg st="2" end="2"/>
                                            </p:txEl>
                                          </p:spTgt>
                                        </p:tgtEl>
                                        <p:attrNameLst>
                                          <p:attrName>ppt_w</p:attrName>
                                        </p:attrNameLst>
                                      </p:cBhvr>
                                    </p:anim>
                                    <p:anim by="(#ppt_w*0.50)" calcmode="lin" valueType="num">
                                      <p:cBhvr>
                                        <p:cTn id="20" dur="500" decel="50000" autoRev="1" fill="hold">
                                          <p:stCondLst>
                                            <p:cond delay="0"/>
                                          </p:stCondLst>
                                        </p:cTn>
                                        <p:tgtEl>
                                          <p:spTgt spid="5123">
                                            <p:txEl>
                                              <p:pRg st="2" end="2"/>
                                            </p:txEl>
                                          </p:spTgt>
                                        </p:tgtEl>
                                        <p:attrNameLst>
                                          <p:attrName>ppt_x</p:attrName>
                                        </p:attrNameLst>
                                      </p:cBhvr>
                                    </p:anim>
                                    <p:anim from="(-#ppt_h/2)" to="(#ppt_y)" calcmode="lin" valueType="num">
                                      <p:cBhvr>
                                        <p:cTn id="21" dur="1000" fill="hold">
                                          <p:stCondLst>
                                            <p:cond delay="0"/>
                                          </p:stCondLst>
                                        </p:cTn>
                                        <p:tgtEl>
                                          <p:spTgt spid="5123">
                                            <p:txEl>
                                              <p:pRg st="2" end="2"/>
                                            </p:txEl>
                                          </p:spTgt>
                                        </p:tgtEl>
                                        <p:attrNameLst>
                                          <p:attrName>ppt_y</p:attrName>
                                        </p:attrNameLst>
                                      </p:cBhvr>
                                    </p:anim>
                                    <p:animRot by="21600000">
                                      <p:cBhvr>
                                        <p:cTn id="22" dur="1000" fill="hold">
                                          <p:stCondLst>
                                            <p:cond delay="0"/>
                                          </p:stCondLst>
                                        </p:cTn>
                                        <p:tgtEl>
                                          <p:spTgt spid="512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0657CF92-8C3D-4C02-AD8A-73990316D510}"/>
              </a:ext>
            </a:extLst>
          </p:cNvPr>
          <p:cNvSpPr>
            <a:spLocks noGrp="1" noChangeArrowheads="1"/>
          </p:cNvSpPr>
          <p:nvPr>
            <p:ph type="body" idx="1"/>
          </p:nvPr>
        </p:nvSpPr>
        <p:spPr>
          <a:xfrm>
            <a:off x="457200" y="549275"/>
            <a:ext cx="8229600" cy="5576888"/>
          </a:xfrm>
        </p:spPr>
        <p:txBody>
          <a:bodyPr/>
          <a:lstStyle/>
          <a:p>
            <a:pPr>
              <a:lnSpc>
                <a:spcPct val="90000"/>
              </a:lnSpc>
              <a:buFontTx/>
              <a:buNone/>
            </a:pPr>
            <a:r>
              <a:rPr lang="sl-SI" altLang="sl-SI" sz="2800"/>
              <a:t>   Kot rezultat razvoja islama v 7. in 19. stoletju imamo današnjo podobo islama: celoten arabski polotok, preko Gibraltarja v Afriko. Na vzhod pa je podoba takale: preko Indije, Kašmirja, Turkestana, vse do Mongolije in Sibirije na severu. Muslimane še najdemo v Pakistanu, Maleziji in po nekaterih delih Indonezije. Veliko jih živi kakor v nekakšnih diasporah: Balkan (Albanija, Makedonija, Bosna, Turčija, Bolgarija); v Aziji so muslimani na Kitajskem in Indiji. Islam tako zavzema veliko področje vzhodnega dela sveta, vmes so le majhni otočki krščanstva (Abesinija, Izrael, kopti v Egiptu, kristjani v Libiji, Siriji in Iraku in neverni iz Sudana)…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1500"/>
                                  </p:stCondLst>
                                  <p:iterate type="lt">
                                    <p:tmPct val="10000"/>
                                  </p:iterate>
                                  <p:childTnLst>
                                    <p:set>
                                      <p:cBhvr>
                                        <p:cTn id="6" dur="1" fill="hold">
                                          <p:stCondLst>
                                            <p:cond delay="0"/>
                                          </p:stCondLst>
                                        </p:cTn>
                                        <p:tgtEl>
                                          <p:spTgt spid="614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147">
                                            <p:txEl>
                                              <p:pRg st="0" end="0"/>
                                            </p:txEl>
                                          </p:spTgt>
                                        </p:tgtEl>
                                        <p:attrNameLst>
                                          <p:attrName>ppt_w</p:attrName>
                                        </p:attrNameLst>
                                      </p:cBhvr>
                                    </p:anim>
                                    <p:anim by="(#ppt_w*0.50)" calcmode="lin" valueType="num">
                                      <p:cBhvr>
                                        <p:cTn id="8" dur="500" decel="50000" autoRev="1" fill="hold">
                                          <p:stCondLst>
                                            <p:cond delay="0"/>
                                          </p:stCondLst>
                                        </p:cTn>
                                        <p:tgtEl>
                                          <p:spTgt spid="6147">
                                            <p:txEl>
                                              <p:pRg st="0" end="0"/>
                                            </p:txEl>
                                          </p:spTgt>
                                        </p:tgtEl>
                                        <p:attrNameLst>
                                          <p:attrName>ppt_x</p:attrName>
                                        </p:attrNameLst>
                                      </p:cBhvr>
                                    </p:anim>
                                    <p:anim from="(-#ppt_h/2)" to="(#ppt_y)" calcmode="lin" valueType="num">
                                      <p:cBhvr>
                                        <p:cTn id="9" dur="1000" fill="hold">
                                          <p:stCondLst>
                                            <p:cond delay="0"/>
                                          </p:stCondLst>
                                        </p:cTn>
                                        <p:tgtEl>
                                          <p:spTgt spid="6147">
                                            <p:txEl>
                                              <p:pRg st="0" end="0"/>
                                            </p:txEl>
                                          </p:spTgt>
                                        </p:tgtEl>
                                        <p:attrNameLst>
                                          <p:attrName>ppt_y</p:attrName>
                                        </p:attrNameLst>
                                      </p:cBhvr>
                                    </p:anim>
                                    <p:animRot by="21600000">
                                      <p:cBhvr>
                                        <p:cTn id="10" dur="1000" fill="hold">
                                          <p:stCondLst>
                                            <p:cond delay="0"/>
                                          </p:stCondLst>
                                        </p:cTn>
                                        <p:tgtEl>
                                          <p:spTgt spid="614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ADC3FF03-00BF-409B-AA37-0A1AFCC6DBA5}"/>
              </a:ext>
            </a:extLst>
          </p:cNvPr>
          <p:cNvSpPr>
            <a:spLocks noGrp="1" noChangeArrowheads="1"/>
          </p:cNvSpPr>
          <p:nvPr>
            <p:ph type="body" idx="1"/>
          </p:nvPr>
        </p:nvSpPr>
        <p:spPr>
          <a:xfrm>
            <a:off x="457200" y="260350"/>
            <a:ext cx="8229600" cy="6337300"/>
          </a:xfrm>
        </p:spPr>
        <p:txBody>
          <a:bodyPr/>
          <a:lstStyle/>
          <a:p>
            <a:pPr>
              <a:lnSpc>
                <a:spcPct val="80000"/>
              </a:lnSpc>
              <a:buFontTx/>
              <a:buNone/>
            </a:pPr>
            <a:r>
              <a:rPr lang="sl-SI" altLang="sl-SI" sz="1400"/>
              <a:t>ZGODOVINSKI PREREZ:</a:t>
            </a:r>
          </a:p>
          <a:p>
            <a:pPr>
              <a:lnSpc>
                <a:spcPct val="80000"/>
              </a:lnSpc>
            </a:pPr>
            <a:r>
              <a:rPr lang="sl-SI" altLang="sl-SI" sz="1600" b="1"/>
              <a:t>570-632 Mohamed,</a:t>
            </a:r>
          </a:p>
          <a:p>
            <a:pPr>
              <a:lnSpc>
                <a:spcPct val="80000"/>
              </a:lnSpc>
            </a:pPr>
            <a:r>
              <a:rPr lang="sl-SI" altLang="sl-SI" sz="1600" b="1"/>
              <a:t>622 E'gira, začetek muslimanske ere,</a:t>
            </a:r>
          </a:p>
          <a:p>
            <a:pPr>
              <a:lnSpc>
                <a:spcPct val="80000"/>
              </a:lnSpc>
            </a:pPr>
            <a:r>
              <a:rPr lang="sl-SI" altLang="sl-SI" sz="1600" b="1"/>
              <a:t>632 kalif Abu Bakr nasledi Mohameda in zbere Alahova razodetja Mohamedu, ki so vsebina Korana,</a:t>
            </a:r>
          </a:p>
          <a:p>
            <a:pPr>
              <a:lnSpc>
                <a:spcPct val="80000"/>
              </a:lnSpc>
            </a:pPr>
            <a:r>
              <a:rPr lang="sl-SI" altLang="sl-SI" sz="1600" b="1"/>
              <a:t>634-644 Umar, drugi kalif,</a:t>
            </a:r>
          </a:p>
          <a:p>
            <a:pPr>
              <a:lnSpc>
                <a:spcPct val="80000"/>
              </a:lnSpc>
            </a:pPr>
            <a:r>
              <a:rPr lang="sl-SI" altLang="sl-SI" sz="1600" b="1"/>
              <a:t>644-656 Uthman, tretji kalif,</a:t>
            </a:r>
          </a:p>
          <a:p>
            <a:pPr>
              <a:lnSpc>
                <a:spcPct val="80000"/>
              </a:lnSpc>
            </a:pPr>
            <a:r>
              <a:rPr lang="sl-SI" altLang="sl-SI" sz="1600" b="1"/>
              <a:t>658 izvolitev kalifa Mu'awiya na škodo Ali'ja, Mohamedovega zeta. Sunniti ga sprejmejo, šiiti zavrnejo, zato se ločijo.</a:t>
            </a:r>
          </a:p>
          <a:p>
            <a:pPr>
              <a:lnSpc>
                <a:spcPct val="80000"/>
              </a:lnSpc>
            </a:pPr>
            <a:r>
              <a:rPr lang="sl-SI" altLang="sl-SI" sz="1600" b="1"/>
              <a:t>732 Bitka pri Toursu in Poitiersu: zaustavitev širjenja islama na Zahod,</a:t>
            </a:r>
          </a:p>
          <a:p>
            <a:pPr>
              <a:lnSpc>
                <a:spcPct val="80000"/>
              </a:lnSpc>
            </a:pPr>
            <a:r>
              <a:rPr lang="sl-SI" altLang="sl-SI" sz="1600" b="1"/>
              <a:t>1099 prvi križarski pohod pod papežem Urbanom I.,</a:t>
            </a:r>
          </a:p>
          <a:p>
            <a:pPr>
              <a:lnSpc>
                <a:spcPct val="80000"/>
              </a:lnSpc>
            </a:pPr>
            <a:r>
              <a:rPr lang="sl-SI" altLang="sl-SI" sz="1600" b="1"/>
              <a:t>1171 Saladin premaga križarje,</a:t>
            </a:r>
          </a:p>
          <a:p>
            <a:pPr>
              <a:lnSpc>
                <a:spcPct val="80000"/>
              </a:lnSpc>
            </a:pPr>
            <a:r>
              <a:rPr lang="sl-SI" altLang="sl-SI" sz="1600" b="1"/>
              <a:t>1290 začetek turške otomanske dinastije,</a:t>
            </a:r>
          </a:p>
          <a:p>
            <a:pPr>
              <a:lnSpc>
                <a:spcPct val="80000"/>
              </a:lnSpc>
            </a:pPr>
            <a:r>
              <a:rPr lang="sl-SI" altLang="sl-SI" sz="1600" b="1"/>
              <a:t>1453 sultan Mohamed II. osvoji Bizanc. Konec Vzhodnega rimskega cesarstva. Nato preide islam na Balkan. Naslov kalifa preide na turške sultane.</a:t>
            </a:r>
          </a:p>
          <a:p>
            <a:pPr>
              <a:lnSpc>
                <a:spcPct val="80000"/>
              </a:lnSpc>
            </a:pPr>
            <a:r>
              <a:rPr lang="sl-SI" altLang="sl-SI" sz="1600" b="1"/>
              <a:t>1492 Španski kralj zavzame Granado, konec islamske oblasti v Španiji,</a:t>
            </a:r>
          </a:p>
          <a:p>
            <a:pPr>
              <a:lnSpc>
                <a:spcPct val="80000"/>
              </a:lnSpc>
            </a:pPr>
            <a:r>
              <a:rPr lang="sl-SI" altLang="sl-SI" sz="1600" b="1"/>
              <a:t>1501 Safawidi uveljavijo šiitoizem v Iranu,</a:t>
            </a:r>
          </a:p>
          <a:p>
            <a:pPr>
              <a:lnSpc>
                <a:spcPct val="80000"/>
              </a:lnSpc>
            </a:pPr>
            <a:r>
              <a:rPr lang="sl-SI" altLang="sl-SI" sz="1600" b="1"/>
              <a:t>1529 Turki premagani pred Dunajem,</a:t>
            </a:r>
          </a:p>
          <a:p>
            <a:pPr>
              <a:lnSpc>
                <a:spcPct val="80000"/>
              </a:lnSpc>
            </a:pPr>
            <a:r>
              <a:rPr lang="sl-SI" altLang="sl-SI" sz="1600" b="1"/>
              <a:t>1571 Španci in Benečani premagajo Turke v bitki pri Lepantu,</a:t>
            </a:r>
          </a:p>
          <a:p>
            <a:pPr>
              <a:lnSpc>
                <a:spcPct val="80000"/>
              </a:lnSpc>
            </a:pPr>
            <a:r>
              <a:rPr lang="sl-SI" altLang="sl-SI" sz="1600" b="1"/>
              <a:t>1788-1919 razkosanje Otomanskega kraljestva. Balkanske dežele se osamosvojijo.</a:t>
            </a:r>
          </a:p>
          <a:p>
            <a:pPr>
              <a:lnSpc>
                <a:spcPct val="80000"/>
              </a:lnSpc>
            </a:pPr>
            <a:r>
              <a:rPr lang="sl-SI" altLang="sl-SI" sz="1600" b="1"/>
              <a:t>1928 ustanovljeni v Izmaliji v Egiptu Muslimanski bratje, da omejijo vpliv Zahoda,</a:t>
            </a:r>
          </a:p>
          <a:p>
            <a:pPr>
              <a:lnSpc>
                <a:spcPct val="80000"/>
              </a:lnSpc>
            </a:pPr>
            <a:r>
              <a:rPr lang="sl-SI" altLang="sl-SI" sz="1600" b="1"/>
              <a:t>1945 ustanovljena v Kairu Arabska zveza,</a:t>
            </a:r>
          </a:p>
          <a:p>
            <a:pPr>
              <a:lnSpc>
                <a:spcPct val="80000"/>
              </a:lnSpc>
            </a:pPr>
            <a:r>
              <a:rPr lang="sl-SI" altLang="sl-SI" sz="1600" b="1"/>
              <a:t>1948 nastanek Izraela, Palestinci morajo v sosednje dežele.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200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500"/>
                            </p:stCondLst>
                            <p:childTnLst>
                              <p:par>
                                <p:cTn id="10" presetID="2" presetClass="entr" presetSubtype="4" fill="hold" nodeType="afterEffect">
                                  <p:stCondLst>
                                    <p:cond delay="150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additive="base">
                                        <p:cTn id="12"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4500"/>
                            </p:stCondLst>
                            <p:childTnLst>
                              <p:par>
                                <p:cTn id="15" presetID="2" presetClass="entr" presetSubtype="4" fill="hold" nodeType="afterEffect">
                                  <p:stCondLst>
                                    <p:cond delay="150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6500"/>
                            </p:stCondLst>
                            <p:childTnLst>
                              <p:par>
                                <p:cTn id="20" presetID="2" presetClass="entr" presetSubtype="4" fill="hold" nodeType="afterEffect">
                                  <p:stCondLst>
                                    <p:cond delay="1500"/>
                                  </p:stCondLst>
                                  <p:childTnLst>
                                    <p:set>
                                      <p:cBhvr>
                                        <p:cTn id="21" dur="1" fill="hold">
                                          <p:stCondLst>
                                            <p:cond delay="0"/>
                                          </p:stCondLst>
                                        </p:cTn>
                                        <p:tgtEl>
                                          <p:spTgt spid="7171">
                                            <p:txEl>
                                              <p:pRg st="3" end="3"/>
                                            </p:txEl>
                                          </p:spTgt>
                                        </p:tgtEl>
                                        <p:attrNameLst>
                                          <p:attrName>style.visibility</p:attrName>
                                        </p:attrNameLst>
                                      </p:cBhvr>
                                      <p:to>
                                        <p:strVal val="visible"/>
                                      </p:to>
                                    </p:set>
                                    <p:anim calcmode="lin" valueType="num">
                                      <p:cBhvr additive="base">
                                        <p:cTn id="22"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8500"/>
                            </p:stCondLst>
                            <p:childTnLst>
                              <p:par>
                                <p:cTn id="25" presetID="2" presetClass="entr" presetSubtype="4" fill="hold" nodeType="afterEffect">
                                  <p:stCondLst>
                                    <p:cond delay="2000"/>
                                  </p:stCondLst>
                                  <p:childTnLst>
                                    <p:set>
                                      <p:cBhvr>
                                        <p:cTn id="26" dur="1" fill="hold">
                                          <p:stCondLst>
                                            <p:cond delay="0"/>
                                          </p:stCondLst>
                                        </p:cTn>
                                        <p:tgtEl>
                                          <p:spTgt spid="7171">
                                            <p:txEl>
                                              <p:pRg st="4" end="4"/>
                                            </p:txEl>
                                          </p:spTgt>
                                        </p:tgtEl>
                                        <p:attrNameLst>
                                          <p:attrName>style.visibility</p:attrName>
                                        </p:attrNameLst>
                                      </p:cBhvr>
                                      <p:to>
                                        <p:strVal val="visible"/>
                                      </p:to>
                                    </p:set>
                                    <p:anim calcmode="lin" valueType="num">
                                      <p:cBhvr additive="base">
                                        <p:cTn id="2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11000"/>
                            </p:stCondLst>
                            <p:childTnLst>
                              <p:par>
                                <p:cTn id="30" presetID="2" presetClass="entr" presetSubtype="4" fill="hold" nodeType="afterEffect">
                                  <p:stCondLst>
                                    <p:cond delay="1500"/>
                                  </p:stCondLst>
                                  <p:childTnLst>
                                    <p:set>
                                      <p:cBhvr>
                                        <p:cTn id="31" dur="1" fill="hold">
                                          <p:stCondLst>
                                            <p:cond delay="0"/>
                                          </p:stCondLst>
                                        </p:cTn>
                                        <p:tgtEl>
                                          <p:spTgt spid="7171">
                                            <p:txEl>
                                              <p:pRg st="5" end="5"/>
                                            </p:txEl>
                                          </p:spTgt>
                                        </p:tgtEl>
                                        <p:attrNameLst>
                                          <p:attrName>style.visibility</p:attrName>
                                        </p:attrNameLst>
                                      </p:cBhvr>
                                      <p:to>
                                        <p:strVal val="visible"/>
                                      </p:to>
                                    </p:set>
                                    <p:anim calcmode="lin" valueType="num">
                                      <p:cBhvr additive="base">
                                        <p:cTn id="32"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13000"/>
                            </p:stCondLst>
                            <p:childTnLst>
                              <p:par>
                                <p:cTn id="35" presetID="2" presetClass="entr" presetSubtype="4" fill="hold" nodeType="afterEffect">
                                  <p:stCondLst>
                                    <p:cond delay="1500"/>
                                  </p:stCondLst>
                                  <p:childTnLst>
                                    <p:set>
                                      <p:cBhvr>
                                        <p:cTn id="36" dur="1" fill="hold">
                                          <p:stCondLst>
                                            <p:cond delay="0"/>
                                          </p:stCondLst>
                                        </p:cTn>
                                        <p:tgtEl>
                                          <p:spTgt spid="7171">
                                            <p:txEl>
                                              <p:pRg st="6" end="6"/>
                                            </p:txEl>
                                          </p:spTgt>
                                        </p:tgtEl>
                                        <p:attrNameLst>
                                          <p:attrName>style.visibility</p:attrName>
                                        </p:attrNameLst>
                                      </p:cBhvr>
                                      <p:to>
                                        <p:strVal val="visible"/>
                                      </p:to>
                                    </p:set>
                                    <p:anim calcmode="lin" valueType="num">
                                      <p:cBhvr additive="base">
                                        <p:cTn id="37"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15000"/>
                            </p:stCondLst>
                            <p:childTnLst>
                              <p:par>
                                <p:cTn id="40" presetID="2" presetClass="entr" presetSubtype="4" fill="hold" nodeType="afterEffect">
                                  <p:stCondLst>
                                    <p:cond delay="2000"/>
                                  </p:stCondLst>
                                  <p:childTnLst>
                                    <p:set>
                                      <p:cBhvr>
                                        <p:cTn id="41" dur="1" fill="hold">
                                          <p:stCondLst>
                                            <p:cond delay="0"/>
                                          </p:stCondLst>
                                        </p:cTn>
                                        <p:tgtEl>
                                          <p:spTgt spid="7171">
                                            <p:txEl>
                                              <p:pRg st="7" end="7"/>
                                            </p:txEl>
                                          </p:spTgt>
                                        </p:tgtEl>
                                        <p:attrNameLst>
                                          <p:attrName>style.visibility</p:attrName>
                                        </p:attrNameLst>
                                      </p:cBhvr>
                                      <p:to>
                                        <p:strVal val="visible"/>
                                      </p:to>
                                    </p:set>
                                    <p:anim calcmode="lin" valueType="num">
                                      <p:cBhvr additive="base">
                                        <p:cTn id="42"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17500"/>
                            </p:stCondLst>
                            <p:childTnLst>
                              <p:par>
                                <p:cTn id="45" presetID="2" presetClass="entr" presetSubtype="4" fill="hold" nodeType="afterEffect">
                                  <p:stCondLst>
                                    <p:cond delay="1500"/>
                                  </p:stCondLst>
                                  <p:childTnLst>
                                    <p:set>
                                      <p:cBhvr>
                                        <p:cTn id="46" dur="1" fill="hold">
                                          <p:stCondLst>
                                            <p:cond delay="0"/>
                                          </p:stCondLst>
                                        </p:cTn>
                                        <p:tgtEl>
                                          <p:spTgt spid="7171">
                                            <p:txEl>
                                              <p:pRg st="8" end="8"/>
                                            </p:txEl>
                                          </p:spTgt>
                                        </p:tgtEl>
                                        <p:attrNameLst>
                                          <p:attrName>style.visibility</p:attrName>
                                        </p:attrNameLst>
                                      </p:cBhvr>
                                      <p:to>
                                        <p:strVal val="visible"/>
                                      </p:to>
                                    </p:set>
                                    <p:anim calcmode="lin" valueType="num">
                                      <p:cBhvr additive="base">
                                        <p:cTn id="47"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19500"/>
                            </p:stCondLst>
                            <p:childTnLst>
                              <p:par>
                                <p:cTn id="50" presetID="2" presetClass="entr" presetSubtype="4" fill="hold" nodeType="afterEffect">
                                  <p:stCondLst>
                                    <p:cond delay="1500"/>
                                  </p:stCondLst>
                                  <p:childTnLst>
                                    <p:set>
                                      <p:cBhvr>
                                        <p:cTn id="51" dur="1" fill="hold">
                                          <p:stCondLst>
                                            <p:cond delay="0"/>
                                          </p:stCondLst>
                                        </p:cTn>
                                        <p:tgtEl>
                                          <p:spTgt spid="7171">
                                            <p:txEl>
                                              <p:pRg st="9" end="9"/>
                                            </p:txEl>
                                          </p:spTgt>
                                        </p:tgtEl>
                                        <p:attrNameLst>
                                          <p:attrName>style.visibility</p:attrName>
                                        </p:attrNameLst>
                                      </p:cBhvr>
                                      <p:to>
                                        <p:strVal val="visible"/>
                                      </p:to>
                                    </p:set>
                                    <p:anim calcmode="lin" valueType="num">
                                      <p:cBhvr additive="base">
                                        <p:cTn id="52"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21500"/>
                            </p:stCondLst>
                            <p:childTnLst>
                              <p:par>
                                <p:cTn id="55" presetID="2" presetClass="entr" presetSubtype="4" fill="hold" nodeType="afterEffect">
                                  <p:stCondLst>
                                    <p:cond delay="1500"/>
                                  </p:stCondLst>
                                  <p:childTnLst>
                                    <p:set>
                                      <p:cBhvr>
                                        <p:cTn id="56" dur="1" fill="hold">
                                          <p:stCondLst>
                                            <p:cond delay="0"/>
                                          </p:stCondLst>
                                        </p:cTn>
                                        <p:tgtEl>
                                          <p:spTgt spid="7171">
                                            <p:txEl>
                                              <p:pRg st="10" end="10"/>
                                            </p:txEl>
                                          </p:spTgt>
                                        </p:tgtEl>
                                        <p:attrNameLst>
                                          <p:attrName>style.visibility</p:attrName>
                                        </p:attrNameLst>
                                      </p:cBhvr>
                                      <p:to>
                                        <p:strVal val="visible"/>
                                      </p:to>
                                    </p:set>
                                    <p:anim calcmode="lin" valueType="num">
                                      <p:cBhvr additive="base">
                                        <p:cTn id="57"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171">
                                            <p:txEl>
                                              <p:pRg st="10" end="10"/>
                                            </p:txEl>
                                          </p:spTgt>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23500"/>
                            </p:stCondLst>
                            <p:childTnLst>
                              <p:par>
                                <p:cTn id="60" presetID="2" presetClass="entr" presetSubtype="4" fill="hold" nodeType="afterEffect">
                                  <p:stCondLst>
                                    <p:cond delay="1500"/>
                                  </p:stCondLst>
                                  <p:childTnLst>
                                    <p:set>
                                      <p:cBhvr>
                                        <p:cTn id="61" dur="1" fill="hold">
                                          <p:stCondLst>
                                            <p:cond delay="0"/>
                                          </p:stCondLst>
                                        </p:cTn>
                                        <p:tgtEl>
                                          <p:spTgt spid="7171">
                                            <p:txEl>
                                              <p:pRg st="11" end="11"/>
                                            </p:txEl>
                                          </p:spTgt>
                                        </p:tgtEl>
                                        <p:attrNameLst>
                                          <p:attrName>style.visibility</p:attrName>
                                        </p:attrNameLst>
                                      </p:cBhvr>
                                      <p:to>
                                        <p:strVal val="visible"/>
                                      </p:to>
                                    </p:set>
                                    <p:anim calcmode="lin" valueType="num">
                                      <p:cBhvr additive="base">
                                        <p:cTn id="62" dur="5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171">
                                            <p:txEl>
                                              <p:pRg st="11" end="11"/>
                                            </p:txEl>
                                          </p:spTgt>
                                        </p:tgtEl>
                                        <p:attrNameLst>
                                          <p:attrName>ppt_y</p:attrName>
                                        </p:attrNameLst>
                                      </p:cBhvr>
                                      <p:tavLst>
                                        <p:tav tm="0">
                                          <p:val>
                                            <p:strVal val="1+#ppt_h/2"/>
                                          </p:val>
                                        </p:tav>
                                        <p:tav tm="100000">
                                          <p:val>
                                            <p:strVal val="#ppt_y"/>
                                          </p:val>
                                        </p:tav>
                                      </p:tavLst>
                                    </p:anim>
                                  </p:childTnLst>
                                </p:cTn>
                              </p:par>
                            </p:childTnLst>
                          </p:cTn>
                        </p:par>
                        <p:par>
                          <p:cTn id="64" fill="hold" nodeType="afterGroup">
                            <p:stCondLst>
                              <p:cond delay="25500"/>
                            </p:stCondLst>
                            <p:childTnLst>
                              <p:par>
                                <p:cTn id="65" presetID="2" presetClass="entr" presetSubtype="4" fill="hold" nodeType="afterEffect">
                                  <p:stCondLst>
                                    <p:cond delay="2000"/>
                                  </p:stCondLst>
                                  <p:childTnLst>
                                    <p:set>
                                      <p:cBhvr>
                                        <p:cTn id="66" dur="1" fill="hold">
                                          <p:stCondLst>
                                            <p:cond delay="0"/>
                                          </p:stCondLst>
                                        </p:cTn>
                                        <p:tgtEl>
                                          <p:spTgt spid="7171">
                                            <p:txEl>
                                              <p:pRg st="12" end="12"/>
                                            </p:txEl>
                                          </p:spTgt>
                                        </p:tgtEl>
                                        <p:attrNameLst>
                                          <p:attrName>style.visibility</p:attrName>
                                        </p:attrNameLst>
                                      </p:cBhvr>
                                      <p:to>
                                        <p:strVal val="visible"/>
                                      </p:to>
                                    </p:set>
                                    <p:anim calcmode="lin" valueType="num">
                                      <p:cBhvr additive="base">
                                        <p:cTn id="67" dur="5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171">
                                            <p:txEl>
                                              <p:pRg st="12" end="12"/>
                                            </p:txEl>
                                          </p:spTgt>
                                        </p:tgtEl>
                                        <p:attrNameLst>
                                          <p:attrName>ppt_y</p:attrName>
                                        </p:attrNameLst>
                                      </p:cBhvr>
                                      <p:tavLst>
                                        <p:tav tm="0">
                                          <p:val>
                                            <p:strVal val="1+#ppt_h/2"/>
                                          </p:val>
                                        </p:tav>
                                        <p:tav tm="100000">
                                          <p:val>
                                            <p:strVal val="#ppt_y"/>
                                          </p:val>
                                        </p:tav>
                                      </p:tavLst>
                                    </p:anim>
                                  </p:childTnLst>
                                </p:cTn>
                              </p:par>
                            </p:childTnLst>
                          </p:cTn>
                        </p:par>
                        <p:par>
                          <p:cTn id="69" fill="hold" nodeType="afterGroup">
                            <p:stCondLst>
                              <p:cond delay="28000"/>
                            </p:stCondLst>
                            <p:childTnLst>
                              <p:par>
                                <p:cTn id="70" presetID="2" presetClass="entr" presetSubtype="4" fill="hold" nodeType="afterEffect">
                                  <p:stCondLst>
                                    <p:cond delay="1500"/>
                                  </p:stCondLst>
                                  <p:childTnLst>
                                    <p:set>
                                      <p:cBhvr>
                                        <p:cTn id="71" dur="1" fill="hold">
                                          <p:stCondLst>
                                            <p:cond delay="0"/>
                                          </p:stCondLst>
                                        </p:cTn>
                                        <p:tgtEl>
                                          <p:spTgt spid="7171">
                                            <p:txEl>
                                              <p:pRg st="13" end="13"/>
                                            </p:txEl>
                                          </p:spTgt>
                                        </p:tgtEl>
                                        <p:attrNameLst>
                                          <p:attrName>style.visibility</p:attrName>
                                        </p:attrNameLst>
                                      </p:cBhvr>
                                      <p:to>
                                        <p:strVal val="visible"/>
                                      </p:to>
                                    </p:set>
                                    <p:anim calcmode="lin" valueType="num">
                                      <p:cBhvr additive="base">
                                        <p:cTn id="72" dur="5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171">
                                            <p:txEl>
                                              <p:pRg st="13" end="13"/>
                                            </p:txEl>
                                          </p:spTgt>
                                        </p:tgtEl>
                                        <p:attrNameLst>
                                          <p:attrName>ppt_y</p:attrName>
                                        </p:attrNameLst>
                                      </p:cBhvr>
                                      <p:tavLst>
                                        <p:tav tm="0">
                                          <p:val>
                                            <p:strVal val="1+#ppt_h/2"/>
                                          </p:val>
                                        </p:tav>
                                        <p:tav tm="100000">
                                          <p:val>
                                            <p:strVal val="#ppt_y"/>
                                          </p:val>
                                        </p:tav>
                                      </p:tavLst>
                                    </p:anim>
                                  </p:childTnLst>
                                </p:cTn>
                              </p:par>
                            </p:childTnLst>
                          </p:cTn>
                        </p:par>
                        <p:par>
                          <p:cTn id="74" fill="hold" nodeType="afterGroup">
                            <p:stCondLst>
                              <p:cond delay="30000"/>
                            </p:stCondLst>
                            <p:childTnLst>
                              <p:par>
                                <p:cTn id="75" presetID="2" presetClass="entr" presetSubtype="4" fill="hold" nodeType="afterEffect">
                                  <p:stCondLst>
                                    <p:cond delay="0"/>
                                  </p:stCondLst>
                                  <p:childTnLst>
                                    <p:set>
                                      <p:cBhvr>
                                        <p:cTn id="76" dur="1" fill="hold">
                                          <p:stCondLst>
                                            <p:cond delay="0"/>
                                          </p:stCondLst>
                                        </p:cTn>
                                        <p:tgtEl>
                                          <p:spTgt spid="7171">
                                            <p:txEl>
                                              <p:pRg st="14" end="14"/>
                                            </p:txEl>
                                          </p:spTgt>
                                        </p:tgtEl>
                                        <p:attrNameLst>
                                          <p:attrName>style.visibility</p:attrName>
                                        </p:attrNameLst>
                                      </p:cBhvr>
                                      <p:to>
                                        <p:strVal val="visible"/>
                                      </p:to>
                                    </p:set>
                                    <p:anim calcmode="lin" valueType="num">
                                      <p:cBhvr additive="base">
                                        <p:cTn id="77" dur="5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171">
                                            <p:txEl>
                                              <p:pRg st="14" end="14"/>
                                            </p:txEl>
                                          </p:spTgt>
                                        </p:tgtEl>
                                        <p:attrNameLst>
                                          <p:attrName>ppt_y</p:attrName>
                                        </p:attrNameLst>
                                      </p:cBhvr>
                                      <p:tavLst>
                                        <p:tav tm="0">
                                          <p:val>
                                            <p:strVal val="1+#ppt_h/2"/>
                                          </p:val>
                                        </p:tav>
                                        <p:tav tm="100000">
                                          <p:val>
                                            <p:strVal val="#ppt_y"/>
                                          </p:val>
                                        </p:tav>
                                      </p:tavLst>
                                    </p:anim>
                                  </p:childTnLst>
                                </p:cTn>
                              </p:par>
                            </p:childTnLst>
                          </p:cTn>
                        </p:par>
                        <p:par>
                          <p:cTn id="79" fill="hold" nodeType="afterGroup">
                            <p:stCondLst>
                              <p:cond delay="30500"/>
                            </p:stCondLst>
                            <p:childTnLst>
                              <p:par>
                                <p:cTn id="80" presetID="2" presetClass="entr" presetSubtype="4" fill="hold" nodeType="afterEffect">
                                  <p:stCondLst>
                                    <p:cond delay="1500"/>
                                  </p:stCondLst>
                                  <p:childTnLst>
                                    <p:set>
                                      <p:cBhvr>
                                        <p:cTn id="81" dur="1" fill="hold">
                                          <p:stCondLst>
                                            <p:cond delay="0"/>
                                          </p:stCondLst>
                                        </p:cTn>
                                        <p:tgtEl>
                                          <p:spTgt spid="7171">
                                            <p:txEl>
                                              <p:pRg st="15" end="15"/>
                                            </p:txEl>
                                          </p:spTgt>
                                        </p:tgtEl>
                                        <p:attrNameLst>
                                          <p:attrName>style.visibility</p:attrName>
                                        </p:attrNameLst>
                                      </p:cBhvr>
                                      <p:to>
                                        <p:strVal val="visible"/>
                                      </p:to>
                                    </p:set>
                                    <p:anim calcmode="lin" valueType="num">
                                      <p:cBhvr additive="base">
                                        <p:cTn id="82" dur="5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171">
                                            <p:txEl>
                                              <p:pRg st="15" end="15"/>
                                            </p:txEl>
                                          </p:spTgt>
                                        </p:tgtEl>
                                        <p:attrNameLst>
                                          <p:attrName>ppt_y</p:attrName>
                                        </p:attrNameLst>
                                      </p:cBhvr>
                                      <p:tavLst>
                                        <p:tav tm="0">
                                          <p:val>
                                            <p:strVal val="1+#ppt_h/2"/>
                                          </p:val>
                                        </p:tav>
                                        <p:tav tm="100000">
                                          <p:val>
                                            <p:strVal val="#ppt_y"/>
                                          </p:val>
                                        </p:tav>
                                      </p:tavLst>
                                    </p:anim>
                                  </p:childTnLst>
                                </p:cTn>
                              </p:par>
                            </p:childTnLst>
                          </p:cTn>
                        </p:par>
                        <p:par>
                          <p:cTn id="84" fill="hold" nodeType="afterGroup">
                            <p:stCondLst>
                              <p:cond delay="32500"/>
                            </p:stCondLst>
                            <p:childTnLst>
                              <p:par>
                                <p:cTn id="85" presetID="2" presetClass="entr" presetSubtype="4" fill="hold" nodeType="afterEffect">
                                  <p:stCondLst>
                                    <p:cond delay="1500"/>
                                  </p:stCondLst>
                                  <p:childTnLst>
                                    <p:set>
                                      <p:cBhvr>
                                        <p:cTn id="86" dur="1" fill="hold">
                                          <p:stCondLst>
                                            <p:cond delay="0"/>
                                          </p:stCondLst>
                                        </p:cTn>
                                        <p:tgtEl>
                                          <p:spTgt spid="7171">
                                            <p:txEl>
                                              <p:pRg st="16" end="16"/>
                                            </p:txEl>
                                          </p:spTgt>
                                        </p:tgtEl>
                                        <p:attrNameLst>
                                          <p:attrName>style.visibility</p:attrName>
                                        </p:attrNameLst>
                                      </p:cBhvr>
                                      <p:to>
                                        <p:strVal val="visible"/>
                                      </p:to>
                                    </p:set>
                                    <p:anim calcmode="lin" valueType="num">
                                      <p:cBhvr additive="base">
                                        <p:cTn id="87" dur="5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171">
                                            <p:txEl>
                                              <p:pRg st="16" end="16"/>
                                            </p:txEl>
                                          </p:spTgt>
                                        </p:tgtEl>
                                        <p:attrNameLst>
                                          <p:attrName>ppt_y</p:attrName>
                                        </p:attrNameLst>
                                      </p:cBhvr>
                                      <p:tavLst>
                                        <p:tav tm="0">
                                          <p:val>
                                            <p:strVal val="1+#ppt_h/2"/>
                                          </p:val>
                                        </p:tav>
                                        <p:tav tm="100000">
                                          <p:val>
                                            <p:strVal val="#ppt_y"/>
                                          </p:val>
                                        </p:tav>
                                      </p:tavLst>
                                    </p:anim>
                                  </p:childTnLst>
                                </p:cTn>
                              </p:par>
                            </p:childTnLst>
                          </p:cTn>
                        </p:par>
                        <p:par>
                          <p:cTn id="89" fill="hold" nodeType="afterGroup">
                            <p:stCondLst>
                              <p:cond delay="34500"/>
                            </p:stCondLst>
                            <p:childTnLst>
                              <p:par>
                                <p:cTn id="90" presetID="2" presetClass="entr" presetSubtype="4" fill="hold" nodeType="afterEffect">
                                  <p:stCondLst>
                                    <p:cond delay="1500"/>
                                  </p:stCondLst>
                                  <p:childTnLst>
                                    <p:set>
                                      <p:cBhvr>
                                        <p:cTn id="91" dur="1" fill="hold">
                                          <p:stCondLst>
                                            <p:cond delay="0"/>
                                          </p:stCondLst>
                                        </p:cTn>
                                        <p:tgtEl>
                                          <p:spTgt spid="7171">
                                            <p:txEl>
                                              <p:pRg st="17" end="17"/>
                                            </p:txEl>
                                          </p:spTgt>
                                        </p:tgtEl>
                                        <p:attrNameLst>
                                          <p:attrName>style.visibility</p:attrName>
                                        </p:attrNameLst>
                                      </p:cBhvr>
                                      <p:to>
                                        <p:strVal val="visible"/>
                                      </p:to>
                                    </p:set>
                                    <p:anim calcmode="lin" valueType="num">
                                      <p:cBhvr additive="base">
                                        <p:cTn id="92" dur="5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7171">
                                            <p:txEl>
                                              <p:pRg st="17" end="17"/>
                                            </p:txEl>
                                          </p:spTgt>
                                        </p:tgtEl>
                                        <p:attrNameLst>
                                          <p:attrName>ppt_y</p:attrName>
                                        </p:attrNameLst>
                                      </p:cBhvr>
                                      <p:tavLst>
                                        <p:tav tm="0">
                                          <p:val>
                                            <p:strVal val="1+#ppt_h/2"/>
                                          </p:val>
                                        </p:tav>
                                        <p:tav tm="100000">
                                          <p:val>
                                            <p:strVal val="#ppt_y"/>
                                          </p:val>
                                        </p:tav>
                                      </p:tavLst>
                                    </p:anim>
                                  </p:childTnLst>
                                </p:cTn>
                              </p:par>
                            </p:childTnLst>
                          </p:cTn>
                        </p:par>
                        <p:par>
                          <p:cTn id="94" fill="hold" nodeType="afterGroup">
                            <p:stCondLst>
                              <p:cond delay="36500"/>
                            </p:stCondLst>
                            <p:childTnLst>
                              <p:par>
                                <p:cTn id="95" presetID="2" presetClass="entr" presetSubtype="4" fill="hold" nodeType="afterEffect">
                                  <p:stCondLst>
                                    <p:cond delay="1500"/>
                                  </p:stCondLst>
                                  <p:childTnLst>
                                    <p:set>
                                      <p:cBhvr>
                                        <p:cTn id="96" dur="1" fill="hold">
                                          <p:stCondLst>
                                            <p:cond delay="0"/>
                                          </p:stCondLst>
                                        </p:cTn>
                                        <p:tgtEl>
                                          <p:spTgt spid="7171">
                                            <p:txEl>
                                              <p:pRg st="18" end="18"/>
                                            </p:txEl>
                                          </p:spTgt>
                                        </p:tgtEl>
                                        <p:attrNameLst>
                                          <p:attrName>style.visibility</p:attrName>
                                        </p:attrNameLst>
                                      </p:cBhvr>
                                      <p:to>
                                        <p:strVal val="visible"/>
                                      </p:to>
                                    </p:set>
                                    <p:anim calcmode="lin" valueType="num">
                                      <p:cBhvr additive="base">
                                        <p:cTn id="97" dur="5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171">
                                            <p:txEl>
                                              <p:pRg st="18" end="18"/>
                                            </p:txEl>
                                          </p:spTgt>
                                        </p:tgtEl>
                                        <p:attrNameLst>
                                          <p:attrName>ppt_y</p:attrName>
                                        </p:attrNameLst>
                                      </p:cBhvr>
                                      <p:tavLst>
                                        <p:tav tm="0">
                                          <p:val>
                                            <p:strVal val="1+#ppt_h/2"/>
                                          </p:val>
                                        </p:tav>
                                        <p:tav tm="100000">
                                          <p:val>
                                            <p:strVal val="#ppt_y"/>
                                          </p:val>
                                        </p:tav>
                                      </p:tavLst>
                                    </p:anim>
                                  </p:childTnLst>
                                </p:cTn>
                              </p:par>
                            </p:childTnLst>
                          </p:cTn>
                        </p:par>
                        <p:par>
                          <p:cTn id="99" fill="hold" nodeType="afterGroup">
                            <p:stCondLst>
                              <p:cond delay="38500"/>
                            </p:stCondLst>
                            <p:childTnLst>
                              <p:par>
                                <p:cTn id="100" presetID="2" presetClass="entr" presetSubtype="4" fill="hold" nodeType="afterEffect">
                                  <p:stCondLst>
                                    <p:cond delay="1500"/>
                                  </p:stCondLst>
                                  <p:childTnLst>
                                    <p:set>
                                      <p:cBhvr>
                                        <p:cTn id="101" dur="1" fill="hold">
                                          <p:stCondLst>
                                            <p:cond delay="0"/>
                                          </p:stCondLst>
                                        </p:cTn>
                                        <p:tgtEl>
                                          <p:spTgt spid="7171">
                                            <p:txEl>
                                              <p:pRg st="19" end="19"/>
                                            </p:txEl>
                                          </p:spTgt>
                                        </p:tgtEl>
                                        <p:attrNameLst>
                                          <p:attrName>style.visibility</p:attrName>
                                        </p:attrNameLst>
                                      </p:cBhvr>
                                      <p:to>
                                        <p:strVal val="visible"/>
                                      </p:to>
                                    </p:set>
                                    <p:anim calcmode="lin" valueType="num">
                                      <p:cBhvr additive="base">
                                        <p:cTn id="102" dur="5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171">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AC7D3FDE-5189-44D4-BD7E-41D261394233}"/>
              </a:ext>
            </a:extLst>
          </p:cNvPr>
          <p:cNvSpPr>
            <a:spLocks noGrp="1" noChangeArrowheads="1"/>
          </p:cNvSpPr>
          <p:nvPr>
            <p:ph type="body" idx="1"/>
          </p:nvPr>
        </p:nvSpPr>
        <p:spPr>
          <a:xfrm>
            <a:off x="457200" y="333375"/>
            <a:ext cx="8229600" cy="5792788"/>
          </a:xfrm>
        </p:spPr>
        <p:txBody>
          <a:bodyPr/>
          <a:lstStyle/>
          <a:p>
            <a:pPr>
              <a:lnSpc>
                <a:spcPct val="80000"/>
              </a:lnSpc>
              <a:buFontTx/>
              <a:buNone/>
            </a:pPr>
            <a:r>
              <a:rPr lang="sl-SI" altLang="sl-SI" sz="1800"/>
              <a:t>TEOLOGIJA IN MORALA:</a:t>
            </a:r>
          </a:p>
          <a:p>
            <a:pPr>
              <a:lnSpc>
                <a:spcPct val="80000"/>
              </a:lnSpc>
              <a:buFontTx/>
              <a:buNone/>
            </a:pPr>
            <a:r>
              <a:rPr lang="sl-SI" altLang="sl-SI" sz="1800"/>
              <a:t>     Islam je vera, vendar ne v takem smislu, kot smo ga navajeni zahodnjaki, to je stil življenja katerega zaznamuje človekov odnos do Boga. še več, je kultura, so pravila za življenje – ne ene med tolikimi – pač pa tiste bazične in take, ki jih mora vsak upoštevati. Gre za juridično, socialne in čisto človeške aspekte vsakdanjega življenja. Mohamed je vero osnoval na predhodnih treh izkušnjah: stiki z drugimi politeističnimi religijami so ga navdahnili k monoteizmu. Ob raznih trgovskih poteh pa se je Mohamed srečal z Judi in kristjani, katerih nauk in osnovno orientacijo je povzel v svoj verski sistem. </a:t>
            </a:r>
          </a:p>
          <a:p>
            <a:pPr>
              <a:lnSpc>
                <a:spcPct val="80000"/>
              </a:lnSpc>
              <a:buFontTx/>
              <a:buNone/>
            </a:pPr>
            <a:r>
              <a:rPr lang="sl-SI" altLang="sl-SI" sz="1800"/>
              <a:t>      Biti musliman pomeni popolno predanost (posvetitev) človeka Bogu in njegovi postavi (pravilom) – ŠARIA. Bog (Alah – beseda izhaja iz sirščine “Alaha” in iz hebrejskega korena “el”, kar pomeni Bog) za muslimana obstaja, je edini, je milostljiv, usmiljen, večen, vsemogočen in popolnoma svoboden. Alah je stvarnik vseh stvari in ljudi, med katerimi je zbudil svoje preroke. Med največjimi so: Abraham (Ibrahim), Mojzes in Jezus (al-masih,- kar pomeni mesija), ki je po muslimanskem mišljenju bil rojen iz device (Marije) in je bil vzet v nebo, ne da bi umrl na križu – saj je Alah poskrbel da je prišlo do zamenjave osebe – prerok namreč ne mora umreti. Zadnji med preroki je Mohamed (pečati vseh prerokov): po njem ne bo več drugega preroka in z njim se tudi zaključuje razodetje. </a:t>
            </a:r>
          </a:p>
          <a:p>
            <a:pPr>
              <a:lnSpc>
                <a:spcPct val="80000"/>
              </a:lnSpc>
              <a:buFontTx/>
              <a:buNone/>
            </a:pPr>
            <a:r>
              <a:rPr lang="sl-SI" altLang="sl-SI" sz="1800"/>
              <a:t>      Muslimani verujejo v nebesa (al-gana=vrt) in v pekel (an-nar=ogenj), v neumrljivost duše in v poslednjo sodbo ter vstajenje od mrtvih.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200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childTnLst>
                          </p:cTn>
                        </p:par>
                        <p:par>
                          <p:cTn id="8" fill="hold" nodeType="afterGroup">
                            <p:stCondLst>
                              <p:cond delay="2500"/>
                            </p:stCondLst>
                            <p:childTnLst>
                              <p:par>
                                <p:cTn id="9" presetID="56" presetClass="entr" presetSubtype="0" fill="hold" nodeType="afterEffect">
                                  <p:stCondLst>
                                    <p:cond delay="1500"/>
                                  </p:stCondLst>
                                  <p:iterate type="lt">
                                    <p:tmPct val="10000"/>
                                  </p:iterate>
                                  <p:childTnLst>
                                    <p:set>
                                      <p:cBhvr>
                                        <p:cTn id="10" dur="1" fill="hold">
                                          <p:stCondLst>
                                            <p:cond delay="0"/>
                                          </p:stCondLst>
                                        </p:cTn>
                                        <p:tgtEl>
                                          <p:spTgt spid="8195">
                                            <p:txEl>
                                              <p:pRg st="1" end="1"/>
                                            </p:txEl>
                                          </p:spTgt>
                                        </p:tgtEl>
                                        <p:attrNameLst>
                                          <p:attrName>style.visibility</p:attrName>
                                        </p:attrNameLst>
                                      </p:cBhvr>
                                      <p:to>
                                        <p:strVal val="visible"/>
                                      </p:to>
                                    </p:set>
                                    <p:anim by="(-#ppt_w*2)" calcmode="lin" valueType="num">
                                      <p:cBhvr rctx="PPT">
                                        <p:cTn id="11" dur="500" autoRev="1" fill="hold">
                                          <p:stCondLst>
                                            <p:cond delay="0"/>
                                          </p:stCondLst>
                                        </p:cTn>
                                        <p:tgtEl>
                                          <p:spTgt spid="8195">
                                            <p:txEl>
                                              <p:pRg st="1" end="1"/>
                                            </p:txEl>
                                          </p:spTgt>
                                        </p:tgtEl>
                                        <p:attrNameLst>
                                          <p:attrName>ppt_w</p:attrName>
                                        </p:attrNameLst>
                                      </p:cBhvr>
                                    </p:anim>
                                    <p:anim by="(#ppt_w*0.50)" calcmode="lin" valueType="num">
                                      <p:cBhvr>
                                        <p:cTn id="12" dur="500" decel="50000" autoRev="1" fill="hold">
                                          <p:stCondLst>
                                            <p:cond delay="0"/>
                                          </p:stCondLst>
                                        </p:cTn>
                                        <p:tgtEl>
                                          <p:spTgt spid="8195">
                                            <p:txEl>
                                              <p:pRg st="1" end="1"/>
                                            </p:txEl>
                                          </p:spTgt>
                                        </p:tgtEl>
                                        <p:attrNameLst>
                                          <p:attrName>ppt_x</p:attrName>
                                        </p:attrNameLst>
                                      </p:cBhvr>
                                    </p:anim>
                                    <p:anim from="(-#ppt_h/2)" to="(#ppt_y)" calcmode="lin" valueType="num">
                                      <p:cBhvr>
                                        <p:cTn id="13" dur="1000" fill="hold">
                                          <p:stCondLst>
                                            <p:cond delay="0"/>
                                          </p:stCondLst>
                                        </p:cTn>
                                        <p:tgtEl>
                                          <p:spTgt spid="8195">
                                            <p:txEl>
                                              <p:pRg st="1" end="1"/>
                                            </p:txEl>
                                          </p:spTgt>
                                        </p:tgtEl>
                                        <p:attrNameLst>
                                          <p:attrName>ppt_y</p:attrName>
                                        </p:attrNameLst>
                                      </p:cBhvr>
                                    </p:anim>
                                    <p:animRot by="21600000">
                                      <p:cBhvr>
                                        <p:cTn id="14" dur="1000" fill="hold">
                                          <p:stCondLst>
                                            <p:cond delay="0"/>
                                          </p:stCondLst>
                                        </p:cTn>
                                        <p:tgtEl>
                                          <p:spTgt spid="8195">
                                            <p:txEl>
                                              <p:pRg st="1" end="1"/>
                                            </p:txEl>
                                          </p:spTgt>
                                        </p:tgtEl>
                                        <p:attrNameLst>
                                          <p:attrName>r</p:attrName>
                                        </p:attrNameLst>
                                      </p:cBhvr>
                                    </p:animRot>
                                  </p:childTnLst>
                                </p:cTn>
                              </p:par>
                            </p:childTnLst>
                          </p:cTn>
                        </p:par>
                        <p:par>
                          <p:cTn id="15" fill="hold" nodeType="afterGroup">
                            <p:stCondLst>
                              <p:cond delay="55600"/>
                            </p:stCondLst>
                            <p:childTnLst>
                              <p:par>
                                <p:cTn id="16" presetID="56" presetClass="entr" presetSubtype="0" fill="hold" nodeType="afterEffect">
                                  <p:stCondLst>
                                    <p:cond delay="1500"/>
                                  </p:stCondLst>
                                  <p:iterate type="lt">
                                    <p:tmPct val="10000"/>
                                  </p:iterate>
                                  <p:childTnLst>
                                    <p:set>
                                      <p:cBhvr>
                                        <p:cTn id="17" dur="1" fill="hold">
                                          <p:stCondLst>
                                            <p:cond delay="0"/>
                                          </p:stCondLst>
                                        </p:cTn>
                                        <p:tgtEl>
                                          <p:spTgt spid="8195">
                                            <p:txEl>
                                              <p:pRg st="2" end="2"/>
                                            </p:txEl>
                                          </p:spTgt>
                                        </p:tgtEl>
                                        <p:attrNameLst>
                                          <p:attrName>style.visibility</p:attrName>
                                        </p:attrNameLst>
                                      </p:cBhvr>
                                      <p:to>
                                        <p:strVal val="visible"/>
                                      </p:to>
                                    </p:set>
                                    <p:anim by="(-#ppt_w*2)" calcmode="lin" valueType="num">
                                      <p:cBhvr rctx="PPT">
                                        <p:cTn id="18" dur="500" autoRev="1" fill="hold">
                                          <p:stCondLst>
                                            <p:cond delay="0"/>
                                          </p:stCondLst>
                                        </p:cTn>
                                        <p:tgtEl>
                                          <p:spTgt spid="8195">
                                            <p:txEl>
                                              <p:pRg st="2" end="2"/>
                                            </p:txEl>
                                          </p:spTgt>
                                        </p:tgtEl>
                                        <p:attrNameLst>
                                          <p:attrName>ppt_w</p:attrName>
                                        </p:attrNameLst>
                                      </p:cBhvr>
                                    </p:anim>
                                    <p:anim by="(#ppt_w*0.50)" calcmode="lin" valueType="num">
                                      <p:cBhvr>
                                        <p:cTn id="19" dur="500" decel="50000" autoRev="1" fill="hold">
                                          <p:stCondLst>
                                            <p:cond delay="0"/>
                                          </p:stCondLst>
                                        </p:cTn>
                                        <p:tgtEl>
                                          <p:spTgt spid="8195">
                                            <p:txEl>
                                              <p:pRg st="2" end="2"/>
                                            </p:txEl>
                                          </p:spTgt>
                                        </p:tgtEl>
                                        <p:attrNameLst>
                                          <p:attrName>ppt_x</p:attrName>
                                        </p:attrNameLst>
                                      </p:cBhvr>
                                    </p:anim>
                                    <p:anim from="(-#ppt_h/2)" to="(#ppt_y)" calcmode="lin" valueType="num">
                                      <p:cBhvr>
                                        <p:cTn id="20" dur="1000" fill="hold">
                                          <p:stCondLst>
                                            <p:cond delay="0"/>
                                          </p:stCondLst>
                                        </p:cTn>
                                        <p:tgtEl>
                                          <p:spTgt spid="8195">
                                            <p:txEl>
                                              <p:pRg st="2" end="2"/>
                                            </p:txEl>
                                          </p:spTgt>
                                        </p:tgtEl>
                                        <p:attrNameLst>
                                          <p:attrName>ppt_y</p:attrName>
                                        </p:attrNameLst>
                                      </p:cBhvr>
                                    </p:anim>
                                    <p:animRot by="21600000">
                                      <p:cBhvr>
                                        <p:cTn id="21" dur="1000" fill="hold">
                                          <p:stCondLst>
                                            <p:cond delay="0"/>
                                          </p:stCondLst>
                                        </p:cTn>
                                        <p:tgtEl>
                                          <p:spTgt spid="8195">
                                            <p:txEl>
                                              <p:pRg st="2" end="2"/>
                                            </p:txEl>
                                          </p:spTgt>
                                        </p:tgtEl>
                                        <p:attrNameLst>
                                          <p:attrName>r</p:attrName>
                                        </p:attrNameLst>
                                      </p:cBhvr>
                                    </p:animRot>
                                  </p:childTnLst>
                                </p:cTn>
                              </p:par>
                            </p:childTnLst>
                          </p:cTn>
                        </p:par>
                        <p:par>
                          <p:cTn id="22" fill="hold" nodeType="afterGroup">
                            <p:stCondLst>
                              <p:cond delay="123100"/>
                            </p:stCondLst>
                            <p:childTnLst>
                              <p:par>
                                <p:cTn id="23" presetID="56" presetClass="entr" presetSubtype="0" fill="hold" nodeType="afterEffect">
                                  <p:stCondLst>
                                    <p:cond delay="1500"/>
                                  </p:stCondLst>
                                  <p:iterate type="lt">
                                    <p:tmPct val="10000"/>
                                  </p:iterate>
                                  <p:childTnLst>
                                    <p:set>
                                      <p:cBhvr>
                                        <p:cTn id="24" dur="1" fill="hold">
                                          <p:stCondLst>
                                            <p:cond delay="0"/>
                                          </p:stCondLst>
                                        </p:cTn>
                                        <p:tgtEl>
                                          <p:spTgt spid="8195">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8195">
                                            <p:txEl>
                                              <p:pRg st="3" end="3"/>
                                            </p:txEl>
                                          </p:spTgt>
                                        </p:tgtEl>
                                        <p:attrNameLst>
                                          <p:attrName>ppt_w</p:attrName>
                                        </p:attrNameLst>
                                      </p:cBhvr>
                                    </p:anim>
                                    <p:anim by="(#ppt_w*0.50)" calcmode="lin" valueType="num">
                                      <p:cBhvr>
                                        <p:cTn id="26" dur="500" decel="50000" autoRev="1" fill="hold">
                                          <p:stCondLst>
                                            <p:cond delay="0"/>
                                          </p:stCondLst>
                                        </p:cTn>
                                        <p:tgtEl>
                                          <p:spTgt spid="8195">
                                            <p:txEl>
                                              <p:pRg st="3" end="3"/>
                                            </p:txEl>
                                          </p:spTgt>
                                        </p:tgtEl>
                                        <p:attrNameLst>
                                          <p:attrName>ppt_x</p:attrName>
                                        </p:attrNameLst>
                                      </p:cBhvr>
                                    </p:anim>
                                    <p:anim from="(-#ppt_h/2)" to="(#ppt_y)" calcmode="lin" valueType="num">
                                      <p:cBhvr>
                                        <p:cTn id="27" dur="1000" fill="hold">
                                          <p:stCondLst>
                                            <p:cond delay="0"/>
                                          </p:stCondLst>
                                        </p:cTn>
                                        <p:tgtEl>
                                          <p:spTgt spid="8195">
                                            <p:txEl>
                                              <p:pRg st="3" end="3"/>
                                            </p:txEl>
                                          </p:spTgt>
                                        </p:tgtEl>
                                        <p:attrNameLst>
                                          <p:attrName>ppt_y</p:attrName>
                                        </p:attrNameLst>
                                      </p:cBhvr>
                                    </p:anim>
                                    <p:animRot by="21600000">
                                      <p:cBhvr>
                                        <p:cTn id="28" dur="1000" fill="hold">
                                          <p:stCondLst>
                                            <p:cond delay="0"/>
                                          </p:stCondLst>
                                        </p:cTn>
                                        <p:tgtEl>
                                          <p:spTgt spid="819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28F5474F-65D5-484A-A467-4741FD4C3F89}"/>
              </a:ext>
            </a:extLst>
          </p:cNvPr>
          <p:cNvSpPr>
            <a:spLocks noGrp="1" noChangeArrowheads="1"/>
          </p:cNvSpPr>
          <p:nvPr>
            <p:ph type="body" idx="1"/>
          </p:nvPr>
        </p:nvSpPr>
        <p:spPr>
          <a:xfrm>
            <a:off x="457200" y="404813"/>
            <a:ext cx="8229600" cy="5721350"/>
          </a:xfrm>
        </p:spPr>
        <p:txBody>
          <a:bodyPr/>
          <a:lstStyle/>
          <a:p>
            <a:pPr marL="609600" indent="-609600">
              <a:lnSpc>
                <a:spcPct val="90000"/>
              </a:lnSpc>
              <a:buFontTx/>
              <a:buNone/>
            </a:pPr>
            <a:r>
              <a:rPr lang="sl-SI" altLang="sl-SI" sz="2400"/>
              <a:t>DA bi prišel (zaslužil si priti) v nebesa mora človek slediti petim glavnim smernicam (5 stebrov islama):</a:t>
            </a:r>
          </a:p>
          <a:p>
            <a:pPr marL="609600" indent="-609600">
              <a:lnSpc>
                <a:spcPct val="90000"/>
              </a:lnSpc>
            </a:pPr>
            <a:r>
              <a:rPr lang="sl-SI" altLang="sl-SI" sz="2400" b="1"/>
              <a:t>izpovedovati vero</a:t>
            </a:r>
            <a:r>
              <a:rPr lang="sl-SI" altLang="sl-SI" sz="2400"/>
              <a:t>, ki jo oznanja formula iz Korana: “Ni drugega Boga kakor je Alah in Mohamed je njegov prerok”</a:t>
            </a:r>
          </a:p>
          <a:p>
            <a:pPr marL="609600" indent="-609600">
              <a:lnSpc>
                <a:spcPct val="90000"/>
              </a:lnSpc>
            </a:pPr>
            <a:r>
              <a:rPr lang="sl-SI" altLang="sl-SI" sz="2400"/>
              <a:t>opravljati </a:t>
            </a:r>
            <a:r>
              <a:rPr lang="sl-SI" altLang="sl-SI" sz="2400" b="1"/>
              <a:t>obredno molitev</a:t>
            </a:r>
            <a:r>
              <a:rPr lang="sl-SI" altLang="sl-SI" sz="2400"/>
              <a:t> z obrazom obrnjenim proti Meki, pet krat dnevno, po tem, ko se očistimo z obrednim umivanjem.</a:t>
            </a:r>
          </a:p>
          <a:p>
            <a:pPr marL="609600" indent="-609600">
              <a:lnSpc>
                <a:spcPct val="90000"/>
              </a:lnSpc>
            </a:pPr>
            <a:r>
              <a:rPr lang="sl-SI" altLang="sl-SI" sz="2400" b="1"/>
              <a:t>držati se posta</a:t>
            </a:r>
            <a:r>
              <a:rPr lang="sl-SI" altLang="sl-SI" sz="2400"/>
              <a:t>, ki je zapovedan za mesec Ramadan</a:t>
            </a:r>
          </a:p>
          <a:p>
            <a:pPr marL="609600" indent="-609600">
              <a:lnSpc>
                <a:spcPct val="90000"/>
              </a:lnSpc>
            </a:pPr>
            <a:r>
              <a:rPr lang="sl-SI" altLang="sl-SI" sz="2400" b="1"/>
              <a:t>dajati miloščino</a:t>
            </a:r>
            <a:r>
              <a:rPr lang="sl-SI" altLang="sl-SI" sz="2400"/>
              <a:t> za revne in vse potrebne pomoči</a:t>
            </a:r>
          </a:p>
          <a:p>
            <a:pPr marL="609600" indent="-609600">
              <a:lnSpc>
                <a:spcPct val="90000"/>
              </a:lnSpc>
            </a:pPr>
            <a:r>
              <a:rPr lang="sl-SI" altLang="sl-SI" sz="2400"/>
              <a:t>odpraviti se vsaj enkrat v življenju na </a:t>
            </a:r>
            <a:r>
              <a:rPr lang="sl-SI" altLang="sl-SI" sz="2400" b="1"/>
              <a:t>romanje v sveto mesto Meka</a:t>
            </a:r>
            <a:r>
              <a:rPr lang="sl-SI" altLang="sl-SI" sz="2400"/>
              <a:t>. Pri šiitih pa je tu še neko pravilo, da morajo izrekati tudi popolno spoštovanje imamu.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1500"/>
                                  </p:stCondLst>
                                  <p:iterate type="lt">
                                    <p:tmPct val="10000"/>
                                  </p:iterate>
                                  <p:childTnLst>
                                    <p:set>
                                      <p:cBhvr>
                                        <p:cTn id="6" dur="1" fill="hold">
                                          <p:stCondLst>
                                            <p:cond delay="0"/>
                                          </p:stCondLst>
                                        </p:cTn>
                                        <p:tgtEl>
                                          <p:spTgt spid="9219">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9219">
                                            <p:txEl>
                                              <p:pRg st="0" end="0"/>
                                            </p:txEl>
                                          </p:spTgt>
                                        </p:tgtEl>
                                        <p:attrNameLst>
                                          <p:attrName>ppt_w</p:attrName>
                                        </p:attrNameLst>
                                      </p:cBhvr>
                                    </p:anim>
                                    <p:anim by="(#ppt_w*0.50)" calcmode="lin" valueType="num">
                                      <p:cBhvr>
                                        <p:cTn id="8" dur="500" decel="50000" autoRev="1" fill="hold">
                                          <p:stCondLst>
                                            <p:cond delay="0"/>
                                          </p:stCondLst>
                                        </p:cTn>
                                        <p:tgtEl>
                                          <p:spTgt spid="9219">
                                            <p:txEl>
                                              <p:pRg st="0" end="0"/>
                                            </p:txEl>
                                          </p:spTgt>
                                        </p:tgtEl>
                                        <p:attrNameLst>
                                          <p:attrName>ppt_x</p:attrName>
                                        </p:attrNameLst>
                                      </p:cBhvr>
                                    </p:anim>
                                    <p:anim from="(-#ppt_h/2)" to="(#ppt_y)" calcmode="lin" valueType="num">
                                      <p:cBhvr>
                                        <p:cTn id="9" dur="1000" fill="hold">
                                          <p:stCondLst>
                                            <p:cond delay="0"/>
                                          </p:stCondLst>
                                        </p:cTn>
                                        <p:tgtEl>
                                          <p:spTgt spid="9219">
                                            <p:txEl>
                                              <p:pRg st="0" end="0"/>
                                            </p:txEl>
                                          </p:spTgt>
                                        </p:tgtEl>
                                        <p:attrNameLst>
                                          <p:attrName>ppt_y</p:attrName>
                                        </p:attrNameLst>
                                      </p:cBhvr>
                                    </p:anim>
                                    <p:animRot by="21600000">
                                      <p:cBhvr>
                                        <p:cTn id="10" dur="1000" fill="hold">
                                          <p:stCondLst>
                                            <p:cond delay="0"/>
                                          </p:stCondLst>
                                        </p:cTn>
                                        <p:tgtEl>
                                          <p:spTgt spid="9219">
                                            <p:txEl>
                                              <p:pRg st="0" end="0"/>
                                            </p:txEl>
                                          </p:spTgt>
                                        </p:tgtEl>
                                        <p:attrNameLst>
                                          <p:attrName>r</p:attrName>
                                        </p:attrNameLst>
                                      </p:cBhvr>
                                    </p:animRot>
                                  </p:childTnLst>
                                </p:cTn>
                              </p:par>
                            </p:childTnLst>
                          </p:cTn>
                        </p:par>
                        <p:par>
                          <p:cTn id="11" fill="hold" nodeType="afterGroup">
                            <p:stCondLst>
                              <p:cond delay="11300"/>
                            </p:stCondLst>
                            <p:childTnLst>
                              <p:par>
                                <p:cTn id="12" presetID="56" presetClass="entr" presetSubtype="0" fill="hold" nodeType="afterEffect">
                                  <p:stCondLst>
                                    <p:cond delay="1500"/>
                                  </p:stCondLst>
                                  <p:iterate type="lt">
                                    <p:tmPct val="10000"/>
                                  </p:iterate>
                                  <p:childTnLst>
                                    <p:set>
                                      <p:cBhvr>
                                        <p:cTn id="13" dur="1" fill="hold">
                                          <p:stCondLst>
                                            <p:cond delay="0"/>
                                          </p:stCondLst>
                                        </p:cTn>
                                        <p:tgtEl>
                                          <p:spTgt spid="9219">
                                            <p:txEl>
                                              <p:pRg st="1" end="1"/>
                                            </p:txEl>
                                          </p:spTgt>
                                        </p:tgtEl>
                                        <p:attrNameLst>
                                          <p:attrName>style.visibility</p:attrName>
                                        </p:attrNameLst>
                                      </p:cBhvr>
                                      <p:to>
                                        <p:strVal val="visible"/>
                                      </p:to>
                                    </p:set>
                                    <p:anim by="(-#ppt_w*2)" calcmode="lin" valueType="num">
                                      <p:cBhvr rctx="PPT">
                                        <p:cTn id="14" dur="500" autoRev="1" fill="hold">
                                          <p:stCondLst>
                                            <p:cond delay="0"/>
                                          </p:stCondLst>
                                        </p:cTn>
                                        <p:tgtEl>
                                          <p:spTgt spid="9219">
                                            <p:txEl>
                                              <p:pRg st="1" end="1"/>
                                            </p:txEl>
                                          </p:spTgt>
                                        </p:tgtEl>
                                        <p:attrNameLst>
                                          <p:attrName>ppt_w</p:attrName>
                                        </p:attrNameLst>
                                      </p:cBhvr>
                                    </p:anim>
                                    <p:anim by="(#ppt_w*0.50)" calcmode="lin" valueType="num">
                                      <p:cBhvr>
                                        <p:cTn id="15" dur="500" decel="50000" autoRev="1" fill="hold">
                                          <p:stCondLst>
                                            <p:cond delay="0"/>
                                          </p:stCondLst>
                                        </p:cTn>
                                        <p:tgtEl>
                                          <p:spTgt spid="9219">
                                            <p:txEl>
                                              <p:pRg st="1" end="1"/>
                                            </p:txEl>
                                          </p:spTgt>
                                        </p:tgtEl>
                                        <p:attrNameLst>
                                          <p:attrName>ppt_x</p:attrName>
                                        </p:attrNameLst>
                                      </p:cBhvr>
                                    </p:anim>
                                    <p:anim from="(-#ppt_h/2)" to="(#ppt_y)" calcmode="lin" valueType="num">
                                      <p:cBhvr>
                                        <p:cTn id="16" dur="1000" fill="hold">
                                          <p:stCondLst>
                                            <p:cond delay="0"/>
                                          </p:stCondLst>
                                        </p:cTn>
                                        <p:tgtEl>
                                          <p:spTgt spid="9219">
                                            <p:txEl>
                                              <p:pRg st="1" end="1"/>
                                            </p:txEl>
                                          </p:spTgt>
                                        </p:tgtEl>
                                        <p:attrNameLst>
                                          <p:attrName>ppt_y</p:attrName>
                                        </p:attrNameLst>
                                      </p:cBhvr>
                                    </p:anim>
                                    <p:animRot by="21600000">
                                      <p:cBhvr>
                                        <p:cTn id="17" dur="1000" fill="hold">
                                          <p:stCondLst>
                                            <p:cond delay="0"/>
                                          </p:stCondLst>
                                        </p:cTn>
                                        <p:tgtEl>
                                          <p:spTgt spid="9219">
                                            <p:txEl>
                                              <p:pRg st="1" end="1"/>
                                            </p:txEl>
                                          </p:spTgt>
                                        </p:tgtEl>
                                        <p:attrNameLst>
                                          <p:attrName>r</p:attrName>
                                        </p:attrNameLst>
                                      </p:cBhvr>
                                    </p:animRot>
                                  </p:childTnLst>
                                </p:cTn>
                              </p:par>
                            </p:childTnLst>
                          </p:cTn>
                        </p:par>
                        <p:par>
                          <p:cTn id="18" fill="hold" nodeType="afterGroup">
                            <p:stCondLst>
                              <p:cond delay="23000"/>
                            </p:stCondLst>
                            <p:childTnLst>
                              <p:par>
                                <p:cTn id="19" presetID="56" presetClass="entr" presetSubtype="0" fill="hold" nodeType="afterEffect">
                                  <p:stCondLst>
                                    <p:cond delay="1500"/>
                                  </p:stCondLst>
                                  <p:iterate type="lt">
                                    <p:tmPct val="10000"/>
                                  </p:iterate>
                                  <p:childTnLst>
                                    <p:set>
                                      <p:cBhvr>
                                        <p:cTn id="20" dur="1" fill="hold">
                                          <p:stCondLst>
                                            <p:cond delay="0"/>
                                          </p:stCondLst>
                                        </p:cTn>
                                        <p:tgtEl>
                                          <p:spTgt spid="9219">
                                            <p:txEl>
                                              <p:pRg st="2" end="2"/>
                                            </p:txEl>
                                          </p:spTgt>
                                        </p:tgtEl>
                                        <p:attrNameLst>
                                          <p:attrName>style.visibility</p:attrName>
                                        </p:attrNameLst>
                                      </p:cBhvr>
                                      <p:to>
                                        <p:strVal val="visible"/>
                                      </p:to>
                                    </p:set>
                                    <p:anim by="(-#ppt_w*2)" calcmode="lin" valueType="num">
                                      <p:cBhvr rctx="PPT">
                                        <p:cTn id="21" dur="500" autoRev="1" fill="hold">
                                          <p:stCondLst>
                                            <p:cond delay="0"/>
                                          </p:stCondLst>
                                        </p:cTn>
                                        <p:tgtEl>
                                          <p:spTgt spid="9219">
                                            <p:txEl>
                                              <p:pRg st="2" end="2"/>
                                            </p:txEl>
                                          </p:spTgt>
                                        </p:tgtEl>
                                        <p:attrNameLst>
                                          <p:attrName>ppt_w</p:attrName>
                                        </p:attrNameLst>
                                      </p:cBhvr>
                                    </p:anim>
                                    <p:anim by="(#ppt_w*0.50)" calcmode="lin" valueType="num">
                                      <p:cBhvr>
                                        <p:cTn id="22" dur="500" decel="50000" autoRev="1" fill="hold">
                                          <p:stCondLst>
                                            <p:cond delay="0"/>
                                          </p:stCondLst>
                                        </p:cTn>
                                        <p:tgtEl>
                                          <p:spTgt spid="9219">
                                            <p:txEl>
                                              <p:pRg st="2" end="2"/>
                                            </p:txEl>
                                          </p:spTgt>
                                        </p:tgtEl>
                                        <p:attrNameLst>
                                          <p:attrName>ppt_x</p:attrName>
                                        </p:attrNameLst>
                                      </p:cBhvr>
                                    </p:anim>
                                    <p:anim from="(-#ppt_h/2)" to="(#ppt_y)" calcmode="lin" valueType="num">
                                      <p:cBhvr>
                                        <p:cTn id="23" dur="1000" fill="hold">
                                          <p:stCondLst>
                                            <p:cond delay="0"/>
                                          </p:stCondLst>
                                        </p:cTn>
                                        <p:tgtEl>
                                          <p:spTgt spid="9219">
                                            <p:txEl>
                                              <p:pRg st="2" end="2"/>
                                            </p:txEl>
                                          </p:spTgt>
                                        </p:tgtEl>
                                        <p:attrNameLst>
                                          <p:attrName>ppt_y</p:attrName>
                                        </p:attrNameLst>
                                      </p:cBhvr>
                                    </p:anim>
                                    <p:animRot by="21600000">
                                      <p:cBhvr>
                                        <p:cTn id="24" dur="1000" fill="hold">
                                          <p:stCondLst>
                                            <p:cond delay="0"/>
                                          </p:stCondLst>
                                        </p:cTn>
                                        <p:tgtEl>
                                          <p:spTgt spid="9219">
                                            <p:txEl>
                                              <p:pRg st="2" end="2"/>
                                            </p:txEl>
                                          </p:spTgt>
                                        </p:tgtEl>
                                        <p:attrNameLst>
                                          <p:attrName>r</p:attrName>
                                        </p:attrNameLst>
                                      </p:cBhvr>
                                    </p:animRot>
                                  </p:childTnLst>
                                </p:cTn>
                              </p:par>
                            </p:childTnLst>
                          </p:cTn>
                        </p:par>
                        <p:par>
                          <p:cTn id="25" fill="hold" nodeType="afterGroup">
                            <p:stCondLst>
                              <p:cond delay="35600"/>
                            </p:stCondLst>
                            <p:childTnLst>
                              <p:par>
                                <p:cTn id="26" presetID="56" presetClass="entr" presetSubtype="0" fill="hold" nodeType="afterEffect">
                                  <p:stCondLst>
                                    <p:cond delay="1500"/>
                                  </p:stCondLst>
                                  <p:iterate type="lt">
                                    <p:tmPct val="10000"/>
                                  </p:iterate>
                                  <p:childTnLst>
                                    <p:set>
                                      <p:cBhvr>
                                        <p:cTn id="27" dur="1" fill="hold">
                                          <p:stCondLst>
                                            <p:cond delay="0"/>
                                          </p:stCondLst>
                                        </p:cTn>
                                        <p:tgtEl>
                                          <p:spTgt spid="9219">
                                            <p:txEl>
                                              <p:pRg st="3" end="3"/>
                                            </p:txEl>
                                          </p:spTgt>
                                        </p:tgtEl>
                                        <p:attrNameLst>
                                          <p:attrName>style.visibility</p:attrName>
                                        </p:attrNameLst>
                                      </p:cBhvr>
                                      <p:to>
                                        <p:strVal val="visible"/>
                                      </p:to>
                                    </p:set>
                                    <p:anim by="(-#ppt_w*2)" calcmode="lin" valueType="num">
                                      <p:cBhvr rctx="PPT">
                                        <p:cTn id="28" dur="500" autoRev="1" fill="hold">
                                          <p:stCondLst>
                                            <p:cond delay="0"/>
                                          </p:stCondLst>
                                        </p:cTn>
                                        <p:tgtEl>
                                          <p:spTgt spid="9219">
                                            <p:txEl>
                                              <p:pRg st="3" end="3"/>
                                            </p:txEl>
                                          </p:spTgt>
                                        </p:tgtEl>
                                        <p:attrNameLst>
                                          <p:attrName>ppt_w</p:attrName>
                                        </p:attrNameLst>
                                      </p:cBhvr>
                                    </p:anim>
                                    <p:anim by="(#ppt_w*0.50)" calcmode="lin" valueType="num">
                                      <p:cBhvr>
                                        <p:cTn id="29" dur="500" decel="50000" autoRev="1" fill="hold">
                                          <p:stCondLst>
                                            <p:cond delay="0"/>
                                          </p:stCondLst>
                                        </p:cTn>
                                        <p:tgtEl>
                                          <p:spTgt spid="9219">
                                            <p:txEl>
                                              <p:pRg st="3" end="3"/>
                                            </p:txEl>
                                          </p:spTgt>
                                        </p:tgtEl>
                                        <p:attrNameLst>
                                          <p:attrName>ppt_x</p:attrName>
                                        </p:attrNameLst>
                                      </p:cBhvr>
                                    </p:anim>
                                    <p:anim from="(-#ppt_h/2)" to="(#ppt_y)" calcmode="lin" valueType="num">
                                      <p:cBhvr>
                                        <p:cTn id="30" dur="1000" fill="hold">
                                          <p:stCondLst>
                                            <p:cond delay="0"/>
                                          </p:stCondLst>
                                        </p:cTn>
                                        <p:tgtEl>
                                          <p:spTgt spid="9219">
                                            <p:txEl>
                                              <p:pRg st="3" end="3"/>
                                            </p:txEl>
                                          </p:spTgt>
                                        </p:tgtEl>
                                        <p:attrNameLst>
                                          <p:attrName>ppt_y</p:attrName>
                                        </p:attrNameLst>
                                      </p:cBhvr>
                                    </p:anim>
                                    <p:animRot by="21600000">
                                      <p:cBhvr>
                                        <p:cTn id="31" dur="1000" fill="hold">
                                          <p:stCondLst>
                                            <p:cond delay="0"/>
                                          </p:stCondLst>
                                        </p:cTn>
                                        <p:tgtEl>
                                          <p:spTgt spid="9219">
                                            <p:txEl>
                                              <p:pRg st="3" end="3"/>
                                            </p:txEl>
                                          </p:spTgt>
                                        </p:tgtEl>
                                        <p:attrNameLst>
                                          <p:attrName>r</p:attrName>
                                        </p:attrNameLst>
                                      </p:cBhvr>
                                    </p:animRot>
                                  </p:childTnLst>
                                </p:cTn>
                              </p:par>
                            </p:childTnLst>
                          </p:cTn>
                        </p:par>
                        <p:par>
                          <p:cTn id="32" fill="hold" nodeType="afterGroup">
                            <p:stCondLst>
                              <p:cond delay="42100"/>
                            </p:stCondLst>
                            <p:childTnLst>
                              <p:par>
                                <p:cTn id="33" presetID="56" presetClass="entr" presetSubtype="0" fill="hold" nodeType="afterEffect">
                                  <p:stCondLst>
                                    <p:cond delay="1500"/>
                                  </p:stCondLst>
                                  <p:iterate type="lt">
                                    <p:tmPct val="10000"/>
                                  </p:iterate>
                                  <p:childTnLst>
                                    <p:set>
                                      <p:cBhvr>
                                        <p:cTn id="34" dur="1" fill="hold">
                                          <p:stCondLst>
                                            <p:cond delay="0"/>
                                          </p:stCondLst>
                                        </p:cTn>
                                        <p:tgtEl>
                                          <p:spTgt spid="9219">
                                            <p:txEl>
                                              <p:pRg st="4" end="4"/>
                                            </p:txEl>
                                          </p:spTgt>
                                        </p:tgtEl>
                                        <p:attrNameLst>
                                          <p:attrName>style.visibility</p:attrName>
                                        </p:attrNameLst>
                                      </p:cBhvr>
                                      <p:to>
                                        <p:strVal val="visible"/>
                                      </p:to>
                                    </p:set>
                                    <p:anim by="(-#ppt_w*2)" calcmode="lin" valueType="num">
                                      <p:cBhvr rctx="PPT">
                                        <p:cTn id="35" dur="500" autoRev="1" fill="hold">
                                          <p:stCondLst>
                                            <p:cond delay="0"/>
                                          </p:stCondLst>
                                        </p:cTn>
                                        <p:tgtEl>
                                          <p:spTgt spid="9219">
                                            <p:txEl>
                                              <p:pRg st="4" end="4"/>
                                            </p:txEl>
                                          </p:spTgt>
                                        </p:tgtEl>
                                        <p:attrNameLst>
                                          <p:attrName>ppt_w</p:attrName>
                                        </p:attrNameLst>
                                      </p:cBhvr>
                                    </p:anim>
                                    <p:anim by="(#ppt_w*0.50)" calcmode="lin" valueType="num">
                                      <p:cBhvr>
                                        <p:cTn id="36" dur="500" decel="50000" autoRev="1" fill="hold">
                                          <p:stCondLst>
                                            <p:cond delay="0"/>
                                          </p:stCondLst>
                                        </p:cTn>
                                        <p:tgtEl>
                                          <p:spTgt spid="9219">
                                            <p:txEl>
                                              <p:pRg st="4" end="4"/>
                                            </p:txEl>
                                          </p:spTgt>
                                        </p:tgtEl>
                                        <p:attrNameLst>
                                          <p:attrName>ppt_x</p:attrName>
                                        </p:attrNameLst>
                                      </p:cBhvr>
                                    </p:anim>
                                    <p:anim from="(-#ppt_h/2)" to="(#ppt_y)" calcmode="lin" valueType="num">
                                      <p:cBhvr>
                                        <p:cTn id="37" dur="1000" fill="hold">
                                          <p:stCondLst>
                                            <p:cond delay="0"/>
                                          </p:stCondLst>
                                        </p:cTn>
                                        <p:tgtEl>
                                          <p:spTgt spid="9219">
                                            <p:txEl>
                                              <p:pRg st="4" end="4"/>
                                            </p:txEl>
                                          </p:spTgt>
                                        </p:tgtEl>
                                        <p:attrNameLst>
                                          <p:attrName>ppt_y</p:attrName>
                                        </p:attrNameLst>
                                      </p:cBhvr>
                                    </p:anim>
                                    <p:animRot by="21600000">
                                      <p:cBhvr>
                                        <p:cTn id="38" dur="1000" fill="hold">
                                          <p:stCondLst>
                                            <p:cond delay="0"/>
                                          </p:stCondLst>
                                        </p:cTn>
                                        <p:tgtEl>
                                          <p:spTgt spid="9219">
                                            <p:txEl>
                                              <p:pRg st="4" end="4"/>
                                            </p:txEl>
                                          </p:spTgt>
                                        </p:tgtEl>
                                        <p:attrNameLst>
                                          <p:attrName>r</p:attrName>
                                        </p:attrNameLst>
                                      </p:cBhvr>
                                    </p:animRot>
                                  </p:childTnLst>
                                </p:cTn>
                              </p:par>
                            </p:childTnLst>
                          </p:cTn>
                        </p:par>
                        <p:par>
                          <p:cTn id="39" fill="hold" nodeType="afterGroup">
                            <p:stCondLst>
                              <p:cond delay="48600"/>
                            </p:stCondLst>
                            <p:childTnLst>
                              <p:par>
                                <p:cTn id="40" presetID="56" presetClass="entr" presetSubtype="0" fill="hold" nodeType="afterEffect">
                                  <p:stCondLst>
                                    <p:cond delay="1500"/>
                                  </p:stCondLst>
                                  <p:iterate type="lt">
                                    <p:tmPct val="10000"/>
                                  </p:iterate>
                                  <p:childTnLst>
                                    <p:set>
                                      <p:cBhvr>
                                        <p:cTn id="41" dur="1" fill="hold">
                                          <p:stCondLst>
                                            <p:cond delay="0"/>
                                          </p:stCondLst>
                                        </p:cTn>
                                        <p:tgtEl>
                                          <p:spTgt spid="9219">
                                            <p:txEl>
                                              <p:pRg st="5" end="5"/>
                                            </p:txEl>
                                          </p:spTgt>
                                        </p:tgtEl>
                                        <p:attrNameLst>
                                          <p:attrName>style.visibility</p:attrName>
                                        </p:attrNameLst>
                                      </p:cBhvr>
                                      <p:to>
                                        <p:strVal val="visible"/>
                                      </p:to>
                                    </p:set>
                                    <p:anim by="(-#ppt_w*2)" calcmode="lin" valueType="num">
                                      <p:cBhvr rctx="PPT">
                                        <p:cTn id="42" dur="500" autoRev="1" fill="hold">
                                          <p:stCondLst>
                                            <p:cond delay="0"/>
                                          </p:stCondLst>
                                        </p:cTn>
                                        <p:tgtEl>
                                          <p:spTgt spid="9219">
                                            <p:txEl>
                                              <p:pRg st="5" end="5"/>
                                            </p:txEl>
                                          </p:spTgt>
                                        </p:tgtEl>
                                        <p:attrNameLst>
                                          <p:attrName>ppt_w</p:attrName>
                                        </p:attrNameLst>
                                      </p:cBhvr>
                                    </p:anim>
                                    <p:anim by="(#ppt_w*0.50)" calcmode="lin" valueType="num">
                                      <p:cBhvr>
                                        <p:cTn id="43" dur="500" decel="50000" autoRev="1" fill="hold">
                                          <p:stCondLst>
                                            <p:cond delay="0"/>
                                          </p:stCondLst>
                                        </p:cTn>
                                        <p:tgtEl>
                                          <p:spTgt spid="9219">
                                            <p:txEl>
                                              <p:pRg st="5" end="5"/>
                                            </p:txEl>
                                          </p:spTgt>
                                        </p:tgtEl>
                                        <p:attrNameLst>
                                          <p:attrName>ppt_x</p:attrName>
                                        </p:attrNameLst>
                                      </p:cBhvr>
                                    </p:anim>
                                    <p:anim from="(-#ppt_h/2)" to="(#ppt_y)" calcmode="lin" valueType="num">
                                      <p:cBhvr>
                                        <p:cTn id="44" dur="1000" fill="hold">
                                          <p:stCondLst>
                                            <p:cond delay="0"/>
                                          </p:stCondLst>
                                        </p:cTn>
                                        <p:tgtEl>
                                          <p:spTgt spid="9219">
                                            <p:txEl>
                                              <p:pRg st="5" end="5"/>
                                            </p:txEl>
                                          </p:spTgt>
                                        </p:tgtEl>
                                        <p:attrNameLst>
                                          <p:attrName>ppt_y</p:attrName>
                                        </p:attrNameLst>
                                      </p:cBhvr>
                                    </p:anim>
                                    <p:animRot by="21600000">
                                      <p:cBhvr>
                                        <p:cTn id="45" dur="1000" fill="hold">
                                          <p:stCondLst>
                                            <p:cond delay="0"/>
                                          </p:stCondLst>
                                        </p:cTn>
                                        <p:tgtEl>
                                          <p:spTgt spid="9219">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63C2F754-506F-493A-AEEB-96FC9262C7AD}"/>
              </a:ext>
            </a:extLst>
          </p:cNvPr>
          <p:cNvSpPr>
            <a:spLocks noGrp="1" noChangeArrowheads="1"/>
          </p:cNvSpPr>
          <p:nvPr>
            <p:ph type="body" idx="1"/>
          </p:nvPr>
        </p:nvSpPr>
        <p:spPr>
          <a:xfrm>
            <a:off x="457200" y="476250"/>
            <a:ext cx="8229600" cy="5649913"/>
          </a:xfrm>
        </p:spPr>
        <p:txBody>
          <a:bodyPr/>
          <a:lstStyle/>
          <a:p>
            <a:pPr>
              <a:lnSpc>
                <a:spcPct val="90000"/>
              </a:lnSpc>
              <a:buFontTx/>
              <a:buNone/>
            </a:pPr>
            <a:r>
              <a:rPr lang="sl-SI" altLang="sl-SI" sz="2400"/>
              <a:t>    Islam ne pozna zakramentov in niti neke cerkvene strukture. Moralnost je utemeljena na principih človečnosti, pripadnosti rasi in iz tega izhajajoč blagost napram bližnjemu. Prepovedano je zauživanje alkohola, jesti svinjsko meso, ali zauživanje krvi, igre na srečo, posojilo na obresti, proizvajanje podob živali in ljudi, ki bi kazale na podobo življenja…</a:t>
            </a:r>
          </a:p>
          <a:p>
            <a:pPr>
              <a:lnSpc>
                <a:spcPct val="90000"/>
              </a:lnSpc>
              <a:buFontTx/>
              <a:buNone/>
            </a:pPr>
            <a:r>
              <a:rPr lang="sl-SI" altLang="sl-SI" sz="2400"/>
              <a:t>    Zakonska zveza je nekaj svetega, celibat (neporočenost) se gleda od strani. Islamska zakonodaja predpisuje, da ima lahko svoboden mož do 4 žene, vendar mora do vseh biti enakopraven. Po predpisih, ki pa niso napisani v Koranu, pač pa so nastali skozi čas abasidskih kalifov (750-1258), se ženske drži proč od sveta , na kraju, ki se imenuje harem. Tega kraja ne smejo zapustiti ne da bi se primerno oblekle in zakrile svoj obraz.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1500"/>
                                  </p:stCondLst>
                                  <p:iterate type="lt">
                                    <p:tmPct val="10000"/>
                                  </p:iterate>
                                  <p:childTnLst>
                                    <p:set>
                                      <p:cBhvr>
                                        <p:cTn id="6" dur="1" fill="hold">
                                          <p:stCondLst>
                                            <p:cond delay="0"/>
                                          </p:stCondLst>
                                        </p:cTn>
                                        <p:tgtEl>
                                          <p:spTgt spid="1024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0243">
                                            <p:txEl>
                                              <p:pRg st="0" end="0"/>
                                            </p:txEl>
                                          </p:spTgt>
                                        </p:tgtEl>
                                        <p:attrNameLst>
                                          <p:attrName>ppt_w</p:attrName>
                                        </p:attrNameLst>
                                      </p:cBhvr>
                                    </p:anim>
                                    <p:anim by="(#ppt_w*0.50)" calcmode="lin" valueType="num">
                                      <p:cBhvr>
                                        <p:cTn id="8" dur="500" decel="50000" autoRev="1" fill="hold">
                                          <p:stCondLst>
                                            <p:cond delay="0"/>
                                          </p:stCondLst>
                                        </p:cTn>
                                        <p:tgtEl>
                                          <p:spTgt spid="10243">
                                            <p:txEl>
                                              <p:pRg st="0" end="0"/>
                                            </p:txEl>
                                          </p:spTgt>
                                        </p:tgtEl>
                                        <p:attrNameLst>
                                          <p:attrName>ppt_x</p:attrName>
                                        </p:attrNameLst>
                                      </p:cBhvr>
                                    </p:anim>
                                    <p:anim from="(-#ppt_h/2)" to="(#ppt_y)" calcmode="lin" valueType="num">
                                      <p:cBhvr>
                                        <p:cTn id="9" dur="1000" fill="hold">
                                          <p:stCondLst>
                                            <p:cond delay="0"/>
                                          </p:stCondLst>
                                        </p:cTn>
                                        <p:tgtEl>
                                          <p:spTgt spid="10243">
                                            <p:txEl>
                                              <p:pRg st="0" end="0"/>
                                            </p:txEl>
                                          </p:spTgt>
                                        </p:tgtEl>
                                        <p:attrNameLst>
                                          <p:attrName>ppt_y</p:attrName>
                                        </p:attrNameLst>
                                      </p:cBhvr>
                                    </p:anim>
                                    <p:animRot by="21600000">
                                      <p:cBhvr>
                                        <p:cTn id="10" dur="1000" fill="hold">
                                          <p:stCondLst>
                                            <p:cond delay="0"/>
                                          </p:stCondLst>
                                        </p:cTn>
                                        <p:tgtEl>
                                          <p:spTgt spid="10243">
                                            <p:txEl>
                                              <p:pRg st="0" end="0"/>
                                            </p:txEl>
                                          </p:spTgt>
                                        </p:tgtEl>
                                        <p:attrNameLst>
                                          <p:attrName>r</p:attrName>
                                        </p:attrNameLst>
                                      </p:cBhvr>
                                    </p:animRot>
                                  </p:childTnLst>
                                </p:cTn>
                              </p:par>
                            </p:childTnLst>
                          </p:cTn>
                        </p:par>
                        <p:par>
                          <p:cTn id="11" fill="hold" nodeType="afterGroup">
                            <p:stCondLst>
                              <p:cond delay="33100"/>
                            </p:stCondLst>
                            <p:childTnLst>
                              <p:par>
                                <p:cTn id="12" presetID="56" presetClass="entr" presetSubtype="0" fill="hold" nodeType="afterEffect">
                                  <p:stCondLst>
                                    <p:cond delay="1500"/>
                                  </p:stCondLst>
                                  <p:iterate type="lt">
                                    <p:tmPct val="10000"/>
                                  </p:iterate>
                                  <p:childTnLst>
                                    <p:set>
                                      <p:cBhvr>
                                        <p:cTn id="13" dur="1" fill="hold">
                                          <p:stCondLst>
                                            <p:cond delay="0"/>
                                          </p:stCondLst>
                                        </p:cTn>
                                        <p:tgtEl>
                                          <p:spTgt spid="10243">
                                            <p:txEl>
                                              <p:pRg st="1" end="1"/>
                                            </p:txEl>
                                          </p:spTgt>
                                        </p:tgtEl>
                                        <p:attrNameLst>
                                          <p:attrName>style.visibility</p:attrName>
                                        </p:attrNameLst>
                                      </p:cBhvr>
                                      <p:to>
                                        <p:strVal val="visible"/>
                                      </p:to>
                                    </p:set>
                                    <p:anim by="(-#ppt_w*2)" calcmode="lin" valueType="num">
                                      <p:cBhvr rctx="PPT">
                                        <p:cTn id="14" dur="500" autoRev="1" fill="hold">
                                          <p:stCondLst>
                                            <p:cond delay="0"/>
                                          </p:stCondLst>
                                        </p:cTn>
                                        <p:tgtEl>
                                          <p:spTgt spid="10243">
                                            <p:txEl>
                                              <p:pRg st="1" end="1"/>
                                            </p:txEl>
                                          </p:spTgt>
                                        </p:tgtEl>
                                        <p:attrNameLst>
                                          <p:attrName>ppt_w</p:attrName>
                                        </p:attrNameLst>
                                      </p:cBhvr>
                                    </p:anim>
                                    <p:anim by="(#ppt_w*0.50)" calcmode="lin" valueType="num">
                                      <p:cBhvr>
                                        <p:cTn id="15" dur="500" decel="50000" autoRev="1" fill="hold">
                                          <p:stCondLst>
                                            <p:cond delay="0"/>
                                          </p:stCondLst>
                                        </p:cTn>
                                        <p:tgtEl>
                                          <p:spTgt spid="10243">
                                            <p:txEl>
                                              <p:pRg st="1" end="1"/>
                                            </p:txEl>
                                          </p:spTgt>
                                        </p:tgtEl>
                                        <p:attrNameLst>
                                          <p:attrName>ppt_x</p:attrName>
                                        </p:attrNameLst>
                                      </p:cBhvr>
                                    </p:anim>
                                    <p:anim from="(-#ppt_h/2)" to="(#ppt_y)" calcmode="lin" valueType="num">
                                      <p:cBhvr>
                                        <p:cTn id="16" dur="1000" fill="hold">
                                          <p:stCondLst>
                                            <p:cond delay="0"/>
                                          </p:stCondLst>
                                        </p:cTn>
                                        <p:tgtEl>
                                          <p:spTgt spid="10243">
                                            <p:txEl>
                                              <p:pRg st="1" end="1"/>
                                            </p:txEl>
                                          </p:spTgt>
                                        </p:tgtEl>
                                        <p:attrNameLst>
                                          <p:attrName>ppt_y</p:attrName>
                                        </p:attrNameLst>
                                      </p:cBhvr>
                                    </p:anim>
                                    <p:animRot by="21600000">
                                      <p:cBhvr>
                                        <p:cTn id="17" dur="1000" fill="hold">
                                          <p:stCondLst>
                                            <p:cond delay="0"/>
                                          </p:stCondLst>
                                        </p:cTn>
                                        <p:tgtEl>
                                          <p:spTgt spid="1024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2110</Words>
  <Application>Microsoft Office PowerPoint</Application>
  <PresentationFormat>On-screen Show (4:3)</PresentationFormat>
  <Paragraphs>66</Paragraphs>
  <Slides>17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Privzeti načrt</vt:lpstr>
      <vt:lpstr>ISLAM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2019-06-03T09:10:07Z</dcterms:created>
  <dcterms:modified xsi:type="dcterms:W3CDTF">2019-06-03T09:10:07Z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