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F76CD48-649F-4230-AFC9-B01E6B68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C6360-A06F-43AC-8DA1-6EA6644B9CD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00063D3-13A7-4F5D-9592-1E37FB3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E56151B-E0EE-416D-A8D7-2F2F9D31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9BE38-4D15-406C-B7A9-9915E3BF16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533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B5B3E43-CAB0-499D-8522-494A266F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0E04-6966-4220-AD7D-696002C8FBB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166DC7C-04AA-4ACE-8DC7-505E1E62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4E1C797-41C7-455C-AB25-5F8B243E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1A349-E847-4074-AD78-4F949429AD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47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2B57C51-B805-40B0-AA57-7157F17C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8D66-6786-477F-B20F-E1E625A1C4A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36D1FA6-8657-4C5D-8262-2C626659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11D5947-080C-407A-9160-707B91A5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FDB37-808A-4598-A390-6CD7EA3B70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729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F34FC69-1B53-42B9-B3C8-546011967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9509-3211-4628-85EB-DC782E6FCFF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A53A259-5990-437A-8878-4B7D692E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B107635-3720-4958-816C-08F52DCD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F98A9-E19C-4619-9876-1B8A6974FE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462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D86063F-8849-47F5-8A2B-DA2CFC8E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34F4-F28F-4F4B-8858-4C3EF936B0E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DFF3BAF-4FCA-4BEE-9D15-43F079D0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C466FC3-D8CA-400F-9DBC-54C172BB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8902E-A27A-4916-9F3D-AEF9691747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0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F25FED8-F29D-47EC-9813-A039B4CD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07E6-B27F-43DF-AB3C-CABA4AB5B30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DA9753C-108D-4E08-96CE-DE507FCC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9B14E65-ECA0-4BE1-B309-3362FF3E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D2E25-1117-42D6-BF23-7B7C81EB63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794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BFA5ACB-9E5C-48B7-B6AC-4E2C6285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2D8B-556A-4BBB-866B-C1A613A810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6319C877-44D4-4592-9DB5-B9F15B95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79D784C8-C903-4871-AF38-80C98CE4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D7A68-F41C-46D0-B634-0C12AF34F8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681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D9081442-CAE9-445C-AB32-03DB2D1F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FE7E-4F0D-4E75-A1E3-8C083DDB138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44C0011D-672F-4870-990D-DA9DF2BB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78FF3C49-4EFF-4D76-975D-2F4A41B9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11910-E6D5-4727-91D7-EF3823A177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146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EA5A2269-E29C-4A94-8B29-07BB6A6C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45D2-2A37-4F8B-9AF3-D31D98B7BFE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26960EF5-B7A6-4928-AC7E-6FA6B57A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61C75CEE-3103-4495-A488-825367BA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49E37-B54A-403B-B191-64AEBE9557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200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2D6EB2B-43FF-4F60-8FB6-F50A482E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0FE2-5502-42A9-855B-21919157F3B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35500C5-C64F-4744-8DDB-EBED3F6B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2581499-B27E-4754-ADF9-E9446D6D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A2085-AE23-49F5-8277-37499110C5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316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40EDDF6-FE3A-4C56-BA8E-116B9DB2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1728-63D2-46A4-A693-B7C611B724B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54EE14D-FA64-4193-BA1A-C5D7BF88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C7F7E8D-905E-4E36-9B02-5BD66BE4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D8764-E592-4C3F-88F6-338622CCA1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107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A465290C-766F-4737-9A51-0717CF4206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FEFB8609-0CA7-4300-8B86-A5C0B16E1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0B544CA-D4F4-4101-B8FB-858F3E4D3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5637E5-2F85-4C84-A7AA-AD5362435BC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4D6F8DA-DD79-4AB5-9E3D-2C34E5D6B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7E531A7-DE32-4D37-9136-81F79726F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6602E5E-6A44-431D-8426-8D0AD4E9182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islamprojektnanaloga/Home" TargetMode="External"/><Relationship Id="rId2" Type="http://schemas.openxmlformats.org/officeDocument/2006/relationships/hyperlink" Target="http://sl.wikipedia.org/wiki/Isl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islamprojektnanaloga/Home/praznik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8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0186FE5-7994-4F5F-A41E-F3692695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88900"/>
            <a:ext cx="9564688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slov 1">
            <a:extLst>
              <a:ext uri="{FF2B5EF4-FFF2-40B4-BE49-F238E27FC236}">
                <a16:creationId xmlns:a16="http://schemas.microsoft.com/office/drawing/2014/main" id="{E55FF237-1393-4582-A4B0-0270AD5115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9600" b="1">
                <a:latin typeface="Algerian" panose="04020705040A02060702" pitchFamily="82" charset="0"/>
              </a:rPr>
              <a:t>ISLAM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88D57A1-64FA-4494-8224-CE07F22D24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Referat pri slovenščini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/>
              <a:t> 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lika 3">
            <a:extLst>
              <a:ext uri="{FF2B5EF4-FFF2-40B4-BE49-F238E27FC236}">
                <a16:creationId xmlns:a16="http://schemas.microsoft.com/office/drawing/2014/main" id="{A33CFA54-17E9-49D4-9E04-5B0C8657F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5" y="0"/>
            <a:ext cx="9772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slov 1">
            <a:extLst>
              <a:ext uri="{FF2B5EF4-FFF2-40B4-BE49-F238E27FC236}">
                <a16:creationId xmlns:a16="http://schemas.microsoft.com/office/drawing/2014/main" id="{A3432C3A-1F6E-41C5-8A5E-47989624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u="sng">
                <a:latin typeface="Aharoni" panose="02010803020104030203" pitchFamily="2" charset="-79"/>
                <a:cs typeface="Aharoni" panose="02010803020104030203" pitchFamily="2" charset="-79"/>
              </a:rPr>
              <a:t>OBIČAJI</a:t>
            </a:r>
          </a:p>
        </p:txBody>
      </p:sp>
      <p:sp>
        <p:nvSpPr>
          <p:cNvPr id="11268" name="Ograda vsebine 2">
            <a:extLst>
              <a:ext uri="{FF2B5EF4-FFF2-40B4-BE49-F238E27FC236}">
                <a16:creationId xmlns:a16="http://schemas.microsoft.com/office/drawing/2014/main" id="{AD9032EC-5FCE-4B9D-9FB6-10DE5126F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 b="1"/>
              <a:t>Ženske pokrivajo glavo, roke noge</a:t>
            </a:r>
          </a:p>
          <a:p>
            <a:r>
              <a:rPr lang="sl-SI" altLang="sl-SI" sz="2800" b="1"/>
              <a:t>Nesvobodne zveze</a:t>
            </a:r>
          </a:p>
          <a:p>
            <a:endParaRPr lang="sl-SI" altLang="sl-SI" sz="2800" b="1"/>
          </a:p>
          <a:p>
            <a:r>
              <a:rPr lang="sl-SI" altLang="sl-SI" sz="2800" b="1"/>
              <a:t>Posebej pripravljeno meso</a:t>
            </a:r>
          </a:p>
          <a:p>
            <a:r>
              <a:rPr lang="sl-SI" altLang="sl-SI" sz="2800" b="1" u="sng"/>
              <a:t>Svinjina</a:t>
            </a:r>
          </a:p>
          <a:p>
            <a:r>
              <a:rPr lang="sl-SI" altLang="sl-SI" sz="2800" b="1" u="sng"/>
              <a:t>Alkohol</a:t>
            </a:r>
          </a:p>
          <a:p>
            <a:endParaRPr lang="sl-SI" altLang="sl-SI" sz="2800" b="1" u="sng"/>
          </a:p>
          <a:p>
            <a:r>
              <a:rPr lang="sl-SI" altLang="sl-SI" sz="2800" b="1" u="sng"/>
              <a:t>5 stebrov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724F187-2245-43CD-B51F-4EDC0C89E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4528"/>
            <a:ext cx="428724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8A0E412-1A67-415D-9D8A-FC3FC8504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08719"/>
            <a:ext cx="2945482" cy="458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lika 3">
            <a:extLst>
              <a:ext uri="{FF2B5EF4-FFF2-40B4-BE49-F238E27FC236}">
                <a16:creationId xmlns:a16="http://schemas.microsoft.com/office/drawing/2014/main" id="{2F66DE88-7AC9-4F18-93BD-ED19DCAD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5" y="0"/>
            <a:ext cx="9772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2BCC561-E65E-4CBD-936C-7FF584B0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u="sng" dirty="0">
                <a:latin typeface="Aharoni" panose="02010803020104030203" pitchFamily="2" charset="-79"/>
                <a:cs typeface="Aharoni" panose="02010803020104030203" pitchFamily="2" charset="-79"/>
              </a:rPr>
              <a:t>PODOBNOSTI Z KRŠČANSTVOM</a:t>
            </a:r>
          </a:p>
        </p:txBody>
      </p:sp>
      <p:sp>
        <p:nvSpPr>
          <p:cNvPr id="12292" name="Ograda vsebine 2">
            <a:extLst>
              <a:ext uri="{FF2B5EF4-FFF2-40B4-BE49-F238E27FC236}">
                <a16:creationId xmlns:a16="http://schemas.microsoft.com/office/drawing/2014/main" id="{1E4E9F95-79A9-405D-962F-535F9082A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 b="1"/>
              <a:t>Skupni nazori o Bogu</a:t>
            </a:r>
          </a:p>
          <a:p>
            <a:r>
              <a:rPr lang="sl-SI" altLang="sl-SI" sz="2800" b="1"/>
              <a:t>Skupni preroki: Adam, Noe, Abraham, Mojzes, David, </a:t>
            </a:r>
            <a:r>
              <a:rPr lang="sl-SI" altLang="sl-SI" sz="2800" b="1" u="sng"/>
              <a:t>Jezus</a:t>
            </a:r>
          </a:p>
          <a:p>
            <a:r>
              <a:rPr lang="sl-SI" altLang="sl-SI" sz="2800" b="1" u="sng"/>
              <a:t>Nadangel Gabrijel</a:t>
            </a:r>
          </a:p>
          <a:p>
            <a:r>
              <a:rPr lang="sl-SI" altLang="sl-SI" sz="2800" b="1"/>
              <a:t>Monoteistični veri</a:t>
            </a:r>
          </a:p>
          <a:p>
            <a:r>
              <a:rPr lang="sl-SI" altLang="sl-SI" sz="2800" b="1"/>
              <a:t>Poslednja sodba, nebesa, posmrtno življenje, angele</a:t>
            </a:r>
          </a:p>
          <a:p>
            <a:r>
              <a:rPr lang="sl-SI" altLang="sl-SI" sz="2800" b="1" u="sng"/>
              <a:t>Upodabljanje boga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65598E5-FB92-4972-8410-9E0367529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92871"/>
            <a:ext cx="23241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CB7B20E-E204-479E-BF1E-40310D44F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90800"/>
            <a:ext cx="27336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D23929D-5CDD-4D0B-8265-E56B7F152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95" y="2505075"/>
            <a:ext cx="2352528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9297B73-4C5B-4207-BE1E-24B3935F7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4509120"/>
            <a:ext cx="3309115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18C00E50-CDA7-4D6B-8973-05CE973E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u="sng">
                <a:latin typeface="Aharoni" panose="02010803020104030203" pitchFamily="2" charset="-79"/>
                <a:cs typeface="Aharoni" panose="02010803020104030203" pitchFamily="2" charset="-79"/>
              </a:rPr>
              <a:t>VIRI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152162F2-F396-4F71-BF61-68D82C1C3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http://sl.wikipedia.org/wiki/Islam</a:t>
            </a:r>
            <a:endParaRPr lang="sl-SI" altLang="sl-SI"/>
          </a:p>
          <a:p>
            <a:r>
              <a:rPr lang="sl-SI" altLang="sl-SI">
                <a:hlinkClick r:id="rId3"/>
              </a:rPr>
              <a:t>https://sites.google.com/site/islamprojektnanaloga/Home</a:t>
            </a:r>
            <a:endParaRPr lang="sl-SI" altLang="sl-SI"/>
          </a:p>
          <a:p>
            <a:r>
              <a:rPr lang="sl-SI" altLang="sl-SI">
                <a:hlinkClick r:id="rId4"/>
              </a:rPr>
              <a:t>https://sites.google.com/site/islamprojektnanaloga/Home/prazniki</a:t>
            </a:r>
            <a:endParaRPr lang="sl-SI" altLang="sl-SI"/>
          </a:p>
          <a:p>
            <a:r>
              <a:rPr lang="sl-SI" altLang="sl-SI"/>
              <a:t>Atlas verstev sveta</a:t>
            </a:r>
          </a:p>
          <a:p>
            <a:r>
              <a:rPr lang="sl-SI" altLang="sl-SI"/>
              <a:t>Velika verstva sveta</a:t>
            </a:r>
          </a:p>
          <a:p>
            <a:r>
              <a:rPr lang="sl-SI" altLang="sl-SI"/>
              <a:t>Enciklopedija Svetega pisma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5">
            <a:extLst>
              <a:ext uri="{FF2B5EF4-FFF2-40B4-BE49-F238E27FC236}">
                <a16:creationId xmlns:a16="http://schemas.microsoft.com/office/drawing/2014/main" id="{A3DA1214-FFA8-449A-9A3C-DD95B2954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slov 1">
            <a:extLst>
              <a:ext uri="{FF2B5EF4-FFF2-40B4-BE49-F238E27FC236}">
                <a16:creationId xmlns:a16="http://schemas.microsoft.com/office/drawing/2014/main" id="{726DDC79-109D-4D94-8AD9-067FBD33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u="sng">
                <a:latin typeface="Aharoni" panose="02010803020104030203" pitchFamily="2" charset="-79"/>
                <a:cs typeface="Aharoni" panose="02010803020104030203" pitchFamily="2" charset="-79"/>
              </a:rPr>
              <a:t>ISLAM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67003DD4-8008-4D79-BA76-8ABAFC2A4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Religija muslimanov</a:t>
            </a:r>
          </a:p>
          <a:p>
            <a:pPr fontAlgn="auto">
              <a:spcAft>
                <a:spcPts val="0"/>
              </a:spcAft>
              <a:defRPr/>
            </a:pPr>
            <a:endParaRPr lang="sl-SI" sz="2800" b="1" dirty="0"/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Alah</a:t>
            </a:r>
          </a:p>
          <a:p>
            <a:pPr fontAlgn="auto">
              <a:spcAft>
                <a:spcPts val="0"/>
              </a:spcAft>
              <a:defRPr/>
            </a:pPr>
            <a:endParaRPr lang="sl-SI" sz="2800" b="1" dirty="0"/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Mohamed</a:t>
            </a:r>
          </a:p>
          <a:p>
            <a:pPr fontAlgn="auto">
              <a:spcAft>
                <a:spcPts val="0"/>
              </a:spcAft>
              <a:defRPr/>
            </a:pPr>
            <a:endParaRPr lang="sl-SI" sz="2800" b="1" dirty="0"/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Koran – sveta knjiga</a:t>
            </a:r>
          </a:p>
          <a:p>
            <a:pPr fontAlgn="auto">
              <a:spcAft>
                <a:spcPts val="0"/>
              </a:spcAft>
              <a:defRPr/>
            </a:pPr>
            <a:endParaRPr lang="sl-SI" sz="2800" b="1" dirty="0"/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2. največja religija</a:t>
            </a:r>
          </a:p>
          <a:p>
            <a:pPr fontAlgn="auto">
              <a:spcAft>
                <a:spcPts val="0"/>
              </a:spcAft>
              <a:defRPr/>
            </a:pPr>
            <a:endParaRPr lang="sl-SI" sz="2800" b="1" dirty="0"/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Abrahamove religije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916850A-BBB3-4430-A766-D3AC3350B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53229"/>
            <a:ext cx="3258612" cy="207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E28982D-D486-469E-8386-9591949B2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54022"/>
            <a:ext cx="3894808" cy="228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lika 5">
            <a:extLst>
              <a:ext uri="{FF2B5EF4-FFF2-40B4-BE49-F238E27FC236}">
                <a16:creationId xmlns:a16="http://schemas.microsoft.com/office/drawing/2014/main" id="{7CB6C209-8658-4D37-B246-ED9D24565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13" y="0"/>
            <a:ext cx="964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Naslov 1">
            <a:extLst>
              <a:ext uri="{FF2B5EF4-FFF2-40B4-BE49-F238E27FC236}">
                <a16:creationId xmlns:a16="http://schemas.microsoft.com/office/drawing/2014/main" id="{526E0BAA-2822-45D3-B39D-3DA71CDC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u="sng">
                <a:latin typeface="Aharoni" panose="02010803020104030203" pitchFamily="2" charset="-79"/>
                <a:cs typeface="Aharoni" panose="02010803020104030203" pitchFamily="2" charset="-79"/>
              </a:rPr>
              <a:t>ZAČETEK</a:t>
            </a:r>
          </a:p>
        </p:txBody>
      </p:sp>
      <p:sp>
        <p:nvSpPr>
          <p:cNvPr id="4100" name="Ograda vsebine 2">
            <a:extLst>
              <a:ext uri="{FF2B5EF4-FFF2-40B4-BE49-F238E27FC236}">
                <a16:creationId xmlns:a16="http://schemas.microsoft.com/office/drawing/2014/main" id="{05B00CEA-4038-4AB9-9908-1313E629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 b="1"/>
              <a:t>V Meki okoli leta 610  </a:t>
            </a:r>
          </a:p>
          <a:p>
            <a:endParaRPr lang="sl-SI" altLang="sl-SI" sz="2800" b="1"/>
          </a:p>
          <a:p>
            <a:r>
              <a:rPr lang="sl-SI" altLang="sl-SI" sz="2800" b="1"/>
              <a:t>Mohamed v Meki okoli leta 570</a:t>
            </a:r>
          </a:p>
          <a:p>
            <a:endParaRPr lang="sl-SI" altLang="sl-SI" sz="2800" b="1"/>
          </a:p>
          <a:p>
            <a:r>
              <a:rPr lang="sl-SI" altLang="sl-SI" sz="2800" b="1"/>
              <a:t>Puščava    Nadangel Gabrijel      razsvetljenje</a:t>
            </a:r>
          </a:p>
          <a:p>
            <a:endParaRPr lang="sl-SI" altLang="sl-SI" sz="2800" b="1"/>
          </a:p>
          <a:p>
            <a:r>
              <a:rPr lang="sl-SI" altLang="sl-SI" sz="2800" b="1"/>
              <a:t>Prerok</a:t>
            </a:r>
          </a:p>
          <a:p>
            <a:endParaRPr lang="sl-SI" altLang="sl-SI" sz="2800" b="1"/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A4E8CCBF-EF99-4BC6-ADAB-DA403F22CD0E}"/>
              </a:ext>
            </a:extLst>
          </p:cNvPr>
          <p:cNvCxnSpPr/>
          <p:nvPr/>
        </p:nvCxnSpPr>
        <p:spPr>
          <a:xfrm>
            <a:off x="2127250" y="3933825"/>
            <a:ext cx="284163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2">
            <a:extLst>
              <a:ext uri="{FF2B5EF4-FFF2-40B4-BE49-F238E27FC236}">
                <a16:creationId xmlns:a16="http://schemas.microsoft.com/office/drawing/2014/main" id="{F79BCE19-432D-4BFD-9A70-F6E47632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95713"/>
            <a:ext cx="427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860DC894-AEC4-46D1-8FD0-A6FEB17FC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37112"/>
            <a:ext cx="3445885" cy="216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3847E22-5FA4-4A7E-BABD-20770FE56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6752"/>
            <a:ext cx="323676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8">
            <a:extLst>
              <a:ext uri="{FF2B5EF4-FFF2-40B4-BE49-F238E27FC236}">
                <a16:creationId xmlns:a16="http://schemas.microsoft.com/office/drawing/2014/main" id="{0BFEEC4D-BA9E-4F4E-A97B-7BA24685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720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slov 1">
            <a:extLst>
              <a:ext uri="{FF2B5EF4-FFF2-40B4-BE49-F238E27FC236}">
                <a16:creationId xmlns:a16="http://schemas.microsoft.com/office/drawing/2014/main" id="{5566C98C-1475-4459-8613-BF8F6C76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u="sng">
                <a:latin typeface="Aharoni" panose="02010803020104030203" pitchFamily="2" charset="-79"/>
                <a:cs typeface="Aharoni" panose="02010803020104030203" pitchFamily="2" charset="-79"/>
              </a:rPr>
              <a:t>MOHAMED</a:t>
            </a:r>
          </a:p>
        </p:txBody>
      </p:sp>
      <p:sp>
        <p:nvSpPr>
          <p:cNvPr id="5124" name="Ograda vsebine 2">
            <a:extLst>
              <a:ext uri="{FF2B5EF4-FFF2-40B4-BE49-F238E27FC236}">
                <a16:creationId xmlns:a16="http://schemas.microsoft.com/office/drawing/2014/main" id="{B7CF7F22-FF58-4600-97F0-202CF7F5C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 b="1"/>
              <a:t>Nepismen     sporočila je recitiral</a:t>
            </a:r>
          </a:p>
          <a:p>
            <a:r>
              <a:rPr lang="sl-SI" altLang="sl-SI" sz="2800" b="1"/>
              <a:t>En Bog, ki je vsemogočen     Koran(recitacija,branje)</a:t>
            </a:r>
          </a:p>
          <a:p>
            <a:r>
              <a:rPr lang="sl-SI" altLang="sl-SI" sz="2800" b="1"/>
              <a:t>Alaha (Bog, edini Bog)     Islam (podreditev)</a:t>
            </a:r>
          </a:p>
          <a:p>
            <a:r>
              <a:rPr lang="sl-SI" altLang="sl-SI" sz="2800" b="1"/>
              <a:t>Adam, Noe, Abraham, David ,</a:t>
            </a:r>
            <a:r>
              <a:rPr lang="sl-SI" altLang="sl-SI" sz="2800" b="1" u="sng"/>
              <a:t> Jezus</a:t>
            </a:r>
            <a:r>
              <a:rPr lang="sl-SI" altLang="sl-SI" sz="2800" b="1"/>
              <a:t>, Mohamed</a:t>
            </a:r>
          </a:p>
          <a:p>
            <a:r>
              <a:rPr lang="sl-SI" altLang="sl-SI" sz="2800" b="1"/>
              <a:t>Iz Meke v Medino ( 622)</a:t>
            </a:r>
          </a:p>
          <a:p>
            <a:r>
              <a:rPr lang="sl-SI" altLang="sl-SI" sz="2800" b="1"/>
              <a:t>632 - smrt</a:t>
            </a:r>
          </a:p>
          <a:p>
            <a:r>
              <a:rPr lang="sl-SI" altLang="sl-SI" sz="2800" b="1"/>
              <a:t>Judovstvo, krščanstvo</a:t>
            </a:r>
          </a:p>
          <a:p>
            <a:endParaRPr lang="sl-SI" altLang="sl-SI" sz="2800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9554B269-731C-4E5F-AC5E-8903C6D52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755775"/>
            <a:ext cx="4270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E942786D-B998-4C21-A3AC-B0F6C1592876}"/>
              </a:ext>
            </a:extLst>
          </p:cNvPr>
          <p:cNvCxnSpPr/>
          <p:nvPr/>
        </p:nvCxnSpPr>
        <p:spPr>
          <a:xfrm>
            <a:off x="4595813" y="2420938"/>
            <a:ext cx="3587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1EC12FC2-5CD8-4546-8860-55A2815203BF}"/>
              </a:ext>
            </a:extLst>
          </p:cNvPr>
          <p:cNvCxnSpPr/>
          <p:nvPr/>
        </p:nvCxnSpPr>
        <p:spPr>
          <a:xfrm>
            <a:off x="5867400" y="1755775"/>
            <a:ext cx="360363" cy="534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29837E63-8BDB-4D07-91A0-1734F64A5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5" y="3717031"/>
            <a:ext cx="4512737" cy="304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98D860D-64D9-4E98-BC47-EACC7006C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10" y="3776326"/>
            <a:ext cx="4721783" cy="290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5">
            <a:extLst>
              <a:ext uri="{FF2B5EF4-FFF2-40B4-BE49-F238E27FC236}">
                <a16:creationId xmlns:a16="http://schemas.microsoft.com/office/drawing/2014/main" id="{AEB24B67-41B6-40EF-9D77-ECF77E4EB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slov 1">
            <a:extLst>
              <a:ext uri="{FF2B5EF4-FFF2-40B4-BE49-F238E27FC236}">
                <a16:creationId xmlns:a16="http://schemas.microsoft.com/office/drawing/2014/main" id="{0403AE08-2033-438D-90D2-FD774652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u="sng"/>
              <a:t>KORAN</a:t>
            </a:r>
          </a:p>
        </p:txBody>
      </p:sp>
      <p:sp>
        <p:nvSpPr>
          <p:cNvPr id="6148" name="Ograda vsebine 2">
            <a:extLst>
              <a:ext uri="{FF2B5EF4-FFF2-40B4-BE49-F238E27FC236}">
                <a16:creationId xmlns:a16="http://schemas.microsoft.com/office/drawing/2014/main" id="{30305632-A0B9-4BE6-9719-0E0B04B16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 b="1"/>
              <a:t>Sv. Knjiga muslimanov (posnetek izvirnika)</a:t>
            </a:r>
          </a:p>
          <a:p>
            <a:r>
              <a:rPr lang="sl-SI" altLang="sl-SI" sz="2800" b="1"/>
              <a:t>Avtor je Alah</a:t>
            </a:r>
          </a:p>
          <a:p>
            <a:r>
              <a:rPr lang="sl-SI" altLang="sl-SI" sz="2800" b="1"/>
              <a:t>1. poglavju, jih sledi še 114 (sure), verzi</a:t>
            </a:r>
          </a:p>
          <a:p>
            <a:r>
              <a:rPr lang="sl-SI" altLang="sl-SI" sz="2800" b="1"/>
              <a:t>Mohamedovo življenje v Meki in Medini</a:t>
            </a:r>
          </a:p>
          <a:p>
            <a:r>
              <a:rPr lang="sl-SI" altLang="sl-SI" sz="2800" b="1"/>
              <a:t>Temeljna verska in socialna določila</a:t>
            </a:r>
          </a:p>
          <a:p>
            <a:r>
              <a:rPr lang="sl-SI" altLang="sl-SI" sz="2800" b="1"/>
              <a:t>Arabščina</a:t>
            </a:r>
          </a:p>
          <a:p>
            <a:r>
              <a:rPr lang="sl-SI" altLang="sl-SI" sz="2800" b="1"/>
              <a:t>HADIT</a:t>
            </a:r>
          </a:p>
          <a:p>
            <a:endParaRPr lang="sl-SI" altLang="sl-SI" sz="2800"/>
          </a:p>
          <a:p>
            <a:endParaRPr lang="sl-SI" altLang="sl-SI" sz="280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6A15E6E-D925-4807-8983-99313B64A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82" y="3529843"/>
            <a:ext cx="2471762" cy="330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D46EFAF-6E49-4E73-A92A-F95ABDDA5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21088"/>
            <a:ext cx="308793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3B23C2A-5470-45DA-9399-95F5EE9F4C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08" y="116632"/>
            <a:ext cx="2159079" cy="323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lika 3">
            <a:extLst>
              <a:ext uri="{FF2B5EF4-FFF2-40B4-BE49-F238E27FC236}">
                <a16:creationId xmlns:a16="http://schemas.microsoft.com/office/drawing/2014/main" id="{1C1920DF-A398-4879-9FF2-9FD5B09D3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13" y="0"/>
            <a:ext cx="10029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slov 1">
            <a:extLst>
              <a:ext uri="{FF2B5EF4-FFF2-40B4-BE49-F238E27FC236}">
                <a16:creationId xmlns:a16="http://schemas.microsoft.com/office/drawing/2014/main" id="{1194FF3F-22A4-494E-8AC8-D7797954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u="sng">
                <a:latin typeface="Aharoni" panose="02010803020104030203" pitchFamily="2" charset="-79"/>
                <a:cs typeface="Aharoni" panose="02010803020104030203" pitchFamily="2" charset="-79"/>
              </a:rPr>
              <a:t>MOŠEJE, </a:t>
            </a:r>
          </a:p>
        </p:txBody>
      </p:sp>
      <p:sp>
        <p:nvSpPr>
          <p:cNvPr id="7172" name="Ograda vsebine 2">
            <a:extLst>
              <a:ext uri="{FF2B5EF4-FFF2-40B4-BE49-F238E27FC236}">
                <a16:creationId xmlns:a16="http://schemas.microsoft.com/office/drawing/2014/main" id="{1A21254F-82A9-4B72-9836-90DFD08DA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 b="1"/>
              <a:t>Islamska cerkev</a:t>
            </a:r>
          </a:p>
          <a:p>
            <a:r>
              <a:rPr lang="sl-SI" altLang="sl-SI" sz="2800" b="1"/>
              <a:t>Prostor za umivanje, učenje, poučevanje</a:t>
            </a:r>
          </a:p>
          <a:p>
            <a:r>
              <a:rPr lang="sl-SI" altLang="sl-SI" sz="2800" b="1"/>
              <a:t>Minareti – izreki iz korana</a:t>
            </a:r>
          </a:p>
          <a:p>
            <a:r>
              <a:rPr lang="sl-SI" altLang="sl-SI" sz="2800" b="1"/>
              <a:t>Istanbul- Modra mošeja</a:t>
            </a:r>
          </a:p>
          <a:p>
            <a:r>
              <a:rPr lang="sl-SI" altLang="sl-SI" sz="2800" b="1"/>
              <a:t>Mozaiki (narava,rastline)</a:t>
            </a:r>
          </a:p>
          <a:p>
            <a:r>
              <a:rPr lang="sl-SI" altLang="sl-SI" sz="2800" b="1"/>
              <a:t>Razlike – kupole, minareti</a:t>
            </a:r>
            <a:endParaRPr lang="sl-SI" altLang="sl-SI" sz="2400" b="1"/>
          </a:p>
          <a:p>
            <a:endParaRPr lang="sl-SI" altLang="sl-SI" sz="2800" b="1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5868B77-76B1-4FBD-A722-9A4A87CEF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34900"/>
            <a:ext cx="3995936" cy="340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74F75C3-6C74-4ADA-9BEA-ABEC48B68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38550"/>
            <a:ext cx="42481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74597B7-8866-4DB1-A13F-061DA4115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79" y="398500"/>
            <a:ext cx="2304203" cy="340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399C08D-09BF-44A8-ADCA-BD80ED522E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85" y="711851"/>
            <a:ext cx="2366945" cy="315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7">
            <a:extLst>
              <a:ext uri="{FF2B5EF4-FFF2-40B4-BE49-F238E27FC236}">
                <a16:creationId xmlns:a16="http://schemas.microsoft.com/office/drawing/2014/main" id="{C882C43B-4ADA-495D-905B-85917E678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25" y="0"/>
            <a:ext cx="992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Naslov 1">
            <a:extLst>
              <a:ext uri="{FF2B5EF4-FFF2-40B4-BE49-F238E27FC236}">
                <a16:creationId xmlns:a16="http://schemas.microsoft.com/office/drawing/2014/main" id="{1CE664BA-417A-4496-B997-E90AC441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u="sng">
                <a:latin typeface="Aharoni" panose="02010803020104030203" pitchFamily="2" charset="-79"/>
                <a:cs typeface="Aharoni" panose="02010803020104030203" pitchFamily="2" charset="-79"/>
              </a:rPr>
              <a:t>SIMBOLI</a:t>
            </a:r>
          </a:p>
        </p:txBody>
      </p:sp>
      <p:sp>
        <p:nvSpPr>
          <p:cNvPr id="7" name="Ograda vsebine 6">
            <a:extLst>
              <a:ext uri="{FF2B5EF4-FFF2-40B4-BE49-F238E27FC236}">
                <a16:creationId xmlns:a16="http://schemas.microsoft.com/office/drawing/2014/main" id="{452E8766-BDD8-45B4-BED3-C29826ACF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Polmesec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b="1" dirty="0"/>
              <a:t>Lunarni koledar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Polmesec in zvezda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b="1" dirty="0"/>
              <a:t>Koran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b="1" dirty="0"/>
              <a:t>Alahov znak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9F99EB8-9CFD-4C53-B8A3-9C86BEF13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4704"/>
            <a:ext cx="2778224" cy="277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B8733DB-1D5B-41EA-AA0B-F3FECF03A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61547"/>
            <a:ext cx="4104456" cy="299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929610E-6877-40E3-A4CE-B73359C3D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27394"/>
            <a:ext cx="2862565" cy="286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lika 3">
            <a:extLst>
              <a:ext uri="{FF2B5EF4-FFF2-40B4-BE49-F238E27FC236}">
                <a16:creationId xmlns:a16="http://schemas.microsoft.com/office/drawing/2014/main" id="{984E6554-6068-49D4-A707-61C34B777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0"/>
            <a:ext cx="95154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Naslov 1">
            <a:extLst>
              <a:ext uri="{FF2B5EF4-FFF2-40B4-BE49-F238E27FC236}">
                <a16:creationId xmlns:a16="http://schemas.microsoft.com/office/drawing/2014/main" id="{716A0D6C-E1AC-4464-8E7C-B67D331F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u="sng">
                <a:latin typeface="Aharoni" panose="02010803020104030203" pitchFamily="2" charset="-79"/>
                <a:cs typeface="Aharoni" panose="02010803020104030203" pitchFamily="2" charset="-79"/>
              </a:rPr>
              <a:t>PRAZNIKI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C8D95BD-2765-4C57-8A67-A821888D1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Ramadan – post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b="1" dirty="0"/>
              <a:t>9 mesec</a:t>
            </a:r>
          </a:p>
          <a:p>
            <a:pPr fontAlgn="auto">
              <a:spcAft>
                <a:spcPts val="0"/>
              </a:spcAft>
              <a:defRPr/>
            </a:pPr>
            <a:endParaRPr lang="sl-SI" sz="2800" b="1" dirty="0"/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 err="1"/>
              <a:t>Hadž</a:t>
            </a:r>
            <a:r>
              <a:rPr lang="sl-SI" sz="2800" b="1" dirty="0"/>
              <a:t> – romanje v Meko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b="1" dirty="0"/>
              <a:t>Svetišče </a:t>
            </a:r>
            <a:r>
              <a:rPr lang="sl-SI" sz="2600" b="1" dirty="0" err="1"/>
              <a:t>Kaaba</a:t>
            </a:r>
            <a:r>
              <a:rPr lang="sl-SI" sz="2600" b="1" dirty="0"/>
              <a:t>–Abraham in Ismail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b="1" dirty="0"/>
              <a:t>12 mesec             Smrtne žrtve</a:t>
            </a:r>
          </a:p>
          <a:p>
            <a:pPr fontAlgn="auto">
              <a:spcAft>
                <a:spcPts val="0"/>
              </a:spcAft>
              <a:defRPr/>
            </a:pPr>
            <a:endParaRPr lang="sl-SI" sz="2800" b="1" dirty="0"/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 err="1"/>
              <a:t>Salat</a:t>
            </a:r>
            <a:r>
              <a:rPr lang="sl-SI" sz="2800" b="1" dirty="0"/>
              <a:t> – </a:t>
            </a:r>
            <a:r>
              <a:rPr lang="sl-SI" sz="2800" b="1" dirty="0" err="1"/>
              <a:t>peterodnevna</a:t>
            </a:r>
            <a:r>
              <a:rPr lang="sl-SI" sz="2800" b="1" dirty="0"/>
              <a:t> molitev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800" b="1" dirty="0"/>
              <a:t>(</a:t>
            </a:r>
            <a:r>
              <a:rPr lang="sl-SI" sz="2400" b="1" dirty="0"/>
              <a:t>ob zori, opoldne, popoldne, ko zaide sonce, ko se znoči)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b="1" dirty="0"/>
              <a:t>Molek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C23AC36-A476-4360-8CAE-A9816A20C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57" y="188640"/>
            <a:ext cx="3162378" cy="316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EF0EF20-9EA1-4480-8860-28DF7566A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70" y="2564904"/>
            <a:ext cx="409460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4A3EB01-52B2-4532-B865-2B01DB18C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46" y="1268760"/>
            <a:ext cx="284730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grada vsebine 3">
            <a:extLst>
              <a:ext uri="{FF2B5EF4-FFF2-40B4-BE49-F238E27FC236}">
                <a16:creationId xmlns:a16="http://schemas.microsoft.com/office/drawing/2014/main" id="{1B5E1A39-0328-4D69-892C-3D6FE1B67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39738" y="0"/>
            <a:ext cx="9901238" cy="6858000"/>
          </a:xfrm>
        </p:spPr>
      </p:pic>
      <p:sp>
        <p:nvSpPr>
          <p:cNvPr id="10243" name="Naslov 1">
            <a:extLst>
              <a:ext uri="{FF2B5EF4-FFF2-40B4-BE49-F238E27FC236}">
                <a16:creationId xmlns:a16="http://schemas.microsoft.com/office/drawing/2014/main" id="{3B664BAE-B2D9-4528-AA8F-C19C7399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9B608C7-EBBB-4D92-A91A-E874F566A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861048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6C3570E-59CB-4B9D-AE5B-4C3222F6F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287941"/>
            <a:ext cx="4463875" cy="290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402422A-4216-4081-B92C-E26A06093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99" y="212674"/>
            <a:ext cx="470087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B13A40C-8098-4D22-A9BF-5CE49AD72D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0968"/>
            <a:ext cx="3867993" cy="274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32A17E2-EC6A-47C8-A630-02BF686BFD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3016"/>
            <a:ext cx="3415422" cy="296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309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Algerian</vt:lpstr>
      <vt:lpstr>Arial</vt:lpstr>
      <vt:lpstr>Calibri</vt:lpstr>
      <vt:lpstr>Officeova tema</vt:lpstr>
      <vt:lpstr>ISLAM</vt:lpstr>
      <vt:lpstr>ISLAM</vt:lpstr>
      <vt:lpstr>ZAČETEK</vt:lpstr>
      <vt:lpstr>MOHAMED</vt:lpstr>
      <vt:lpstr>KORAN</vt:lpstr>
      <vt:lpstr>MOŠEJE, </vt:lpstr>
      <vt:lpstr>SIMBOLI</vt:lpstr>
      <vt:lpstr>PRAZNIKI</vt:lpstr>
      <vt:lpstr>PowerPoint Presentation</vt:lpstr>
      <vt:lpstr>OBIČAJI</vt:lpstr>
      <vt:lpstr>PODOBNOSTI Z KRŠČANSTVOM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2019-06-03T09:10:08Z</dcterms:created>
  <dcterms:modified xsi:type="dcterms:W3CDTF">2019-06-03T09:10:08Z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