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7" r:id="rId10"/>
    <p:sldId id="269" r:id="rId11"/>
    <p:sldId id="270" r:id="rId12"/>
    <p:sldId id="268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>
            <a:extLst>
              <a:ext uri="{FF2B5EF4-FFF2-40B4-BE49-F238E27FC236}">
                <a16:creationId xmlns:a16="http://schemas.microsoft.com/office/drawing/2014/main" id="{6E124F37-91B9-42D0-877F-D07C5E319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3EAF1C-21BB-4C63-88E5-124C62E7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7005-4A1F-4F29-ADC3-AD5E6D43ABD6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0DAC73-22D6-416A-945B-1DF71750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71947B-2168-41A5-90D4-9E1CAA5A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0FC95-0283-4451-B6A7-BED2B911E7B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8157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F8BA1-2689-4D65-9F22-AA0BC36F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9D31-92E1-4ECF-9E59-F0B108F93234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455AE-05C4-43CA-860D-93AA0889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AFB5-DFE3-46F4-9646-A072D962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1E011-F622-4623-9621-B08EF5CE03B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78826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1DAF6-DE51-42D5-807E-35222D1C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D02D-D7C3-44F7-8B3C-3C265DCFA62C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DFB5-03CB-437E-ADB8-E3F13524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130D8-D4FE-4EDE-9A02-A8BA5D8B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0D298-AB0B-45E5-96A8-78B16042C46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38131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68770-1D99-4ED8-B27E-CDD7AA7366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B255E-32C6-408B-9972-C7B8919E6C57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3CAA6-FC37-42E1-A283-2A332F14FD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6A35C-3789-4A27-AEC6-D025A3EAC5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113F69A-BDFC-42EB-B440-F5EDCBFEB8B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2478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B91A0-BC91-4921-B90F-636B8575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EB5D-705C-401D-89AB-7D0061A2A31A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6249-E297-4178-AB99-6A4B0F61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2EB0-D1A2-465C-8549-09905DFD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02874-72A3-489D-90F4-75A33C13DF6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3562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492D0B-EBD2-4791-A711-7066FE8B7B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9886-8CE3-45FB-B0CE-F07BFBFCA449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6ACB0B-CDD2-483C-AA36-4B09E8D1E4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089079-CEA1-4868-9422-972BC8462F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9BBFF24-385E-4A91-920A-84175D0ED75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6555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33728F-991E-49DF-AEBA-453F28E1E4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4228-CD60-4848-8C6F-D0E6EC2DC288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07C4A1-DD22-41AD-94A7-6CC69F2561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328580-F277-4673-8A97-1DAC4F3CA3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E43F795-9BE9-4E09-A59D-67A66400502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96139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05CB59-7D17-40C4-9C6C-D3F292A3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6391-2337-434F-8CA5-DF6F73A38F86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83B038-A1EB-4409-B0D3-76F6FFE4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7393-2866-408A-B149-84F6CE90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4E8F-5706-4017-97F0-3176CF5D02F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78673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CDE688-56E1-4F53-9638-FAA76AF2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2D26-ECEE-4471-8EDD-E93156093397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CA90D6-6A7E-49D7-9A05-2408CAE4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5711E3-3F62-4447-B777-9A52ED78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1EE3-B0A5-4532-AFD4-DC380BD21FD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1339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D72080-C8C5-44C4-A440-FE2819DAF9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1F40-D78B-4D96-AB86-D00032463FE1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BA4526-C67E-424F-B3D9-EC47EA1C26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4DFAC8-8129-4C89-9403-84932FCEB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ED21A0-9E4D-4CD6-BAF7-797B9CF7665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72779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>
            <a:extLst>
              <a:ext uri="{FF2B5EF4-FFF2-40B4-BE49-F238E27FC236}">
                <a16:creationId xmlns:a16="http://schemas.microsoft.com/office/drawing/2014/main" id="{E295EF2D-C7D2-4347-9C2F-E3A8DDC55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B02F998-A5D9-4269-A413-4D9F67D74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9D6B-CF79-4295-839D-150D5EB74F40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23D1920-15A9-456A-96F8-5CF98F99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2B375CC-AD80-4CBB-8B70-294BB1D2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4F75C-3762-4289-A4C3-6EA9684964F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07379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6EE3648F-3870-4B89-974E-431E95E1F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194BC-6BBC-4339-BFA8-9AE7004C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CECE5-D4BE-43A4-BC87-13FE3F160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77026-4160-438B-B0C5-DD62EF52C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CEDDC-C16E-4E7A-92F3-461443576733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ACC6-646A-420B-885B-5FB8D6E69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A2148-8980-4A05-95CE-C5737AD7E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235D70E4-6774-49CC-AA83-786C39696A76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FC2ADA-A5B8-48F6-A440-171E9E0CF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5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oor Richard" pitchFamily="18" charset="0"/>
              </a:rPr>
              <a:t>ISLAM</a:t>
            </a:r>
            <a:endParaRPr lang="en-GB" sz="15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1">
            <a:extLst>
              <a:ext uri="{FF2B5EF4-FFF2-40B4-BE49-F238E27FC236}">
                <a16:creationId xmlns:a16="http://schemas.microsoft.com/office/drawing/2014/main" id="{E98E3148-0AAD-4C04-9F10-A17CC648B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lika 1">
            <a:extLst>
              <a:ext uri="{FF2B5EF4-FFF2-40B4-BE49-F238E27FC236}">
                <a16:creationId xmlns:a16="http://schemas.microsoft.com/office/drawing/2014/main" id="{856939A1-568F-4467-A4EC-68E55551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5247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lika 1">
            <a:extLst>
              <a:ext uri="{FF2B5EF4-FFF2-40B4-BE49-F238E27FC236}">
                <a16:creationId xmlns:a16="http://schemas.microsoft.com/office/drawing/2014/main" id="{61C00C23-1AA2-4C9A-8D88-1B1F23AF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052513"/>
            <a:ext cx="68056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lika 1">
            <a:extLst>
              <a:ext uri="{FF2B5EF4-FFF2-40B4-BE49-F238E27FC236}">
                <a16:creationId xmlns:a16="http://schemas.microsoft.com/office/drawing/2014/main" id="{A7FE40C8-136D-4A66-A990-ACDD23B3D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"/>
          <a:stretch>
            <a:fillRect/>
          </a:stretch>
        </p:blipFill>
        <p:spPr bwMode="auto">
          <a:xfrm>
            <a:off x="676275" y="1268413"/>
            <a:ext cx="78105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lika 1">
            <a:extLst>
              <a:ext uri="{FF2B5EF4-FFF2-40B4-BE49-F238E27FC236}">
                <a16:creationId xmlns:a16="http://schemas.microsoft.com/office/drawing/2014/main" id="{A9363CA7-25AB-48F2-B999-A9DB64286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8027987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1">
            <a:extLst>
              <a:ext uri="{FF2B5EF4-FFF2-40B4-BE49-F238E27FC236}">
                <a16:creationId xmlns:a16="http://schemas.microsoft.com/office/drawing/2014/main" id="{71D71039-3F26-45DC-B683-7C97E96C3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466138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A685A8E3-CEAD-499E-BDAA-164CA144EC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42125"/>
          </a:xfrm>
        </p:spPr>
        <p:txBody>
          <a:bodyPr/>
          <a:lstStyle/>
          <a:p>
            <a:pPr fontAlgn="auto">
              <a:defRPr/>
            </a:pPr>
            <a:endParaRPr lang="sl-SI" sz="2400" dirty="0"/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3200" dirty="0" err="1">
                <a:latin typeface="Poor Richard" pitchFamily="18" charset="0"/>
              </a:rPr>
              <a:t>mir</a:t>
            </a:r>
            <a:r>
              <a:rPr lang="en-GB" sz="3200" dirty="0">
                <a:latin typeface="Poor Richard" pitchFamily="18" charset="0"/>
              </a:rPr>
              <a:t> s </a:t>
            </a:r>
            <a:r>
              <a:rPr lang="en-GB" sz="3200" dirty="0" err="1">
                <a:latin typeface="Poor Richard" pitchFamily="18" charset="0"/>
              </a:rPr>
              <a:t>predanostjo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Alahovi</a:t>
            </a:r>
            <a:r>
              <a:rPr lang="en-GB" sz="3200" dirty="0">
                <a:latin typeface="Poor Richard" pitchFamily="18" charset="0"/>
              </a:rPr>
              <a:t> (</a:t>
            </a:r>
            <a:r>
              <a:rPr lang="en-GB" sz="3200" dirty="0" err="1">
                <a:latin typeface="Poor Richard" pitchFamily="18" charset="0"/>
              </a:rPr>
              <a:t>božji</a:t>
            </a:r>
            <a:r>
              <a:rPr lang="en-GB" sz="3200" dirty="0">
                <a:latin typeface="Poor Richard" pitchFamily="18" charset="0"/>
              </a:rPr>
              <a:t>) </a:t>
            </a:r>
            <a:r>
              <a:rPr lang="en-GB" sz="3200" dirty="0" err="1">
                <a:latin typeface="Poor Richard" pitchFamily="18" charset="0"/>
              </a:rPr>
              <a:t>volji</a:t>
            </a:r>
            <a:endParaRPr lang="sl-SI" sz="32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sl-SI" sz="3200" dirty="0">
                <a:latin typeface="Poor Richard" pitchFamily="18" charset="0"/>
              </a:rPr>
              <a:t>muslimani- pokorni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sl-SI" sz="3200" dirty="0">
                <a:latin typeface="Poor Richard" pitchFamily="18" charset="0"/>
              </a:rPr>
              <a:t>milijarda muslimanov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sl-SI" sz="3200" dirty="0">
                <a:latin typeface="Poor Richard" pitchFamily="18" charset="0"/>
              </a:rPr>
              <a:t>sveta knjiga- koran</a:t>
            </a:r>
          </a:p>
          <a:p>
            <a:pPr fontAlgn="auto">
              <a:buFont typeface="Wingdings" pitchFamily="2" charset="2"/>
              <a:buChar char="Ø"/>
              <a:defRPr/>
            </a:pPr>
            <a:endParaRPr lang="sl-SI" sz="3200" dirty="0">
              <a:latin typeface="Poor Richard" pitchFamily="18" charset="0"/>
            </a:endParaRPr>
          </a:p>
          <a:p>
            <a:pPr fontAlgn="auto">
              <a:defRPr/>
            </a:pPr>
            <a:endParaRPr lang="en-GB" sz="3200" dirty="0">
              <a:latin typeface="Poor Richard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12DCDBE-57FA-494B-B125-C40E9009F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65513"/>
            <a:ext cx="63373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7459A6-8EC4-46B2-A304-B48DBF7E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latin typeface="Poor Richard" pitchFamily="18" charset="0"/>
              </a:rPr>
              <a:t>   BOGOVI</a:t>
            </a:r>
            <a:endParaRPr lang="en-GB" sz="6000" dirty="0">
              <a:latin typeface="Poor Richard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6058C8F-326A-40BA-AD51-8EBB437AC8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sl-SI" sz="4000" dirty="0">
                <a:latin typeface="Poor Richard" pitchFamily="18" charset="0"/>
              </a:rPr>
              <a:t>Alah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4000" dirty="0">
                <a:latin typeface="Poor Richard" pitchFamily="18" charset="0"/>
              </a:rPr>
              <a:t>Mohamed </a:t>
            </a:r>
            <a:r>
              <a:rPr lang="sl-SI" sz="4000" dirty="0">
                <a:latin typeface="Poor Richard" pitchFamily="18" charset="0"/>
              </a:rPr>
              <a:t>-</a:t>
            </a:r>
            <a:r>
              <a:rPr lang="en-GB" sz="4000" dirty="0">
                <a:latin typeface="Poor Richard" pitchFamily="18" charset="0"/>
              </a:rPr>
              <a:t>Islam. </a:t>
            </a:r>
            <a:endParaRPr lang="sl-SI" sz="40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4000" dirty="0" err="1">
                <a:latin typeface="Poor Richard" pitchFamily="18" charset="0"/>
              </a:rPr>
              <a:t>rodil</a:t>
            </a:r>
            <a:r>
              <a:rPr lang="en-GB" sz="4000" dirty="0">
                <a:latin typeface="Poor Richard" pitchFamily="18" charset="0"/>
              </a:rPr>
              <a:t> v </a:t>
            </a:r>
            <a:r>
              <a:rPr lang="en-GB" sz="4000" dirty="0" err="1">
                <a:latin typeface="Poor Richard" pitchFamily="18" charset="0"/>
              </a:rPr>
              <a:t>Meki</a:t>
            </a:r>
            <a:r>
              <a:rPr lang="en-GB" sz="4000" dirty="0">
                <a:latin typeface="Poor Richard" pitchFamily="18" charset="0"/>
              </a:rPr>
              <a:t> med 567. in 572.</a:t>
            </a:r>
            <a:endParaRPr lang="sl-SI" sz="40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4000" dirty="0">
                <a:latin typeface="Poor Richard" pitchFamily="18" charset="0"/>
              </a:rPr>
              <a:t> </a:t>
            </a:r>
            <a:r>
              <a:rPr lang="en-GB" sz="4000" dirty="0" err="1">
                <a:latin typeface="Poor Richard" pitchFamily="18" charset="0"/>
              </a:rPr>
              <a:t>doživel</a:t>
            </a:r>
            <a:r>
              <a:rPr lang="en-GB" sz="4000" dirty="0">
                <a:latin typeface="Poor Richard" pitchFamily="18" charset="0"/>
              </a:rPr>
              <a:t> </a:t>
            </a:r>
            <a:r>
              <a:rPr lang="en-GB" sz="4000" dirty="0" err="1">
                <a:latin typeface="Poor Richard" pitchFamily="18" charset="0"/>
              </a:rPr>
              <a:t>nekaj</a:t>
            </a:r>
            <a:r>
              <a:rPr lang="en-GB" sz="4000" dirty="0">
                <a:latin typeface="Poor Richard" pitchFamily="18" charset="0"/>
              </a:rPr>
              <a:t> </a:t>
            </a:r>
            <a:r>
              <a:rPr lang="en-GB" sz="4000" dirty="0" err="1">
                <a:latin typeface="Poor Richard" pitchFamily="18" charset="0"/>
              </a:rPr>
              <a:t>razodetij</a:t>
            </a:r>
            <a:r>
              <a:rPr lang="en-GB" sz="4000" dirty="0">
                <a:latin typeface="Poor Richard" pitchFamily="18" charset="0"/>
              </a:rPr>
              <a:t> </a:t>
            </a:r>
            <a:endParaRPr lang="sl-SI" sz="40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4000" dirty="0">
                <a:latin typeface="Poor Richard" pitchFamily="18" charset="0"/>
              </a:rPr>
              <a:t>“</a:t>
            </a:r>
            <a:r>
              <a:rPr lang="en-GB" sz="4000" dirty="0" err="1">
                <a:latin typeface="Poor Richard" pitchFamily="18" charset="0"/>
              </a:rPr>
              <a:t>navdihnilo</a:t>
            </a:r>
            <a:r>
              <a:rPr lang="en-GB" sz="4000" dirty="0">
                <a:latin typeface="Poor Richard" pitchFamily="18" charset="0"/>
              </a:rPr>
              <a:t>”, da </a:t>
            </a:r>
            <a:r>
              <a:rPr lang="en-GB" sz="4000" dirty="0" err="1">
                <a:latin typeface="Poor Richard" pitchFamily="18" charset="0"/>
              </a:rPr>
              <a:t>začel</a:t>
            </a:r>
            <a:r>
              <a:rPr lang="en-GB" sz="4000" dirty="0">
                <a:latin typeface="Poor Richard" pitchFamily="18" charset="0"/>
              </a:rPr>
              <a:t> z novo </a:t>
            </a:r>
            <a:r>
              <a:rPr lang="en-GB" sz="4000" dirty="0" err="1">
                <a:latin typeface="Poor Richard" pitchFamily="18" charset="0"/>
              </a:rPr>
              <a:t>vero</a:t>
            </a:r>
            <a:endParaRPr lang="en-GB" sz="40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endParaRPr lang="en-GB" sz="3200" dirty="0">
              <a:latin typeface="Poor Richar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AEE9C995-ECD1-4796-9D74-15D621F7D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sz="3600" spc="0" dirty="0" err="1">
                <a:latin typeface="Poor Richard" pitchFamily="18" charset="0"/>
              </a:rPr>
              <a:t>Pomembna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leta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Mohamedovega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življenja</a:t>
            </a:r>
            <a:r>
              <a:rPr lang="en-US" sz="3600" spc="0" dirty="0">
                <a:latin typeface="Poor Richard" pitchFamily="18" charset="0"/>
              </a:rPr>
              <a:t>:</a:t>
            </a:r>
            <a:endParaRPr lang="sl-SI" sz="3600" spc="0" dirty="0">
              <a:latin typeface="Poor Richard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spc="0" dirty="0">
                <a:latin typeface="Poor Richard" pitchFamily="18" charset="0"/>
              </a:rPr>
              <a:t>622 je 75 </a:t>
            </a:r>
            <a:r>
              <a:rPr lang="en-US" sz="3600" spc="0" dirty="0" err="1">
                <a:latin typeface="Poor Richard" pitchFamily="18" charset="0"/>
              </a:rPr>
              <a:t>ljudi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romalo</a:t>
            </a:r>
            <a:r>
              <a:rPr lang="en-US" sz="3600" spc="0" dirty="0">
                <a:latin typeface="Poor Richard" pitchFamily="18" charset="0"/>
              </a:rPr>
              <a:t> v </a:t>
            </a:r>
            <a:r>
              <a:rPr lang="en-US" sz="3600" spc="0" dirty="0" err="1">
                <a:latin typeface="Poor Richard" pitchFamily="18" charset="0"/>
              </a:rPr>
              <a:t>Meko</a:t>
            </a:r>
            <a:r>
              <a:rPr lang="en-US" sz="3600" spc="0" dirty="0">
                <a:latin typeface="Poor Richard" pitchFamily="18" charset="0"/>
              </a:rPr>
              <a:t> in tam so </a:t>
            </a:r>
            <a:r>
              <a:rPr lang="en-US" sz="3600" spc="0" dirty="0" err="1">
                <a:latin typeface="Poor Richard" pitchFamily="18" charset="0"/>
              </a:rPr>
              <a:t>imeli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sestanek</a:t>
            </a:r>
            <a:r>
              <a:rPr lang="en-US" sz="3600" spc="0" dirty="0">
                <a:latin typeface="Poor Richard" pitchFamily="18" charset="0"/>
              </a:rPr>
              <a:t> z </a:t>
            </a:r>
            <a:r>
              <a:rPr lang="en-US" sz="3600" spc="0" dirty="0" err="1">
                <a:latin typeface="Poor Richard" pitchFamily="18" charset="0"/>
              </a:rPr>
              <a:t>njihovim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prerokom</a:t>
            </a:r>
            <a:endParaRPr lang="sl-SI" sz="3600" spc="0" dirty="0">
              <a:latin typeface="Poor Richard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spc="0" dirty="0">
                <a:latin typeface="Poor Richard" pitchFamily="18" charset="0"/>
              </a:rPr>
              <a:t>632 je </a:t>
            </a:r>
            <a:r>
              <a:rPr lang="en-US" sz="3600" spc="0" dirty="0" err="1">
                <a:latin typeface="Poor Richard" pitchFamily="18" charset="0"/>
              </a:rPr>
              <a:t>predpisal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pravila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hadža</a:t>
            </a:r>
            <a:r>
              <a:rPr lang="en-US" sz="3600" spc="0" dirty="0">
                <a:latin typeface="Poor Richard" pitchFamily="18" charset="0"/>
              </a:rPr>
              <a:t>, </a:t>
            </a:r>
            <a:r>
              <a:rPr lang="en-US" sz="3600" spc="0" dirty="0" err="1">
                <a:latin typeface="Poor Richard" pitchFamily="18" charset="0"/>
              </a:rPr>
              <a:t>ki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jih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muslimani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upoštevajo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še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danes</a:t>
            </a:r>
            <a:r>
              <a:rPr lang="en-US" sz="3600" spc="0" dirty="0">
                <a:latin typeface="Poor Richard" pitchFamily="18" charset="0"/>
              </a:rPr>
              <a:t>.</a:t>
            </a:r>
            <a:endParaRPr lang="sl-SI" sz="3600" spc="0" dirty="0">
              <a:latin typeface="Poor Richard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spc="0" dirty="0">
                <a:latin typeface="Poor Richard" pitchFamily="18" charset="0"/>
              </a:rPr>
              <a:t>Mohamed je </a:t>
            </a:r>
            <a:r>
              <a:rPr lang="en-US" sz="3600" spc="0" dirty="0" err="1">
                <a:latin typeface="Poor Richard" pitchFamily="18" charset="0"/>
              </a:rPr>
              <a:t>umrl</a:t>
            </a:r>
            <a:r>
              <a:rPr lang="en-US" sz="3600" spc="0" dirty="0">
                <a:latin typeface="Poor Richard" pitchFamily="18" charset="0"/>
              </a:rPr>
              <a:t> 6. </a:t>
            </a:r>
            <a:r>
              <a:rPr lang="en-US" sz="3600" spc="0" dirty="0" err="1">
                <a:latin typeface="Poor Richard" pitchFamily="18" charset="0"/>
              </a:rPr>
              <a:t>Junija</a:t>
            </a:r>
            <a:r>
              <a:rPr lang="en-US" sz="3600" spc="0" dirty="0">
                <a:latin typeface="Poor Richard" pitchFamily="18" charset="0"/>
              </a:rPr>
              <a:t> </a:t>
            </a:r>
            <a:r>
              <a:rPr lang="en-US" sz="3600" spc="0" dirty="0" err="1">
                <a:latin typeface="Poor Richard" pitchFamily="18" charset="0"/>
              </a:rPr>
              <a:t>leta</a:t>
            </a:r>
            <a:r>
              <a:rPr lang="en-US" sz="3600" spc="0" dirty="0">
                <a:latin typeface="Poor Richard" pitchFamily="18" charset="0"/>
              </a:rPr>
              <a:t> 632</a:t>
            </a:r>
            <a:endParaRPr lang="sl-SI" sz="3600" spc="0" dirty="0">
              <a:latin typeface="Poor Richard" pitchFamily="18" charset="0"/>
            </a:endParaRPr>
          </a:p>
          <a:p>
            <a:pPr fontAlgn="auto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A03D8C-39B7-4FED-B3FE-F53ABCE5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  </a:t>
            </a:r>
            <a:r>
              <a:rPr lang="sl-SI" sz="6000" dirty="0">
                <a:latin typeface="Poor Richard" pitchFamily="18" charset="0"/>
              </a:rPr>
              <a:t>PRAZNIKI</a:t>
            </a:r>
            <a:endParaRPr lang="en-GB" sz="6000" dirty="0">
              <a:latin typeface="Poor Richard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B3099A8-D1DC-4D73-AA13-36215A797C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spc="0" dirty="0">
                <a:latin typeface="Poor Richard" pitchFamily="18" charset="0"/>
              </a:rPr>
              <a:t>Id al-</a:t>
            </a:r>
            <a:r>
              <a:rPr lang="en-US" sz="4000" spc="0" dirty="0" err="1">
                <a:latin typeface="Poor Richard" pitchFamily="18" charset="0"/>
              </a:rPr>
              <a:t>fitr</a:t>
            </a:r>
            <a:r>
              <a:rPr lang="en-US" sz="4000" spc="0" dirty="0">
                <a:latin typeface="Poor Richard" pitchFamily="18" charset="0"/>
              </a:rPr>
              <a:t> je </a:t>
            </a:r>
            <a:r>
              <a:rPr lang="en-US" sz="4000" spc="0" dirty="0" err="1">
                <a:latin typeface="Poor Richard" pitchFamily="18" charset="0"/>
              </a:rPr>
              <a:t>praznik</a:t>
            </a:r>
            <a:r>
              <a:rPr lang="en-US" sz="4000" spc="0" dirty="0">
                <a:latin typeface="Poor Richard" pitchFamily="18" charset="0"/>
              </a:rPr>
              <a:t> </a:t>
            </a:r>
            <a:r>
              <a:rPr lang="en-US" sz="4000" spc="0" dirty="0" err="1">
                <a:latin typeface="Poor Richard" pitchFamily="18" charset="0"/>
              </a:rPr>
              <a:t>ob</a:t>
            </a:r>
            <a:r>
              <a:rPr lang="en-US" sz="4000" spc="0" dirty="0">
                <a:latin typeface="Poor Richard" pitchFamily="18" charset="0"/>
              </a:rPr>
              <a:t> </a:t>
            </a:r>
            <a:r>
              <a:rPr lang="en-US" sz="4000" spc="0" dirty="0" err="1">
                <a:latin typeface="Poor Richard" pitchFamily="18" charset="0"/>
              </a:rPr>
              <a:t>koncu</a:t>
            </a:r>
            <a:r>
              <a:rPr lang="en-US" sz="4000" spc="0" dirty="0">
                <a:latin typeface="Poor Richard" pitchFamily="18" charset="0"/>
              </a:rPr>
              <a:t> </a:t>
            </a:r>
            <a:r>
              <a:rPr lang="en-US" sz="4000" spc="0" dirty="0" err="1">
                <a:latin typeface="Poor Richard" pitchFamily="18" charset="0"/>
              </a:rPr>
              <a:t>posta</a:t>
            </a:r>
            <a:r>
              <a:rPr lang="en-US" sz="4000" spc="0" dirty="0">
                <a:latin typeface="Poor Richard" pitchFamily="18" charset="0"/>
              </a:rPr>
              <a:t>, </a:t>
            </a:r>
            <a:r>
              <a:rPr lang="en-US" sz="4000" spc="0" dirty="0" err="1">
                <a:latin typeface="Poor Richard" pitchFamily="18" charset="0"/>
              </a:rPr>
              <a:t>ramadana</a:t>
            </a:r>
            <a:endParaRPr lang="sl-SI" sz="4000" spc="0" dirty="0">
              <a:latin typeface="Poor Richard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spc="0" dirty="0">
                <a:latin typeface="Poor Richard" pitchFamily="18" charset="0"/>
              </a:rPr>
              <a:t>Id al-</a:t>
            </a:r>
            <a:r>
              <a:rPr lang="en-US" sz="4000" spc="0" dirty="0" err="1">
                <a:latin typeface="Poor Richard" pitchFamily="18" charset="0"/>
              </a:rPr>
              <a:t>adha</a:t>
            </a:r>
            <a:r>
              <a:rPr lang="en-US" sz="4000" spc="0" dirty="0">
                <a:latin typeface="Poor Richard" pitchFamily="18" charset="0"/>
              </a:rPr>
              <a:t> se </a:t>
            </a:r>
            <a:r>
              <a:rPr lang="en-US" sz="4000" spc="0" dirty="0" err="1">
                <a:latin typeface="Poor Richard" pitchFamily="18" charset="0"/>
              </a:rPr>
              <a:t>praznuje</a:t>
            </a:r>
            <a:r>
              <a:rPr lang="en-US" sz="4000" spc="0" dirty="0">
                <a:latin typeface="Poor Richard" pitchFamily="18" charset="0"/>
              </a:rPr>
              <a:t> </a:t>
            </a:r>
            <a:r>
              <a:rPr lang="en-US" sz="4000" spc="0" dirty="0" err="1">
                <a:latin typeface="Poor Richard" pitchFamily="18" charset="0"/>
              </a:rPr>
              <a:t>pri</a:t>
            </a:r>
            <a:r>
              <a:rPr lang="en-US" sz="4000" spc="0" dirty="0">
                <a:latin typeface="Poor Richard" pitchFamily="18" charset="0"/>
              </a:rPr>
              <a:t> </a:t>
            </a:r>
            <a:r>
              <a:rPr lang="en-US" sz="4000" spc="0" dirty="0" err="1">
                <a:latin typeface="Poor Richard" pitchFamily="18" charset="0"/>
              </a:rPr>
              <a:t>muslimanih</a:t>
            </a:r>
            <a:r>
              <a:rPr lang="en-US" sz="4000" spc="0" dirty="0">
                <a:latin typeface="Poor Richard" pitchFamily="18" charset="0"/>
              </a:rPr>
              <a:t>, </a:t>
            </a:r>
            <a:r>
              <a:rPr lang="en-US" sz="4000" spc="0" dirty="0" err="1">
                <a:latin typeface="Poor Richard" pitchFamily="18" charset="0"/>
              </a:rPr>
              <a:t>ki</a:t>
            </a:r>
            <a:r>
              <a:rPr lang="en-US" sz="4000" spc="0" dirty="0">
                <a:latin typeface="Poor Richard" pitchFamily="18" charset="0"/>
              </a:rPr>
              <a:t> </a:t>
            </a:r>
            <a:r>
              <a:rPr lang="en-US" sz="4000" spc="0" dirty="0" err="1">
                <a:latin typeface="Poor Richard" pitchFamily="18" charset="0"/>
              </a:rPr>
              <a:t>ostanejo</a:t>
            </a:r>
            <a:r>
              <a:rPr lang="en-US" sz="4000" spc="0" dirty="0">
                <a:latin typeface="Poor Richard" pitchFamily="18" charset="0"/>
              </a:rPr>
              <a:t> </a:t>
            </a:r>
            <a:r>
              <a:rPr lang="en-US" sz="4000" spc="0" dirty="0" err="1">
                <a:latin typeface="Poor Richard" pitchFamily="18" charset="0"/>
              </a:rPr>
              <a:t>doma</a:t>
            </a:r>
            <a:r>
              <a:rPr lang="en-US" sz="4000" spc="0" dirty="0">
                <a:latin typeface="Poor Richard" pitchFamily="18" charset="0"/>
              </a:rPr>
              <a:t>, </a:t>
            </a:r>
            <a:r>
              <a:rPr lang="en-US" sz="4000" spc="0" dirty="0" err="1">
                <a:latin typeface="Poor Richard" pitchFamily="18" charset="0"/>
              </a:rPr>
              <a:t>medtem</a:t>
            </a:r>
            <a:r>
              <a:rPr lang="en-US" sz="4000" spc="0" dirty="0">
                <a:latin typeface="Poor Richard" pitchFamily="18" charset="0"/>
              </a:rPr>
              <a:t> </a:t>
            </a:r>
            <a:r>
              <a:rPr lang="en-US" sz="4000" spc="0" dirty="0" err="1">
                <a:latin typeface="Poor Richard" pitchFamily="18" charset="0"/>
              </a:rPr>
              <a:t>ko</a:t>
            </a:r>
            <a:r>
              <a:rPr lang="en-US" sz="4000" spc="0" dirty="0">
                <a:latin typeface="Poor Richard" pitchFamily="18" charset="0"/>
              </a:rPr>
              <a:t> so </a:t>
            </a:r>
            <a:r>
              <a:rPr lang="en-US" sz="4000" spc="0" dirty="0" err="1">
                <a:latin typeface="Poor Richard" pitchFamily="18" charset="0"/>
              </a:rPr>
              <a:t>drugi</a:t>
            </a:r>
            <a:r>
              <a:rPr lang="en-US" sz="4000" spc="0" dirty="0">
                <a:latin typeface="Poor Richard" pitchFamily="18" charset="0"/>
              </a:rPr>
              <a:t> </a:t>
            </a:r>
            <a:r>
              <a:rPr lang="en-US" sz="4000" spc="0" dirty="0" err="1">
                <a:latin typeface="Poor Richard" pitchFamily="18" charset="0"/>
              </a:rPr>
              <a:t>na</a:t>
            </a:r>
            <a:r>
              <a:rPr lang="en-US" sz="4000" spc="0" dirty="0">
                <a:latin typeface="Poor Richard" pitchFamily="18" charset="0"/>
              </a:rPr>
              <a:t> </a:t>
            </a:r>
            <a:r>
              <a:rPr lang="en-US" sz="4000" spc="0" dirty="0" err="1">
                <a:latin typeface="Poor Richard" pitchFamily="18" charset="0"/>
              </a:rPr>
              <a:t>hadžu</a:t>
            </a:r>
            <a:endParaRPr lang="sl-SI" sz="4000" spc="0" dirty="0">
              <a:latin typeface="Poor Richard" pitchFamily="18" charset="0"/>
            </a:endParaRPr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endParaRPr lang="sl-SI" sz="3200" spc="0" dirty="0">
              <a:latin typeface="Calibri"/>
            </a:endParaRPr>
          </a:p>
          <a:p>
            <a:pPr fontAlgn="auto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CD355A-B03D-4E79-9508-C95273C6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latin typeface="Poor Richard" pitchFamily="18" charset="0"/>
              </a:rPr>
              <a:t>   5 STEBROV</a:t>
            </a:r>
            <a:endParaRPr lang="en-GB" sz="6000" dirty="0">
              <a:latin typeface="Poor Richard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D77B152-B2C2-4A13-BA37-4649B36AE7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fontAlgn="auto">
              <a:defRPr/>
            </a:pPr>
            <a:r>
              <a:rPr lang="en-GB" sz="3600" u="sng" dirty="0" err="1">
                <a:latin typeface="Poor Richard" pitchFamily="18" charset="0"/>
              </a:rPr>
              <a:t>šahada</a:t>
            </a:r>
            <a:r>
              <a:rPr lang="en-GB" sz="3600" dirty="0">
                <a:latin typeface="Poor Richard" pitchFamily="18" charset="0"/>
              </a:rPr>
              <a:t> - </a:t>
            </a:r>
            <a:r>
              <a:rPr lang="en-GB" sz="3600" dirty="0" err="1">
                <a:latin typeface="Poor Richard" pitchFamily="18" charset="0"/>
              </a:rPr>
              <a:t>izpovedovanje</a:t>
            </a:r>
            <a:r>
              <a:rPr lang="en-GB" sz="3600" dirty="0">
                <a:latin typeface="Poor Richard" pitchFamily="18" charset="0"/>
              </a:rPr>
              <a:t> </a:t>
            </a:r>
            <a:r>
              <a:rPr lang="en-GB" sz="3600" dirty="0" err="1">
                <a:latin typeface="Poor Richard" pitchFamily="18" charset="0"/>
              </a:rPr>
              <a:t>vere</a:t>
            </a:r>
            <a:r>
              <a:rPr lang="en-GB" sz="3600" dirty="0">
                <a:latin typeface="Poor Richard" pitchFamily="18" charset="0"/>
              </a:rPr>
              <a:t> v </a:t>
            </a:r>
            <a:r>
              <a:rPr lang="en-GB" sz="3600" dirty="0" err="1">
                <a:latin typeface="Poor Richard" pitchFamily="18" charset="0"/>
              </a:rPr>
              <a:t>enega</a:t>
            </a:r>
            <a:r>
              <a:rPr lang="en-GB" sz="3600" dirty="0">
                <a:latin typeface="Poor Richard" pitchFamily="18" charset="0"/>
              </a:rPr>
              <a:t> </a:t>
            </a:r>
            <a:r>
              <a:rPr lang="en-GB" sz="3600" dirty="0" err="1">
                <a:latin typeface="Poor Richard" pitchFamily="18" charset="0"/>
              </a:rPr>
              <a:t>Boga</a:t>
            </a:r>
            <a:r>
              <a:rPr lang="en-GB" sz="3600" dirty="0">
                <a:latin typeface="Poor Richard" pitchFamily="18" charset="0"/>
              </a:rPr>
              <a:t>, </a:t>
            </a:r>
            <a:r>
              <a:rPr lang="en-GB" sz="3600" dirty="0" err="1">
                <a:latin typeface="Poor Richard" pitchFamily="18" charset="0"/>
              </a:rPr>
              <a:t>Alaha</a:t>
            </a:r>
            <a:r>
              <a:rPr lang="en-GB" sz="3600" dirty="0">
                <a:latin typeface="Poor Richard" pitchFamily="18" charset="0"/>
              </a:rPr>
              <a:t> in </a:t>
            </a:r>
            <a:r>
              <a:rPr lang="en-GB" sz="3600" dirty="0" err="1">
                <a:latin typeface="Poor Richard" pitchFamily="18" charset="0"/>
              </a:rPr>
              <a:t>njegovega</a:t>
            </a:r>
            <a:r>
              <a:rPr lang="en-GB" sz="3600" dirty="0">
                <a:latin typeface="Poor Richard" pitchFamily="18" charset="0"/>
              </a:rPr>
              <a:t> </a:t>
            </a:r>
            <a:r>
              <a:rPr lang="en-GB" sz="3600" dirty="0" err="1">
                <a:latin typeface="Poor Richard" pitchFamily="18" charset="0"/>
              </a:rPr>
              <a:t>preroka</a:t>
            </a:r>
            <a:r>
              <a:rPr lang="en-GB" sz="3600" dirty="0">
                <a:latin typeface="Poor Richard" pitchFamily="18" charset="0"/>
              </a:rPr>
              <a:t> </a:t>
            </a:r>
            <a:r>
              <a:rPr lang="en-GB" sz="3600" dirty="0" err="1">
                <a:latin typeface="Poor Richard" pitchFamily="18" charset="0"/>
              </a:rPr>
              <a:t>Mohameda</a:t>
            </a:r>
            <a:endParaRPr lang="en-GB" sz="3600" dirty="0">
              <a:latin typeface="Poor Richard" pitchFamily="18" charset="0"/>
            </a:endParaRPr>
          </a:p>
          <a:p>
            <a:pPr fontAlgn="auto">
              <a:defRPr/>
            </a:pPr>
            <a:r>
              <a:rPr lang="en-GB" sz="3600" u="sng" dirty="0" err="1">
                <a:latin typeface="Poor Richard" pitchFamily="18" charset="0"/>
              </a:rPr>
              <a:t>salah</a:t>
            </a:r>
            <a:r>
              <a:rPr lang="en-GB" sz="3600" dirty="0">
                <a:latin typeface="Poor Richard" pitchFamily="18" charset="0"/>
              </a:rPr>
              <a:t> - </a:t>
            </a:r>
            <a:r>
              <a:rPr lang="en-GB" sz="3600" dirty="0" err="1">
                <a:latin typeface="Poor Richard" pitchFamily="18" charset="0"/>
              </a:rPr>
              <a:t>molitev</a:t>
            </a:r>
            <a:r>
              <a:rPr lang="en-GB" sz="3600" dirty="0">
                <a:latin typeface="Poor Richard" pitchFamily="18" charset="0"/>
              </a:rPr>
              <a:t> </a:t>
            </a:r>
            <a:r>
              <a:rPr lang="en-GB" sz="3600" dirty="0" err="1">
                <a:latin typeface="Poor Richard" pitchFamily="18" charset="0"/>
              </a:rPr>
              <a:t>petkrat</a:t>
            </a:r>
            <a:r>
              <a:rPr lang="en-GB" sz="3600" dirty="0">
                <a:latin typeface="Poor Richard" pitchFamily="18" charset="0"/>
              </a:rPr>
              <a:t> </a:t>
            </a:r>
            <a:r>
              <a:rPr lang="en-GB" sz="3600" dirty="0" err="1">
                <a:latin typeface="Poor Richard" pitchFamily="18" charset="0"/>
              </a:rPr>
              <a:t>na</a:t>
            </a:r>
            <a:r>
              <a:rPr lang="en-GB" sz="3600" dirty="0">
                <a:latin typeface="Poor Richard" pitchFamily="18" charset="0"/>
              </a:rPr>
              <a:t> </a:t>
            </a:r>
            <a:r>
              <a:rPr lang="en-GB" sz="3600" dirty="0" err="1">
                <a:latin typeface="Poor Richard" pitchFamily="18" charset="0"/>
              </a:rPr>
              <a:t>dan</a:t>
            </a:r>
            <a:r>
              <a:rPr lang="en-GB" sz="3600" dirty="0">
                <a:latin typeface="Poor Richard" pitchFamily="18" charset="0"/>
              </a:rPr>
              <a:t> - </a:t>
            </a:r>
            <a:r>
              <a:rPr lang="en-GB" sz="3600" dirty="0" err="1">
                <a:latin typeface="Poor Richard" pitchFamily="18" charset="0"/>
              </a:rPr>
              <a:t>pred</a:t>
            </a:r>
            <a:r>
              <a:rPr lang="en-GB" sz="3600" dirty="0">
                <a:latin typeface="Poor Richard" pitchFamily="18" charset="0"/>
              </a:rPr>
              <a:t> </a:t>
            </a:r>
            <a:r>
              <a:rPr lang="en-GB" sz="3600" dirty="0" err="1">
                <a:latin typeface="Poor Richard" pitchFamily="18" charset="0"/>
              </a:rPr>
              <a:t>sončnem</a:t>
            </a:r>
            <a:r>
              <a:rPr lang="en-GB" sz="3600" dirty="0">
                <a:latin typeface="Poor Richard" pitchFamily="18" charset="0"/>
              </a:rPr>
              <a:t> </a:t>
            </a:r>
            <a:r>
              <a:rPr lang="en-GB" sz="3600" dirty="0" err="1">
                <a:latin typeface="Poor Richard" pitchFamily="18" charset="0"/>
              </a:rPr>
              <a:t>vzhodu</a:t>
            </a:r>
            <a:r>
              <a:rPr lang="en-GB" sz="3600" dirty="0">
                <a:latin typeface="Poor Richard" pitchFamily="18" charset="0"/>
              </a:rPr>
              <a:t>, </a:t>
            </a:r>
            <a:r>
              <a:rPr lang="en-GB" sz="3600" dirty="0" err="1">
                <a:latin typeface="Poor Richard" pitchFamily="18" charset="0"/>
              </a:rPr>
              <a:t>opoldan</a:t>
            </a:r>
            <a:r>
              <a:rPr lang="en-GB" sz="3600" dirty="0">
                <a:latin typeface="Poor Richard" pitchFamily="18" charset="0"/>
              </a:rPr>
              <a:t>, </a:t>
            </a:r>
            <a:r>
              <a:rPr lang="en-GB" sz="3600" dirty="0" err="1">
                <a:latin typeface="Poor Richard" pitchFamily="18" charset="0"/>
              </a:rPr>
              <a:t>popoldan</a:t>
            </a:r>
            <a:r>
              <a:rPr lang="en-GB" sz="3600" dirty="0">
                <a:latin typeface="Poor Richard" pitchFamily="18" charset="0"/>
              </a:rPr>
              <a:t>, </a:t>
            </a:r>
            <a:r>
              <a:rPr lang="en-GB" sz="3600" dirty="0" err="1">
                <a:latin typeface="Poor Richard" pitchFamily="18" charset="0"/>
              </a:rPr>
              <a:t>sončnem</a:t>
            </a:r>
            <a:r>
              <a:rPr lang="en-GB" sz="3600" dirty="0">
                <a:latin typeface="Poor Richard" pitchFamily="18" charset="0"/>
              </a:rPr>
              <a:t> </a:t>
            </a:r>
            <a:r>
              <a:rPr lang="en-GB" sz="3600" dirty="0" err="1">
                <a:latin typeface="Poor Richard" pitchFamily="18" charset="0"/>
              </a:rPr>
              <a:t>zahodu</a:t>
            </a:r>
            <a:r>
              <a:rPr lang="en-GB" sz="3600" dirty="0">
                <a:latin typeface="Poor Richard" pitchFamily="18" charset="0"/>
              </a:rPr>
              <a:t> in </a:t>
            </a:r>
            <a:r>
              <a:rPr lang="en-GB" sz="3600" dirty="0" err="1">
                <a:latin typeface="Poor Richard" pitchFamily="18" charset="0"/>
              </a:rPr>
              <a:t>zvečer</a:t>
            </a:r>
            <a:endParaRPr lang="en-GB" sz="3600" dirty="0">
              <a:latin typeface="Poor Richard" pitchFamily="18" charset="0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en-GB" sz="2400" dirty="0">
              <a:latin typeface="Poor Richar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E2074F76-A618-45E8-BD3E-ECBF3EB807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476250"/>
            <a:ext cx="8283575" cy="5905500"/>
          </a:xfrm>
        </p:spPr>
        <p:txBody>
          <a:bodyPr/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en-GB" sz="3200" dirty="0">
                <a:latin typeface="Poor Richard" pitchFamily="18" charset="0"/>
              </a:rPr>
              <a:t>zakat - </a:t>
            </a:r>
            <a:r>
              <a:rPr lang="en-GB" sz="3200" dirty="0" err="1">
                <a:latin typeface="Poor Richard" pitchFamily="18" charset="0"/>
              </a:rPr>
              <a:t>dajanje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miloščine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revnim</a:t>
            </a:r>
            <a:r>
              <a:rPr lang="en-GB" sz="3200" dirty="0">
                <a:latin typeface="Poor Richard" pitchFamily="18" charset="0"/>
              </a:rPr>
              <a:t> in </a:t>
            </a:r>
            <a:r>
              <a:rPr lang="en-GB" sz="3200" dirty="0" err="1">
                <a:latin typeface="Poor Richard" pitchFamily="18" charset="0"/>
              </a:rPr>
              <a:t>bolnim</a:t>
            </a:r>
            <a:r>
              <a:rPr lang="en-GB" sz="3200" dirty="0">
                <a:latin typeface="Poor Richard" pitchFamily="18" charset="0"/>
              </a:rPr>
              <a:t> - v </a:t>
            </a:r>
            <a:r>
              <a:rPr lang="en-GB" sz="3200" dirty="0" err="1">
                <a:latin typeface="Poor Richard" pitchFamily="18" charset="0"/>
              </a:rPr>
              <a:t>današnjem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času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cca</a:t>
            </a:r>
            <a:r>
              <a:rPr lang="en-GB" sz="3200" dirty="0">
                <a:latin typeface="Poor Richard" pitchFamily="18" charset="0"/>
              </a:rPr>
              <a:t>. 3 % </a:t>
            </a:r>
            <a:r>
              <a:rPr lang="en-GB" sz="3200" dirty="0" err="1">
                <a:latin typeface="Poor Richard" pitchFamily="18" charset="0"/>
              </a:rPr>
              <a:t>letnega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dohodka</a:t>
            </a:r>
            <a:endParaRPr lang="en-GB" sz="32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3200" dirty="0" err="1">
                <a:latin typeface="Poor Richard" pitchFamily="18" charset="0"/>
              </a:rPr>
              <a:t>saum</a:t>
            </a:r>
            <a:r>
              <a:rPr lang="en-GB" sz="3200" dirty="0">
                <a:latin typeface="Poor Richard" pitchFamily="18" charset="0"/>
              </a:rPr>
              <a:t> - </a:t>
            </a:r>
            <a:r>
              <a:rPr lang="en-GB" sz="3200" dirty="0" err="1">
                <a:latin typeface="Poor Richard" pitchFamily="18" charset="0"/>
              </a:rPr>
              <a:t>popoln</a:t>
            </a:r>
            <a:r>
              <a:rPr lang="en-GB" sz="3200" dirty="0">
                <a:latin typeface="Poor Richard" pitchFamily="18" charset="0"/>
              </a:rPr>
              <a:t> post v </a:t>
            </a:r>
            <a:r>
              <a:rPr lang="en-GB" sz="3200" dirty="0" err="1">
                <a:latin typeface="Poor Richard" pitchFamily="18" charset="0"/>
              </a:rPr>
              <a:t>dnevnih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urah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ves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čas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ramadana</a:t>
            </a:r>
            <a:r>
              <a:rPr lang="en-GB" sz="3200" dirty="0">
                <a:latin typeface="Poor Richard" pitchFamily="18" charset="0"/>
              </a:rPr>
              <a:t> - od </a:t>
            </a:r>
            <a:r>
              <a:rPr lang="en-GB" sz="3200" dirty="0" err="1">
                <a:latin typeface="Poor Richard" pitchFamily="18" charset="0"/>
              </a:rPr>
              <a:t>sončnega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vzhoda</a:t>
            </a:r>
            <a:r>
              <a:rPr lang="en-GB" sz="3200" dirty="0">
                <a:latin typeface="Poor Richard" pitchFamily="18" charset="0"/>
              </a:rPr>
              <a:t> do </a:t>
            </a:r>
            <a:r>
              <a:rPr lang="en-GB" sz="3200" dirty="0" err="1">
                <a:latin typeface="Poor Richard" pitchFamily="18" charset="0"/>
              </a:rPr>
              <a:t>sončnega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zahoda</a:t>
            </a:r>
            <a:endParaRPr lang="en-GB" sz="32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3200" dirty="0" err="1">
                <a:latin typeface="Poor Richard" pitchFamily="18" charset="0"/>
              </a:rPr>
              <a:t>hadž</a:t>
            </a:r>
            <a:r>
              <a:rPr lang="en-GB" sz="3200" dirty="0">
                <a:latin typeface="Poor Richard" pitchFamily="18" charset="0"/>
              </a:rPr>
              <a:t> - </a:t>
            </a:r>
            <a:r>
              <a:rPr lang="en-GB" sz="3200" dirty="0" err="1">
                <a:latin typeface="Poor Richard" pitchFamily="18" charset="0"/>
              </a:rPr>
              <a:t>romanje</a:t>
            </a:r>
            <a:r>
              <a:rPr lang="en-GB" sz="3200" dirty="0">
                <a:latin typeface="Poor Richard" pitchFamily="18" charset="0"/>
              </a:rPr>
              <a:t> v </a:t>
            </a:r>
            <a:r>
              <a:rPr lang="en-GB" sz="3200" dirty="0" err="1">
                <a:latin typeface="Poor Richard" pitchFamily="18" charset="0"/>
              </a:rPr>
              <a:t>Meko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vsaj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enkrat</a:t>
            </a:r>
            <a:r>
              <a:rPr lang="en-GB" sz="3200" dirty="0">
                <a:latin typeface="Poor Richard" pitchFamily="18" charset="0"/>
              </a:rPr>
              <a:t> v </a:t>
            </a:r>
            <a:r>
              <a:rPr lang="en-GB" sz="3200" dirty="0" err="1">
                <a:latin typeface="Poor Richard" pitchFamily="18" charset="0"/>
              </a:rPr>
              <a:t>življenju</a:t>
            </a:r>
            <a:r>
              <a:rPr lang="en-GB" sz="3200" dirty="0">
                <a:latin typeface="Poor Richard" pitchFamily="18" charset="0"/>
              </a:rPr>
              <a:t> - </a:t>
            </a:r>
            <a:r>
              <a:rPr lang="en-GB" sz="3200" dirty="0" err="1">
                <a:latin typeface="Poor Richard" pitchFamily="18" charset="0"/>
              </a:rPr>
              <a:t>oproščeno</a:t>
            </a:r>
            <a:r>
              <a:rPr lang="en-GB" sz="3200" dirty="0">
                <a:latin typeface="Poor Richard" pitchFamily="18" charset="0"/>
              </a:rPr>
              <a:t> le </a:t>
            </a:r>
            <a:r>
              <a:rPr lang="en-GB" sz="3200" dirty="0" err="1">
                <a:latin typeface="Poor Richard" pitchFamily="18" charset="0"/>
              </a:rPr>
              <a:t>bolnim</a:t>
            </a:r>
            <a:r>
              <a:rPr lang="en-GB" sz="3200" dirty="0">
                <a:latin typeface="Poor Richard" pitchFamily="18" charset="0"/>
              </a:rPr>
              <a:t> in </a:t>
            </a:r>
            <a:r>
              <a:rPr lang="en-GB" sz="3200" dirty="0" err="1">
                <a:latin typeface="Poor Richard" pitchFamily="18" charset="0"/>
              </a:rPr>
              <a:t>ljudem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brez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dohodka</a:t>
            </a:r>
            <a:endParaRPr lang="en-GB" sz="32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3200" dirty="0" err="1">
                <a:latin typeface="Poor Richard" pitchFamily="18" charset="0"/>
              </a:rPr>
              <a:t>Nekatere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muslimanske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ločine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smatrajo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džihad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kot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šesti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steber</a:t>
            </a:r>
            <a:r>
              <a:rPr lang="en-GB" sz="3200" dirty="0">
                <a:latin typeface="Poor Richard" pitchFamily="18" charset="0"/>
              </a:rPr>
              <a:t> </a:t>
            </a:r>
            <a:r>
              <a:rPr lang="en-GB" sz="3200" dirty="0" err="1">
                <a:latin typeface="Poor Richard" pitchFamily="18" charset="0"/>
              </a:rPr>
              <a:t>islama</a:t>
            </a:r>
            <a:endParaRPr lang="en-GB" sz="3200" dirty="0">
              <a:latin typeface="Poor Richar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A6599B-9E1A-4F99-80C4-DB6E0452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latin typeface="Poor Richard" pitchFamily="18" charset="0"/>
              </a:rPr>
              <a:t>VIRSKE STAVBE</a:t>
            </a:r>
            <a:endParaRPr lang="en-GB" sz="6000" dirty="0">
              <a:latin typeface="Poor Richard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41CFF7C-1D35-46C7-965F-C54F0782D1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fontAlgn="auto">
              <a:defRPr/>
            </a:pPr>
            <a:r>
              <a:rPr lang="sl-SI" sz="3600" dirty="0">
                <a:latin typeface="Poor Richard" pitchFamily="18" charset="0"/>
              </a:rPr>
              <a:t>Mošeje</a:t>
            </a:r>
          </a:p>
          <a:p>
            <a:pPr fontAlgn="auto">
              <a:defRPr/>
            </a:pPr>
            <a:r>
              <a:rPr lang="sl-SI" sz="3600" dirty="0">
                <a:latin typeface="Poor Richard" pitchFamily="18" charset="0"/>
              </a:rPr>
              <a:t>Največja-</a:t>
            </a:r>
            <a:r>
              <a:rPr lang="sl-SI" sz="3600" dirty="0" err="1">
                <a:latin typeface="Poor Richard" pitchFamily="18" charset="0"/>
              </a:rPr>
              <a:t>Kaaba</a:t>
            </a:r>
            <a:r>
              <a:rPr lang="sl-SI" sz="3600" dirty="0">
                <a:latin typeface="Poor Richard" pitchFamily="18" charset="0"/>
              </a:rPr>
              <a:t>,  Meka- </a:t>
            </a:r>
            <a:r>
              <a:rPr lang="sl-SI" sz="3600" dirty="0" err="1">
                <a:latin typeface="Poor Richard" pitchFamily="18" charset="0"/>
              </a:rPr>
              <a:t>Hadž</a:t>
            </a:r>
            <a:endParaRPr lang="sl-SI" sz="3600" dirty="0">
              <a:latin typeface="Poor Richard" pitchFamily="18" charset="0"/>
            </a:endParaRPr>
          </a:p>
          <a:p>
            <a:pPr fontAlgn="auto">
              <a:defRPr/>
            </a:pPr>
            <a:r>
              <a:rPr lang="sl-SI" sz="3600" dirty="0">
                <a:latin typeface="Poor Richard" pitchFamily="18" charset="0"/>
              </a:rPr>
              <a:t>Romanje  med 8. in 12. v zadnjem mesecu leta         2 mio. ljudi </a:t>
            </a:r>
          </a:p>
          <a:p>
            <a:pPr fontAlgn="auto">
              <a:defRPr/>
            </a:pPr>
            <a:r>
              <a:rPr lang="sl-SI" sz="3600" dirty="0">
                <a:latin typeface="Poor Richard" pitchFamily="18" charset="0"/>
              </a:rPr>
              <a:t>Na sredini granitna kocka ( mesto prva molitve)</a:t>
            </a:r>
          </a:p>
          <a:p>
            <a:pPr fontAlgn="auto">
              <a:defRPr/>
            </a:pPr>
            <a:endParaRPr lang="en-GB" sz="3600" dirty="0">
              <a:latin typeface="Poor Richar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13702B-85EA-43F9-A697-021A5377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latin typeface="Poor Richard" pitchFamily="18" charset="0"/>
              </a:rPr>
              <a:t>OBLAČILA</a:t>
            </a:r>
            <a:endParaRPr lang="en-GB" sz="6000" dirty="0">
              <a:latin typeface="Poor Richard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3B3E932-86D5-4899-9B4B-D288340510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en-GB" sz="2800" dirty="0" err="1">
                <a:latin typeface="Poor Richard" pitchFamily="18" charset="0"/>
              </a:rPr>
              <a:t>oblačiti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skromno</a:t>
            </a:r>
            <a:r>
              <a:rPr lang="en-GB" sz="2800" dirty="0">
                <a:latin typeface="Poor Richard" pitchFamily="18" charset="0"/>
              </a:rPr>
              <a:t> in ne </a:t>
            </a:r>
            <a:r>
              <a:rPr lang="en-GB" sz="2800" dirty="0" err="1">
                <a:latin typeface="Poor Richard" pitchFamily="18" charset="0"/>
              </a:rPr>
              <a:t>smejo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privlačevati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nasprotnega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spola</a:t>
            </a:r>
            <a:r>
              <a:rPr lang="en-GB" sz="2800" dirty="0">
                <a:latin typeface="Poor Richard" pitchFamily="18" charset="0"/>
              </a:rPr>
              <a:t> z </a:t>
            </a:r>
            <a:r>
              <a:rPr lang="en-GB" sz="2800" dirty="0" err="1">
                <a:latin typeface="Poor Richard" pitchFamily="18" charset="0"/>
              </a:rPr>
              <a:t>razkazovanjem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svojega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telesa</a:t>
            </a:r>
            <a:endParaRPr lang="sl-SI" sz="28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sl-SI" sz="2800" dirty="0" err="1">
                <a:latin typeface="Poor Richard" pitchFamily="18" charset="0"/>
              </a:rPr>
              <a:t>ž</a:t>
            </a:r>
            <a:r>
              <a:rPr lang="en-GB" sz="2800" dirty="0" err="1">
                <a:latin typeface="Poor Richard" pitchFamily="18" charset="0"/>
              </a:rPr>
              <a:t>enske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pokriva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glavo</a:t>
            </a:r>
            <a:r>
              <a:rPr lang="en-GB" sz="2800" dirty="0">
                <a:latin typeface="Poor Richard" pitchFamily="18" charset="0"/>
              </a:rPr>
              <a:t>, </a:t>
            </a:r>
            <a:r>
              <a:rPr lang="en-GB" sz="2800" dirty="0" err="1">
                <a:latin typeface="Poor Richard" pitchFamily="18" charset="0"/>
              </a:rPr>
              <a:t>roke</a:t>
            </a:r>
            <a:r>
              <a:rPr lang="en-GB" sz="2800" dirty="0">
                <a:latin typeface="Poor Richard" pitchFamily="18" charset="0"/>
              </a:rPr>
              <a:t> in </a:t>
            </a:r>
            <a:r>
              <a:rPr lang="en-GB" sz="2800" dirty="0" err="1">
                <a:latin typeface="Poor Richard" pitchFamily="18" charset="0"/>
              </a:rPr>
              <a:t>noge</a:t>
            </a:r>
            <a:r>
              <a:rPr lang="en-GB" sz="2800" dirty="0">
                <a:latin typeface="Poor Richard" pitchFamily="18" charset="0"/>
              </a:rPr>
              <a:t> </a:t>
            </a:r>
            <a:endParaRPr lang="sl-SI" sz="28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2800" dirty="0" err="1">
                <a:latin typeface="Poor Richard" pitchFamily="18" charset="0"/>
              </a:rPr>
              <a:t>za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ženske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običaj</a:t>
            </a:r>
            <a:r>
              <a:rPr lang="en-GB" sz="2800" dirty="0">
                <a:latin typeface="Poor Richard" pitchFamily="18" charset="0"/>
              </a:rPr>
              <a:t>, da </a:t>
            </a:r>
            <a:r>
              <a:rPr lang="en-GB" sz="2800" dirty="0" err="1">
                <a:latin typeface="Poor Richard" pitchFamily="18" charset="0"/>
              </a:rPr>
              <a:t>imajo</a:t>
            </a:r>
            <a:r>
              <a:rPr lang="en-GB" sz="2800" dirty="0">
                <a:latin typeface="Poor Richard" pitchFamily="18" charset="0"/>
              </a:rPr>
              <a:t> v </a:t>
            </a:r>
            <a:r>
              <a:rPr lang="en-GB" sz="2800" dirty="0" err="1">
                <a:latin typeface="Poor Richard" pitchFamily="18" charset="0"/>
              </a:rPr>
              <a:t>javnosti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pokrit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tudi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obraz</a:t>
            </a:r>
            <a:r>
              <a:rPr lang="en-GB" sz="2800" dirty="0">
                <a:latin typeface="Poor Richard" pitchFamily="18" charset="0"/>
              </a:rPr>
              <a:t>, </a:t>
            </a:r>
            <a:r>
              <a:rPr lang="en-GB" sz="2800" dirty="0" err="1">
                <a:latin typeface="Poor Richard" pitchFamily="18" charset="0"/>
              </a:rPr>
              <a:t>čeprav</a:t>
            </a:r>
            <a:r>
              <a:rPr lang="en-GB" sz="2800" dirty="0">
                <a:latin typeface="Poor Richard" pitchFamily="18" charset="0"/>
              </a:rPr>
              <a:t> v </a:t>
            </a:r>
            <a:r>
              <a:rPr lang="en-GB" sz="2800" dirty="0" err="1">
                <a:latin typeface="Poor Richard" pitchFamily="18" charset="0"/>
              </a:rPr>
              <a:t>islamskih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svetih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knjigah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ni</a:t>
            </a:r>
            <a:r>
              <a:rPr lang="en-GB" sz="2800" dirty="0">
                <a:latin typeface="Poor Richard" pitchFamily="18" charset="0"/>
              </a:rPr>
              <a:t> o tem </a:t>
            </a:r>
            <a:r>
              <a:rPr lang="en-GB" sz="2800" dirty="0" err="1">
                <a:latin typeface="Poor Richard" pitchFamily="18" charset="0"/>
              </a:rPr>
              <a:t>določenih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pravil</a:t>
            </a:r>
            <a:endParaRPr lang="sl-SI" sz="28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zunajzakonske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zveze</a:t>
            </a:r>
            <a:r>
              <a:rPr lang="en-GB" sz="2800" dirty="0">
                <a:latin typeface="Poor Richard" pitchFamily="18" charset="0"/>
              </a:rPr>
              <a:t>, se je </a:t>
            </a:r>
            <a:r>
              <a:rPr lang="en-GB" sz="2800" dirty="0" err="1">
                <a:latin typeface="Poor Richard" pitchFamily="18" charset="0"/>
              </a:rPr>
              <a:t>treba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izogniti</a:t>
            </a:r>
            <a:endParaRPr lang="sl-SI" sz="2800" dirty="0"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GB" sz="2800" dirty="0">
                <a:latin typeface="Poor Richard" pitchFamily="18" charset="0"/>
              </a:rPr>
              <a:t> </a:t>
            </a:r>
            <a:r>
              <a:rPr lang="sl-SI" sz="2800" dirty="0" err="1">
                <a:latin typeface="Poor Richard" pitchFamily="18" charset="0"/>
              </a:rPr>
              <a:t>ž</a:t>
            </a:r>
            <a:r>
              <a:rPr lang="en-GB" sz="2800" dirty="0" err="1">
                <a:latin typeface="Poor Richard" pitchFamily="18" charset="0"/>
              </a:rPr>
              <a:t>enske</a:t>
            </a:r>
            <a:r>
              <a:rPr lang="en-GB" sz="2800" dirty="0">
                <a:latin typeface="Poor Richard" pitchFamily="18" charset="0"/>
              </a:rPr>
              <a:t> in </a:t>
            </a:r>
            <a:r>
              <a:rPr lang="en-GB" sz="2800" dirty="0" err="1">
                <a:latin typeface="Poor Richard" pitchFamily="18" charset="0"/>
              </a:rPr>
              <a:t>moški</a:t>
            </a:r>
            <a:r>
              <a:rPr lang="en-GB" sz="2800" dirty="0">
                <a:latin typeface="Poor Richard" pitchFamily="18" charset="0"/>
              </a:rPr>
              <a:t> se ne </a:t>
            </a:r>
            <a:r>
              <a:rPr lang="en-GB" sz="2800" dirty="0" err="1">
                <a:latin typeface="Poor Richard" pitchFamily="18" charset="0"/>
              </a:rPr>
              <a:t>smejo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svobodno</a:t>
            </a:r>
            <a:r>
              <a:rPr lang="en-GB" sz="2800" dirty="0">
                <a:latin typeface="Poor Richard" pitchFamily="18" charset="0"/>
              </a:rPr>
              <a:t> </a:t>
            </a:r>
            <a:r>
              <a:rPr lang="en-GB" sz="2800" dirty="0" err="1">
                <a:latin typeface="Poor Richard" pitchFamily="18" charset="0"/>
              </a:rPr>
              <a:t>sestajati</a:t>
            </a:r>
            <a:endParaRPr lang="en-GB" sz="2800" dirty="0">
              <a:latin typeface="Poor Richar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300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Poor Richard</vt:lpstr>
      <vt:lpstr>Wingdings</vt:lpstr>
      <vt:lpstr>Horizont</vt:lpstr>
      <vt:lpstr>ISLAM</vt:lpstr>
      <vt:lpstr>PowerPoint Presentation</vt:lpstr>
      <vt:lpstr>   BOGOVI</vt:lpstr>
      <vt:lpstr>PowerPoint Presentation</vt:lpstr>
      <vt:lpstr>  PRAZNIKI</vt:lpstr>
      <vt:lpstr>   5 STEBROV</vt:lpstr>
      <vt:lpstr>PowerPoint Presentation</vt:lpstr>
      <vt:lpstr>VIRSKE STAVBE</vt:lpstr>
      <vt:lpstr>OBLAČILA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2019-06-03T09:10:09Z</dcterms:created>
  <dcterms:modified xsi:type="dcterms:W3CDTF">2019-06-03T09:10:09Z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