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21" r:id="rId1"/>
  </p:sldMasterIdLst>
  <p:sldIdLst>
    <p:sldId id="256" r:id="rId2"/>
    <p:sldId id="264" r:id="rId3"/>
    <p:sldId id="257" r:id="rId4"/>
    <p:sldId id="258" r:id="rId5"/>
    <p:sldId id="262" r:id="rId6"/>
    <p:sldId id="259" r:id="rId7"/>
    <p:sldId id="261" r:id="rId8"/>
    <p:sldId id="263" r:id="rId9"/>
    <p:sldId id="260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18" autoAdjust="0"/>
  </p:normalViewPr>
  <p:slideViewPr>
    <p:cSldViewPr>
      <p:cViewPr varScale="1">
        <p:scale>
          <a:sx n="154" d="100"/>
          <a:sy n="154" d="100"/>
        </p:scale>
        <p:origin x="402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7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7">
            <a:extLst>
              <a:ext uri="{FF2B5EF4-FFF2-40B4-BE49-F238E27FC236}">
                <a16:creationId xmlns:a16="http://schemas.microsoft.com/office/drawing/2014/main" id="{1B90A5C8-9AC1-42F1-B912-64074875B5C7}"/>
              </a:ext>
            </a:extLst>
          </p:cNvPr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Raven konektor 12">
            <a:extLst>
              <a:ext uri="{FF2B5EF4-FFF2-40B4-BE49-F238E27FC236}">
                <a16:creationId xmlns:a16="http://schemas.microsoft.com/office/drawing/2014/main" id="{75A274BF-092C-4015-A410-F9BE275B8545}"/>
              </a:ext>
            </a:extLst>
          </p:cNvPr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Elipsa 13">
            <a:extLst>
              <a:ext uri="{FF2B5EF4-FFF2-40B4-BE49-F238E27FC236}">
                <a16:creationId xmlns:a16="http://schemas.microsoft.com/office/drawing/2014/main" id="{F69618B4-F23A-4323-9A06-A86DCD282551}"/>
              </a:ext>
            </a:extLst>
          </p:cNvPr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sl-SI"/>
              <a:t>Kliknite, če želite urediti slog podnaslova matrice</a:t>
            </a:r>
            <a:endParaRPr lang="en-US"/>
          </a:p>
        </p:txBody>
      </p:sp>
      <p:sp>
        <p:nvSpPr>
          <p:cNvPr id="28" name="Naslov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7" name="Ograda datuma 14">
            <a:extLst>
              <a:ext uri="{FF2B5EF4-FFF2-40B4-BE49-F238E27FC236}">
                <a16:creationId xmlns:a16="http://schemas.microsoft.com/office/drawing/2014/main" id="{9BDAE45E-065B-4768-A68C-8ED82C8CE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Ograda številke diapozitiva 15">
            <a:extLst>
              <a:ext uri="{FF2B5EF4-FFF2-40B4-BE49-F238E27FC236}">
                <a16:creationId xmlns:a16="http://schemas.microsoft.com/office/drawing/2014/main" id="{31AF191A-1E98-44E6-8004-9B0D2961063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112BE6-06F8-4626-972A-B60BC56F6C86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10" name="Ograda noge 16">
            <a:extLst>
              <a:ext uri="{FF2B5EF4-FFF2-40B4-BE49-F238E27FC236}">
                <a16:creationId xmlns:a16="http://schemas.microsoft.com/office/drawing/2014/main" id="{DD8D49C0-37B4-4CF9-8BEE-DDF61DFBA045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89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48CAD925-178E-4281-847A-ADAED371F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D177ECC0-05B4-4A19-B0DD-CBF39D8E8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883CFA50-1A5D-4A80-96C2-FF420C2D84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2D6B1-80CB-49EB-8A42-32B2A2F1BA4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66172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56835271-BE44-4157-B5BE-73EEAC87B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C2EA06C4-C01D-47F5-BFD4-1D71C6816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21021E16-C53C-4A8B-A40A-AA3C0A90A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F4C0CF-F759-4A8B-BE9F-9E9912B57B8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674913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grada vsebine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4" name="Ograda datuma 23">
            <a:extLst>
              <a:ext uri="{FF2B5EF4-FFF2-40B4-BE49-F238E27FC236}">
                <a16:creationId xmlns:a16="http://schemas.microsoft.com/office/drawing/2014/main" id="{A021191C-FC76-4819-A6EE-143572C153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Ograda noge 9">
            <a:extLst>
              <a:ext uri="{FF2B5EF4-FFF2-40B4-BE49-F238E27FC236}">
                <a16:creationId xmlns:a16="http://schemas.microsoft.com/office/drawing/2014/main" id="{4B7B8B14-234E-482D-B495-A9192415F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21">
            <a:extLst>
              <a:ext uri="{FF2B5EF4-FFF2-40B4-BE49-F238E27FC236}">
                <a16:creationId xmlns:a16="http://schemas.microsoft.com/office/drawing/2014/main" id="{C57B253F-F186-4127-BD06-EF745B033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A7F565-7DC7-4AA2-A211-F78AB578A396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28235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Raven konektor 6">
            <a:extLst>
              <a:ext uri="{FF2B5EF4-FFF2-40B4-BE49-F238E27FC236}">
                <a16:creationId xmlns:a16="http://schemas.microsoft.com/office/drawing/2014/main" id="{EB7C434C-2047-4F70-9B24-98BE97884E9A}"/>
              </a:ext>
            </a:extLst>
          </p:cNvPr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3">
            <a:extLst>
              <a:ext uri="{FF2B5EF4-FFF2-40B4-BE49-F238E27FC236}">
                <a16:creationId xmlns:a16="http://schemas.microsoft.com/office/drawing/2014/main" id="{49F7DBDD-50DA-4FF1-886D-C1E9A5CF8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noge 4">
            <a:extLst>
              <a:ext uri="{FF2B5EF4-FFF2-40B4-BE49-F238E27FC236}">
                <a16:creationId xmlns:a16="http://schemas.microsoft.com/office/drawing/2014/main" id="{803D0381-F414-442B-92D5-D69163A81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grada številke diapozitiva 5">
            <a:extLst>
              <a:ext uri="{FF2B5EF4-FFF2-40B4-BE49-F238E27FC236}">
                <a16:creationId xmlns:a16="http://schemas.microsoft.com/office/drawing/2014/main" id="{BF46151C-6D4B-4467-B3CB-3C4DD7787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562ECE-99D6-44C6-9B42-4B4111551FBC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40279993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1" name="Ograda vsebine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13" name="Ograda vsebine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5" name="Ograda datuma 23">
            <a:extLst>
              <a:ext uri="{FF2B5EF4-FFF2-40B4-BE49-F238E27FC236}">
                <a16:creationId xmlns:a16="http://schemas.microsoft.com/office/drawing/2014/main" id="{542F72F1-9038-48E7-98EE-294BCFD53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noge 9">
            <a:extLst>
              <a:ext uri="{FF2B5EF4-FFF2-40B4-BE49-F238E27FC236}">
                <a16:creationId xmlns:a16="http://schemas.microsoft.com/office/drawing/2014/main" id="{7B99232E-7471-432C-BFD7-8C132F1B9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Ograda številke diapozitiva 21">
            <a:extLst>
              <a:ext uri="{FF2B5EF4-FFF2-40B4-BE49-F238E27FC236}">
                <a16:creationId xmlns:a16="http://schemas.microsoft.com/office/drawing/2014/main" id="{D1AA222C-D1FB-4889-B468-9D91D05B3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FF843D-5B3B-4172-87DB-D95CA72511B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655668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Raven konektor 9">
            <a:extLst>
              <a:ext uri="{FF2B5EF4-FFF2-40B4-BE49-F238E27FC236}">
                <a16:creationId xmlns:a16="http://schemas.microsoft.com/office/drawing/2014/main" id="{3BBBDAA5-2B16-4B71-99BA-B295E1BC26D7}"/>
              </a:ext>
            </a:extLst>
          </p:cNvPr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aven konektor 16">
            <a:extLst>
              <a:ext uri="{FF2B5EF4-FFF2-40B4-BE49-F238E27FC236}">
                <a16:creationId xmlns:a16="http://schemas.microsoft.com/office/drawing/2014/main" id="{948B49AA-3AC5-480F-BEC4-98FBB9F356C0}"/>
              </a:ext>
            </a:extLst>
          </p:cNvPr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2" name="Ograda vsebine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4" name="Ograda vsebine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9" name="Ograda številke diapozitiva 8">
            <a:extLst>
              <a:ext uri="{FF2B5EF4-FFF2-40B4-BE49-F238E27FC236}">
                <a16:creationId xmlns:a16="http://schemas.microsoft.com/office/drawing/2014/main" id="{1C42B3D4-F6BF-4451-9DA1-4CFD68AC4AA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4F182A5-C362-4F45-BB49-F8D796FFCDBC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10" name="Ograda noge 7">
            <a:extLst>
              <a:ext uri="{FF2B5EF4-FFF2-40B4-BE49-F238E27FC236}">
                <a16:creationId xmlns:a16="http://schemas.microsoft.com/office/drawing/2014/main" id="{5469790A-CC99-45F3-880C-F7624320E3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Ograda datuma 6">
            <a:extLst>
              <a:ext uri="{FF2B5EF4-FFF2-40B4-BE49-F238E27FC236}">
                <a16:creationId xmlns:a16="http://schemas.microsoft.com/office/drawing/2014/main" id="{02D47FCF-804F-456F-B742-07A9C3FB2CD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16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datuma 23">
            <a:extLst>
              <a:ext uri="{FF2B5EF4-FFF2-40B4-BE49-F238E27FC236}">
                <a16:creationId xmlns:a16="http://schemas.microsoft.com/office/drawing/2014/main" id="{B23C2CDA-AB3B-4EF4-9A6D-2C2008473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Ograda noge 9">
            <a:extLst>
              <a:ext uri="{FF2B5EF4-FFF2-40B4-BE49-F238E27FC236}">
                <a16:creationId xmlns:a16="http://schemas.microsoft.com/office/drawing/2014/main" id="{19D440FC-8B9C-41CA-B002-2BE8099A9B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Ograda številke diapozitiva 21">
            <a:extLst>
              <a:ext uri="{FF2B5EF4-FFF2-40B4-BE49-F238E27FC236}">
                <a16:creationId xmlns:a16="http://schemas.microsoft.com/office/drawing/2014/main" id="{10E549E8-0DC3-4042-A8FB-9A7F1C145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F77DC9-6FC6-4DCC-A5EA-073F4A68005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2546392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23">
            <a:extLst>
              <a:ext uri="{FF2B5EF4-FFF2-40B4-BE49-F238E27FC236}">
                <a16:creationId xmlns:a16="http://schemas.microsoft.com/office/drawing/2014/main" id="{75051BFA-7392-4DBF-B023-299E2B55E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Ograda noge 9">
            <a:extLst>
              <a:ext uri="{FF2B5EF4-FFF2-40B4-BE49-F238E27FC236}">
                <a16:creationId xmlns:a16="http://schemas.microsoft.com/office/drawing/2014/main" id="{F9B7E337-BCE2-4AD9-A6B7-E1260DD45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Ograda številke diapozitiva 21">
            <a:extLst>
              <a:ext uri="{FF2B5EF4-FFF2-40B4-BE49-F238E27FC236}">
                <a16:creationId xmlns:a16="http://schemas.microsoft.com/office/drawing/2014/main" id="{EB21103F-9C92-49AD-B89A-12A0E65F3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0FC28-A3E6-48E1-A278-1C3D9AEDCAC0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64829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grada vsebine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sl-SI"/>
              <a:t>Kliknite, če želite urediti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31" name="Naslov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3960E625-B51D-4240-AE6D-0E58F9875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B9F00C22-7C02-4FA2-AC35-B99551C108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50A2A4-5B28-45A5-B05B-11970F9DB415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7B06AC05-CE00-4036-BDAA-7A979451928B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086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sl-SI"/>
              <a:t>Kliknite, če želite urediti slog naslova matrice</a:t>
            </a:r>
            <a:endParaRPr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sl-SI" noProof="0"/>
              <a:t>Kliknite ikono, če želite dodati sliko</a:t>
            </a:r>
            <a:endParaRPr lang="en-US" noProof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sl-SI"/>
              <a:t>Kliknite, če želite urediti sloge besedila matrice</a:t>
            </a:r>
          </a:p>
        </p:txBody>
      </p:sp>
      <p:sp>
        <p:nvSpPr>
          <p:cNvPr id="5" name="Ograda datuma 7">
            <a:extLst>
              <a:ext uri="{FF2B5EF4-FFF2-40B4-BE49-F238E27FC236}">
                <a16:creationId xmlns:a16="http://schemas.microsoft.com/office/drawing/2014/main" id="{75FACED9-4FD8-44E9-B963-3847618D6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Ograda številke diapozitiva 8">
            <a:extLst>
              <a:ext uri="{FF2B5EF4-FFF2-40B4-BE49-F238E27FC236}">
                <a16:creationId xmlns:a16="http://schemas.microsoft.com/office/drawing/2014/main" id="{7B97BABA-14A8-4812-81D1-BC23A0BE10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038656E-6EA2-4463-AD64-902196A80306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7" name="Ograda noge 9">
            <a:extLst>
              <a:ext uri="{FF2B5EF4-FFF2-40B4-BE49-F238E27FC236}">
                <a16:creationId xmlns:a16="http://schemas.microsoft.com/office/drawing/2014/main" id="{C4CB6B97-CCD0-4D97-8443-C93F18A96A0C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591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grada besedila 8">
            <a:extLst>
              <a:ext uri="{FF2B5EF4-FFF2-40B4-BE49-F238E27FC236}">
                <a16:creationId xmlns:a16="http://schemas.microsoft.com/office/drawing/2014/main" id="{A94FEF00-4E9E-4CFC-93A0-DA9A821928D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  <a:endParaRPr lang="en-US" altLang="sl-SI"/>
          </a:p>
        </p:txBody>
      </p:sp>
      <p:sp>
        <p:nvSpPr>
          <p:cNvPr id="24" name="Ograda datuma 23">
            <a:extLst>
              <a:ext uri="{FF2B5EF4-FFF2-40B4-BE49-F238E27FC236}">
                <a16:creationId xmlns:a16="http://schemas.microsoft.com/office/drawing/2014/main" id="{8FBF54D7-F450-467F-AD14-FAD5CD5E41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Ograda noge 9">
            <a:extLst>
              <a:ext uri="{FF2B5EF4-FFF2-40B4-BE49-F238E27FC236}">
                <a16:creationId xmlns:a16="http://schemas.microsoft.com/office/drawing/2014/main" id="{7C059DA1-CA10-4D00-A0E6-9A77F36E37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Ograda številke diapozitiva 21">
            <a:extLst>
              <a:ext uri="{FF2B5EF4-FFF2-40B4-BE49-F238E27FC236}">
                <a16:creationId xmlns:a16="http://schemas.microsoft.com/office/drawing/2014/main" id="{9A504D2A-0483-46FB-9B66-56D062C7C89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noAutofit/>
          </a:bodyPr>
          <a:lstStyle>
            <a:lvl1pPr algn="ctr">
              <a:defRPr sz="1600">
                <a:solidFill>
                  <a:schemeClr val="tx2"/>
                </a:solidFill>
              </a:defRPr>
            </a:lvl1pPr>
          </a:lstStyle>
          <a:p>
            <a:fld id="{1AAB2481-63C0-416F-B753-2BB95F8D7673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5" name="Ograda naslova 4">
            <a:extLst>
              <a:ext uri="{FF2B5EF4-FFF2-40B4-BE49-F238E27FC236}">
                <a16:creationId xmlns:a16="http://schemas.microsoft.com/office/drawing/2014/main" id="{0C4B507E-7E6D-4AA1-8102-727237DCE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sl-SI"/>
              <a:t>Kliknite, če želite urediti slog naslova matrice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4" r:id="rId1"/>
    <p:sldLayoutId id="2147483738" r:id="rId2"/>
    <p:sldLayoutId id="2147483745" r:id="rId3"/>
    <p:sldLayoutId id="2147483739" r:id="rId4"/>
    <p:sldLayoutId id="2147483746" r:id="rId5"/>
    <p:sldLayoutId id="2147483740" r:id="rId6"/>
    <p:sldLayoutId id="2147483741" r:id="rId7"/>
    <p:sldLayoutId id="2147483747" r:id="rId8"/>
    <p:sldLayoutId id="2147483748" r:id="rId9"/>
    <p:sldLayoutId id="2147483742" r:id="rId10"/>
    <p:sldLayoutId id="214748374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anose="02030602050306030303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anose="05020102010507070707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AvlimEYEpQ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jaski.net/search?q=islam" TargetMode="External"/><Relationship Id="rId2" Type="http://schemas.openxmlformats.org/officeDocument/2006/relationships/hyperlink" Target="https://www.youtube.com/results?search_query=islam&amp;oq=islam&amp;gs_l=youtube.3..35i39j0l9.12284.14063.0.14340.9.8.0.0.0.1.74.456.7.7.0...0.0...1ac.1.11.youtube.p93UhkDpJc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sl.wikipedia.org/wiki/Indonezija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23" name="Rectangle 3">
            <a:extLst>
              <a:ext uri="{FF2B5EF4-FFF2-40B4-BE49-F238E27FC236}">
                <a16:creationId xmlns:a16="http://schemas.microsoft.com/office/drawing/2014/main" id="{94774E3A-0684-48DA-959C-7AE75BCC9106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457200" y="3700463"/>
            <a:ext cx="8305800" cy="1143000"/>
          </a:xfrm>
        </p:spPr>
        <p:txBody>
          <a:bodyPr/>
          <a:lstStyle/>
          <a:p>
            <a:pPr algn="l" fontAlgn="auto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440322" name="Rectangle 2">
            <a:extLst>
              <a:ext uri="{FF2B5EF4-FFF2-40B4-BE49-F238E27FC236}">
                <a16:creationId xmlns:a16="http://schemas.microsoft.com/office/drawing/2014/main" id="{B504E50F-CAF8-45E9-A765-50A5DDEF1B0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636839"/>
            <a:ext cx="7772400" cy="100647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000">
                <a:solidFill>
                  <a:schemeClr val="accent2"/>
                </a:solidFill>
                <a:latin typeface="Comic Sans MS" pitchFamily="66" charset="0"/>
              </a:rPr>
              <a:t>ISLAM</a:t>
            </a:r>
            <a:endParaRPr sz="4000">
              <a:solidFill>
                <a:schemeClr val="accent2"/>
              </a:solidFill>
              <a:latin typeface="Comic Sans MS" pitchFamily="66" charset="0"/>
            </a:endParaRPr>
          </a:p>
        </p:txBody>
      </p:sp>
      <p:pic>
        <p:nvPicPr>
          <p:cNvPr id="7172" name="Picture 5" descr="220px-Mosque">
            <a:extLst>
              <a:ext uri="{FF2B5EF4-FFF2-40B4-BE49-F238E27FC236}">
                <a16:creationId xmlns:a16="http://schemas.microsoft.com/office/drawing/2014/main" id="{A56D28D9-2E45-489D-8D94-9BD076DAE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549275"/>
            <a:ext cx="4032250" cy="2058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23" grpId="0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8AFE4777-5D3A-4AB9-A948-31A62D15AB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https://www.youtube.com/watch?v=EAvlimEYEpQ</a:t>
            </a:r>
            <a:endParaRPr lang="sl-SI" altLang="sl-SI"/>
          </a:p>
          <a:p>
            <a:endParaRPr lang="sl-SI" alt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5E854EF-4BBD-4E82-83E3-9E92CCFF0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sl-SI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>
            <a:extLst>
              <a:ext uri="{FF2B5EF4-FFF2-40B4-BE49-F238E27FC236}">
                <a16:creationId xmlns:a16="http://schemas.microsoft.com/office/drawing/2014/main" id="{07B5B66D-7E88-4B7F-8901-7DA9FBAE0E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altLang="sl-SI">
                <a:hlinkClick r:id="rId2"/>
              </a:rPr>
              <a:t>https://www.youtube.com/results?search_query=islam&amp;oq=islam&amp;gs_l=youtube.3..35i39j0l9.12284.14063.0.14340.9.8.0.0.0.1.74.456.7.7.0...0.0...1ac.1.11.youtube.p93UhkDpJcE</a:t>
            </a:r>
            <a:endParaRPr lang="sl-SI" altLang="sl-SI"/>
          </a:p>
          <a:p>
            <a:r>
              <a:rPr lang="sl-SI" altLang="sl-SI">
                <a:hlinkClick r:id="rId3"/>
              </a:rPr>
              <a:t>http://www.dijaski.net/search?q=islam</a:t>
            </a:r>
            <a:endParaRPr lang="sl-SI" altLang="sl-SI"/>
          </a:p>
          <a:p>
            <a:r>
              <a:rPr lang="sl-SI" altLang="sl-SI"/>
              <a:t>Enciklopedija za mlade LAROUSSE- verstva sveta</a:t>
            </a:r>
          </a:p>
          <a:p>
            <a:endParaRPr lang="sl-SI" altLang="sl-SI"/>
          </a:p>
          <a:p>
            <a:endParaRPr lang="sl-SI" altLang="sl-SI"/>
          </a:p>
          <a:p>
            <a:endParaRPr lang="sl-SI" alt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91303C49-4E17-4E70-A2E1-09149D9E0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4800"/>
              <a:t>                       VIRI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Ograda vsebine 2">
            <a:extLst>
              <a:ext uri="{FF2B5EF4-FFF2-40B4-BE49-F238E27FC236}">
                <a16:creationId xmlns:a16="http://schemas.microsoft.com/office/drawing/2014/main" id="{45DE7547-60DC-47F6-92CF-876021A5E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altLang="sl-SI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6790F6D-E11C-4C97-AE91-B42E5BF97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/>
              <a:t>ZNAK ISLAMA</a:t>
            </a:r>
          </a:p>
        </p:txBody>
      </p:sp>
      <p:pic>
        <p:nvPicPr>
          <p:cNvPr id="448514" name="Picture 2" descr="C:\Users\Valerija\Desktop\1611bgp.png">
            <a:extLst>
              <a:ext uri="{FF2B5EF4-FFF2-40B4-BE49-F238E27FC236}">
                <a16:creationId xmlns:a16="http://schemas.microsoft.com/office/drawing/2014/main" id="{10ED5BA5-6052-42D3-932B-0B3B352AD8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000125"/>
            <a:ext cx="4548188" cy="454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48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1347" name="Rectangle 3">
            <a:extLst>
              <a:ext uri="{FF2B5EF4-FFF2-40B4-BE49-F238E27FC236}">
                <a16:creationId xmlns:a16="http://schemas.microsoft.com/office/drawing/2014/main" id="{B2C7642C-9071-458A-864E-D739BFD59A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412875"/>
            <a:ext cx="8229600" cy="52466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Beseda Islam pomeni poslušnost in mir s predanostjo Alahovi (božji) volji. 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Pripadniki vere so muslimani, ki petkrat na dan molijo k Alahu.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Je druga za krščanstvom najbolj razširjena religija.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2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000">
                <a:latin typeface="Comic Sans MS" panose="030F0702030302020204" pitchFamily="66" charset="0"/>
              </a:rPr>
              <a:t>Ustanovitelj vere: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sl-SI" altLang="sl-SI" sz="12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Arabski prerok Mohamed, ki se je rodil v Meki med 567. in 572. Umrl je leta 632.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Ko mu je bilo okrog 40 let in je bil v votlini na gori Hira v bližini Meke, je doživel prvo razodetje, kar ga je “navdihnilo”, da začel z novo vero.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 Bog mu je govoril prek angela Džibrila (Gabrijela). 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V Meki širi svoje osrednje sporočilo, da "ni Boga razen Alaha".</a:t>
            </a:r>
          </a:p>
          <a:p>
            <a:pPr>
              <a:lnSpc>
                <a:spcPct val="80000"/>
              </a:lnSpc>
            </a:pPr>
            <a:r>
              <a:rPr lang="sl-SI" altLang="sl-SI" sz="2000">
                <a:latin typeface="Comic Sans MS" panose="030F0702030302020204" pitchFamily="66" charset="0"/>
              </a:rPr>
              <a:t>Po Mohamedovi smrti so islam širili kalifi. Prvi je bil Mohamedov prijatelj Abu Bakr. Bojevali so se za obrambo islama in za njegovo širjenje.</a:t>
            </a:r>
          </a:p>
          <a:p>
            <a:pPr>
              <a:lnSpc>
                <a:spcPct val="80000"/>
              </a:lnSpc>
            </a:pPr>
            <a:endParaRPr lang="sl-SI" altLang="sl-SI" sz="20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sl-SI" altLang="sl-SI" sz="20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en-US" altLang="sl-SI" sz="2400">
              <a:latin typeface="Comic Sans MS" panose="030F0702030302020204" pitchFamily="66" charset="0"/>
            </a:endParaRPr>
          </a:p>
        </p:txBody>
      </p:sp>
      <p:sp>
        <p:nvSpPr>
          <p:cNvPr id="441346" name="Rectangle 2">
            <a:extLst>
              <a:ext uri="{FF2B5EF4-FFF2-40B4-BE49-F238E27FC236}">
                <a16:creationId xmlns:a16="http://schemas.microsoft.com/office/drawing/2014/main" id="{6520771C-45F1-4512-9476-32F4650E7975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113346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3200">
                <a:latin typeface="Comic Sans MS" pitchFamily="66" charset="0"/>
              </a:rPr>
              <a:t>                       ZGODOVINA VERE</a:t>
            </a:r>
            <a:endParaRPr sz="3200">
              <a:latin typeface="Comic Sans MS" pitchFamily="66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1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1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41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41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41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41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41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41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41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41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1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413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13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1" name="Rectangle 3">
            <a:extLst>
              <a:ext uri="{FF2B5EF4-FFF2-40B4-BE49-F238E27FC236}">
                <a16:creationId xmlns:a16="http://schemas.microsoft.com/office/drawing/2014/main" id="{42F03496-29C2-454D-ACB6-5E6E213677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39750" y="1052513"/>
            <a:ext cx="8064500" cy="53292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sl-SI" sz="2400">
                <a:latin typeface="Comic Sans MS" panose="030F0702030302020204" pitchFamily="66" charset="0"/>
              </a:rPr>
              <a:t>Mošej</a:t>
            </a:r>
            <a:r>
              <a:rPr lang="sl-SI" altLang="sl-SI" sz="2400">
                <a:latin typeface="Comic Sans MS" panose="030F0702030302020204" pitchFamily="66" charset="0"/>
              </a:rPr>
              <a:t>a - </a:t>
            </a:r>
            <a:r>
              <a:rPr lang="en-US" altLang="sl-SI" sz="2400">
                <a:latin typeface="Comic Sans MS" panose="030F0702030302020204" pitchFamily="66" charset="0"/>
              </a:rPr>
              <a:t>  namenjene skupni molitvi in so središče </a:t>
            </a:r>
            <a:endParaRPr lang="sl-SI" altLang="sl-SI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altLang="sl-SI" sz="2400">
                <a:latin typeface="Comic Sans MS" panose="030F0702030302020204" pitchFamily="66" charset="0"/>
              </a:rPr>
              <a:t>skupnosti. </a:t>
            </a:r>
            <a:endParaRPr lang="sl-SI" altLang="sl-SI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400">
                <a:latin typeface="Comic Sans MS" panose="030F0702030302020204" pitchFamily="66" charset="0"/>
              </a:rPr>
              <a:t>Ženske sedijo v mošeji ločeno od moških.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400">
                <a:latin typeface="Comic Sans MS" panose="030F0702030302020204" pitchFamily="66" charset="0"/>
              </a:rPr>
              <a:t>     </a:t>
            </a:r>
            <a:r>
              <a:rPr lang="sl-SI" altLang="sl-SI" sz="2000">
                <a:latin typeface="Comic Sans MS" panose="030F0702030302020204" pitchFamily="66" charset="0"/>
              </a:rPr>
              <a:t>DELI MOŠEJE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400">
                <a:latin typeface="Comic Sans MS" panose="030F0702030302020204" pitchFamily="66" charset="0"/>
              </a:rPr>
              <a:t>1. </a:t>
            </a:r>
            <a:r>
              <a:rPr lang="en-US" altLang="sl-SI" sz="2400">
                <a:latin typeface="Comic Sans MS" panose="030F0702030302020204" pitchFamily="66" charset="0"/>
              </a:rPr>
              <a:t>Glavni del</a:t>
            </a:r>
            <a:r>
              <a:rPr lang="sl-SI" altLang="sl-SI" sz="2400">
                <a:latin typeface="Comic Sans MS" panose="030F0702030302020204" pitchFamily="66" charset="0"/>
              </a:rPr>
              <a:t> mošeje, ki je namenjena molitvi.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400">
                <a:latin typeface="Comic Sans MS" panose="030F0702030302020204" pitchFamily="66" charset="0"/>
              </a:rPr>
              <a:t>2. Prostor za umivanje</a:t>
            </a:r>
            <a:r>
              <a:rPr lang="en-US" altLang="sl-SI" sz="2400">
                <a:latin typeface="Comic Sans MS" panose="030F0702030302020204" pitchFamily="66" charset="0"/>
              </a:rPr>
              <a:t> (preden stopijo v </a:t>
            </a:r>
            <a:endParaRPr lang="sl-SI" altLang="sl-SI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400">
                <a:latin typeface="Comic Sans MS" panose="030F0702030302020204" pitchFamily="66" charset="0"/>
              </a:rPr>
              <a:t>    </a:t>
            </a:r>
            <a:r>
              <a:rPr lang="en-US" altLang="sl-SI" sz="2400">
                <a:latin typeface="Comic Sans MS" panose="030F0702030302020204" pitchFamily="66" charset="0"/>
              </a:rPr>
              <a:t>mošejo s</a:t>
            </a:r>
            <a:r>
              <a:rPr lang="sl-SI" altLang="sl-SI" sz="2400">
                <a:latin typeface="Comic Sans MS" panose="030F0702030302020204" pitchFamily="66" charset="0"/>
              </a:rPr>
              <a:t>e </a:t>
            </a:r>
            <a:r>
              <a:rPr lang="en-US" altLang="sl-SI" sz="2400">
                <a:latin typeface="Comic Sans MS" panose="030F0702030302020204" pitchFamily="66" charset="0"/>
              </a:rPr>
              <a:t>morajo</a:t>
            </a:r>
            <a:r>
              <a:rPr lang="sl-SI" altLang="sl-SI" sz="2400">
                <a:latin typeface="Comic Sans MS" panose="030F0702030302020204" pitchFamily="66" charset="0"/>
              </a:rPr>
              <a:t> sezuti in</a:t>
            </a:r>
            <a:r>
              <a:rPr lang="en-US" altLang="sl-SI" sz="2400">
                <a:latin typeface="Comic Sans MS" panose="030F0702030302020204" pitchFamily="66" charset="0"/>
              </a:rPr>
              <a:t> umiti noge)</a:t>
            </a:r>
            <a:r>
              <a:rPr lang="sl-SI" altLang="sl-SI" sz="240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sl-SI" altLang="sl-SI" sz="2400">
                <a:latin typeface="Comic Sans MS" panose="030F0702030302020204" pitchFamily="66" charset="0"/>
              </a:rPr>
              <a:t>3. P</a:t>
            </a:r>
            <a:r>
              <a:rPr lang="en-US" altLang="sl-SI" sz="2400">
                <a:latin typeface="Comic Sans MS" panose="030F0702030302020204" pitchFamily="66" charset="0"/>
              </a:rPr>
              <a:t>ro</a:t>
            </a:r>
            <a:r>
              <a:rPr lang="sl-SI" altLang="sl-SI" sz="2400">
                <a:latin typeface="Comic Sans MS" panose="030F0702030302020204" pitchFamily="66" charset="0"/>
              </a:rPr>
              <a:t>s</a:t>
            </a:r>
            <a:r>
              <a:rPr lang="en-US" altLang="sl-SI" sz="2400">
                <a:latin typeface="Comic Sans MS" panose="030F0702030302020204" pitchFamily="66" charset="0"/>
              </a:rPr>
              <a:t>tor za poučevanje</a:t>
            </a:r>
            <a:r>
              <a:rPr lang="sl-SI" altLang="sl-SI" sz="2400">
                <a:latin typeface="Comic Sans MS" panose="030F0702030302020204" pitchFamily="66" charset="0"/>
              </a:rPr>
              <a:t> otrok.</a:t>
            </a:r>
            <a:endParaRPr lang="en-US" altLang="sl-SI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400">
                <a:latin typeface="Comic Sans MS" panose="030F0702030302020204" pitchFamily="66" charset="0"/>
              </a:rPr>
              <a:t>Duhovniki jih z minaretov vsak dan kličejo k obvezni molitvi (določeni časovni intervali).</a:t>
            </a:r>
          </a:p>
          <a:p>
            <a:pPr>
              <a:lnSpc>
                <a:spcPct val="80000"/>
              </a:lnSpc>
            </a:pPr>
            <a:r>
              <a:rPr lang="en-US" altLang="sl-SI" sz="2400">
                <a:latin typeface="Comic Sans MS" panose="030F0702030302020204" pitchFamily="66" charset="0"/>
              </a:rPr>
              <a:t>Od vseh odraslih se</a:t>
            </a:r>
            <a:r>
              <a:rPr lang="sl-SI" altLang="sl-SI" sz="2400">
                <a:latin typeface="Comic Sans MS" panose="030F0702030302020204" pitchFamily="66" charset="0"/>
              </a:rPr>
              <a:t> </a:t>
            </a:r>
            <a:r>
              <a:rPr lang="en-US" altLang="sl-SI" sz="2400">
                <a:latin typeface="Comic Sans MS" panose="030F0702030302020204" pitchFamily="66" charset="0"/>
              </a:rPr>
              <a:t>pričakuje, da</a:t>
            </a:r>
            <a:r>
              <a:rPr lang="sl-SI" altLang="sl-SI" sz="2400">
                <a:latin typeface="Comic Sans MS" panose="030F0702030302020204" pitchFamily="66" charset="0"/>
              </a:rPr>
              <a:t> </a:t>
            </a:r>
            <a:r>
              <a:rPr lang="en-US" altLang="sl-SI" sz="2400">
                <a:latin typeface="Comic Sans MS" panose="030F0702030302020204" pitchFamily="66" charset="0"/>
              </a:rPr>
              <a:t>pridejo v petek k skupni molitvi. </a:t>
            </a:r>
            <a:endParaRPr lang="sl-SI" altLang="sl-SI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sl-SI" altLang="sl-SI" sz="2400">
                <a:latin typeface="Comic Sans MS" panose="030F0702030302020204" pitchFamily="66" charset="0"/>
              </a:rPr>
              <a:t>Molitev vodi imam –modrec, ki ga imenuje ga mošeja.</a:t>
            </a:r>
          </a:p>
          <a:p>
            <a:pPr>
              <a:lnSpc>
                <a:spcPct val="80000"/>
              </a:lnSpc>
            </a:pPr>
            <a:r>
              <a:rPr lang="en-US" altLang="sl-SI" sz="2400">
                <a:latin typeface="Comic Sans MS" panose="030F0702030302020204" pitchFamily="66" charset="0"/>
              </a:rPr>
              <a:t>Smer Meke je nakazano skozi obokano</a:t>
            </a:r>
            <a:r>
              <a:rPr lang="sl-SI" altLang="sl-SI" sz="2400">
                <a:latin typeface="Comic Sans MS" panose="030F0702030302020204" pitchFamily="66" charset="0"/>
              </a:rPr>
              <a:t> </a:t>
            </a:r>
            <a:r>
              <a:rPr lang="en-US" altLang="sl-SI" sz="2400">
                <a:latin typeface="Comic Sans MS" panose="030F0702030302020204" pitchFamily="66" charset="0"/>
              </a:rPr>
              <a:t>Nišo</a:t>
            </a:r>
            <a:r>
              <a:rPr lang="sl-SI" altLang="sl-SI" sz="2400">
                <a:latin typeface="Comic Sans MS" panose="030F0702030302020204" pitchFamily="66" charset="0"/>
              </a:rPr>
              <a:t> ali ploščo na steni.</a:t>
            </a:r>
          </a:p>
          <a:p>
            <a:pPr>
              <a:lnSpc>
                <a:spcPct val="80000"/>
              </a:lnSpc>
            </a:pPr>
            <a:endParaRPr lang="sl-SI" altLang="sl-SI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sl-SI" altLang="sl-SI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sl-SI" altLang="sl-SI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en-US" altLang="sl-SI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en-US" altLang="sl-SI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endParaRPr lang="en-US" altLang="sl-SI" sz="2400"/>
          </a:p>
        </p:txBody>
      </p:sp>
      <p:sp>
        <p:nvSpPr>
          <p:cNvPr id="442370" name="Rectangle 2">
            <a:extLst>
              <a:ext uri="{FF2B5EF4-FFF2-40B4-BE49-F238E27FC236}">
                <a16:creationId xmlns:a16="http://schemas.microsoft.com/office/drawing/2014/main" id="{A159DFB3-3803-4BFD-849B-DDDEB1223AB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214290"/>
            <a:ext cx="8258204" cy="78581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2800">
                <a:latin typeface="Comic Sans MS" pitchFamily="66" charset="0"/>
              </a:rPr>
              <a:t>                    </a:t>
            </a:r>
            <a:r>
              <a:rPr lang="sl-SI" sz="4000">
                <a:latin typeface="Comic Sans MS" pitchFamily="66" charset="0"/>
              </a:rPr>
              <a:t>SVETIŠČA</a:t>
            </a:r>
            <a:endParaRPr sz="4000">
              <a:latin typeface="Comic Sans MS" pitchFamily="66" charset="0"/>
            </a:endParaRPr>
          </a:p>
        </p:txBody>
      </p:sp>
      <p:pic>
        <p:nvPicPr>
          <p:cNvPr id="10244" name="Picture 4" descr="240px-Egypt">
            <a:extLst>
              <a:ext uri="{FF2B5EF4-FFF2-40B4-BE49-F238E27FC236}">
                <a16:creationId xmlns:a16="http://schemas.microsoft.com/office/drawing/2014/main" id="{0EE47318-2EC1-4D1D-AB9B-99B0B31D10C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1785938"/>
            <a:ext cx="18288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2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2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42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42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42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42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4423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4423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423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4423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4423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6467" name="Rectangle 3">
            <a:extLst>
              <a:ext uri="{FF2B5EF4-FFF2-40B4-BE49-F238E27FC236}">
                <a16:creationId xmlns:a16="http://schemas.microsoft.com/office/drawing/2014/main" id="{AF46D568-DA43-4277-B7CE-AA3E5F3AE42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196975"/>
            <a:ext cx="8229600" cy="4568825"/>
          </a:xfrm>
        </p:spPr>
        <p:txBody>
          <a:bodyPr>
            <a:normAutofit fontScale="92500" lnSpcReduction="10000"/>
          </a:bodyPr>
          <a:lstStyle/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sz="2400" b="1" dirty="0">
                <a:latin typeface="Comic Sans MS" pitchFamily="66" charset="0"/>
              </a:rPr>
              <a:t>1.</a:t>
            </a:r>
            <a:r>
              <a:rPr lang="en-US" sz="2400" b="1" dirty="0">
                <a:latin typeface="Comic Sans MS" pitchFamily="66" charset="0"/>
              </a:rPr>
              <a:t>Id al</a:t>
            </a:r>
            <a:r>
              <a:rPr lang="sl-SI" sz="2400" b="1" dirty="0">
                <a:latin typeface="Comic Sans MS" pitchFamily="66" charset="0"/>
              </a:rPr>
              <a:t> – </a:t>
            </a:r>
            <a:r>
              <a:rPr lang="en-US" sz="2400" b="1" dirty="0" err="1">
                <a:latin typeface="Comic Sans MS" pitchFamily="66" charset="0"/>
              </a:rPr>
              <a:t>fitr</a:t>
            </a:r>
            <a:r>
              <a:rPr lang="sl-SI" sz="2400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je </a:t>
            </a:r>
            <a:r>
              <a:rPr lang="en-US" sz="2000" dirty="0" err="1">
                <a:latin typeface="Comic Sans MS" pitchFamily="66" charset="0"/>
              </a:rPr>
              <a:t>praznik</a:t>
            </a:r>
            <a:r>
              <a:rPr lang="en-US" sz="2000" dirty="0">
                <a:latin typeface="Comic Sans MS" pitchFamily="66" charset="0"/>
              </a:rPr>
              <a:t> ob </a:t>
            </a:r>
            <a:r>
              <a:rPr lang="en-US" sz="2000" dirty="0" err="1">
                <a:latin typeface="Comic Sans MS" pitchFamily="66" charset="0"/>
              </a:rPr>
              <a:t>koncu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posta</a:t>
            </a:r>
            <a:r>
              <a:rPr lang="en-US" sz="2000" dirty="0">
                <a:latin typeface="Comic Sans MS" pitchFamily="66" charset="0"/>
              </a:rPr>
              <a:t>, </a:t>
            </a:r>
            <a:endParaRPr lang="sl-SI" sz="2000" dirty="0">
              <a:latin typeface="Comic Sans MS" pitchFamily="66" charset="0"/>
            </a:endParaRP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sz="2000" dirty="0">
                <a:latin typeface="Comic Sans MS" pitchFamily="66" charset="0"/>
              </a:rPr>
              <a:t>    </a:t>
            </a:r>
            <a:r>
              <a:rPr lang="en-US" sz="2000" dirty="0" err="1">
                <a:latin typeface="Comic Sans MS" pitchFamily="66" charset="0"/>
              </a:rPr>
              <a:t>ramadana</a:t>
            </a:r>
            <a:r>
              <a:rPr lang="en-US" sz="2400" dirty="0">
                <a:latin typeface="Comic Sans MS" pitchFamily="66" charset="0"/>
              </a:rPr>
              <a:t>. </a:t>
            </a:r>
            <a:endParaRPr lang="sl-SI" sz="2400" dirty="0">
              <a:latin typeface="Comic Sans MS" pitchFamily="66" charset="0"/>
            </a:endParaRP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l-SI" sz="2000" dirty="0">
                <a:latin typeface="Comic Sans MS" pitchFamily="66" charset="0"/>
              </a:rPr>
              <a:t>Med devetim muslimanskim mesecem, ramadanom, muslimani podnevi ne uživajo hrane, niti ne pijejo. Opominja jih, da se dobre stvari v življenju lahko uživajo, vendar ne čezmerno. Prav tako kaže na enakost z reveži, katerim delijo hrano.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sl-SI" sz="2000" dirty="0">
                <a:latin typeface="Comic Sans MS" pitchFamily="66" charset="0"/>
              </a:rPr>
              <a:t>Ramadan je čas za učenje Korana, samodiscipline in dobrodelnosti.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>
                <a:latin typeface="Comic Sans MS" pitchFamily="66" charset="0"/>
              </a:rPr>
              <a:t>Verniki</a:t>
            </a:r>
            <a:r>
              <a:rPr lang="en-US" sz="2000" dirty="0">
                <a:latin typeface="Comic Sans MS" pitchFamily="66" charset="0"/>
              </a:rPr>
              <a:t> se </a:t>
            </a:r>
            <a:r>
              <a:rPr lang="en-US" sz="2000" dirty="0" err="1">
                <a:latin typeface="Comic Sans MS" pitchFamily="66" charset="0"/>
              </a:rPr>
              <a:t>udeležujejo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posebnih</a:t>
            </a:r>
            <a:r>
              <a:rPr lang="sl-SI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molitev</a:t>
            </a:r>
            <a:r>
              <a:rPr lang="en-US" sz="2000" dirty="0">
                <a:latin typeface="Comic Sans MS" pitchFamily="66" charset="0"/>
              </a:rPr>
              <a:t> v </a:t>
            </a:r>
            <a:r>
              <a:rPr lang="en-US" sz="2000" dirty="0" err="1">
                <a:latin typeface="Comic Sans MS" pitchFamily="66" charset="0"/>
              </a:rPr>
              <a:t>mošeji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Uživajo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praznične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obede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>
                <a:latin typeface="Comic Sans MS" pitchFamily="66" charset="0"/>
              </a:rPr>
              <a:t>obiskujejo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prijatelje</a:t>
            </a:r>
            <a:r>
              <a:rPr lang="en-US" sz="2000" dirty="0">
                <a:latin typeface="Comic Sans MS" pitchFamily="66" charset="0"/>
              </a:rPr>
              <a:t> in </a:t>
            </a:r>
            <a:r>
              <a:rPr lang="en-US" sz="2000" dirty="0" err="1">
                <a:latin typeface="Comic Sans MS" pitchFamily="66" charset="0"/>
              </a:rPr>
              <a:t>sorodnike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>
                <a:latin typeface="Comic Sans MS" pitchFamily="66" charset="0"/>
              </a:rPr>
              <a:t>izmenjujejo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darila</a:t>
            </a:r>
            <a:r>
              <a:rPr lang="en-US" sz="2000" dirty="0">
                <a:latin typeface="Comic Sans MS" pitchFamily="66" charset="0"/>
              </a:rPr>
              <a:t> in </a:t>
            </a:r>
            <a:r>
              <a:rPr lang="en-US" sz="2000" dirty="0" err="1">
                <a:latin typeface="Comic Sans MS" pitchFamily="66" charset="0"/>
              </a:rPr>
              <a:t>čestitke</a:t>
            </a:r>
            <a:r>
              <a:rPr lang="en-US" sz="2000" dirty="0">
                <a:latin typeface="Comic Sans MS" pitchFamily="66" charset="0"/>
              </a:rPr>
              <a:t>. To je </a:t>
            </a:r>
            <a:r>
              <a:rPr lang="en-US" sz="2000" dirty="0" err="1">
                <a:latin typeface="Comic Sans MS" pitchFamily="66" charset="0"/>
              </a:rPr>
              <a:t>čas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izkazovanja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hvaležnosti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za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Alahovo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milost</a:t>
            </a:r>
            <a:r>
              <a:rPr lang="en-US" sz="2000" dirty="0">
                <a:latin typeface="Comic Sans MS" pitchFamily="66" charset="0"/>
              </a:rPr>
              <a:t> in </a:t>
            </a:r>
            <a:r>
              <a:rPr lang="en-US" sz="2000" dirty="0" err="1">
                <a:latin typeface="Comic Sans MS" pitchFamily="66" charset="0"/>
              </a:rPr>
              <a:t>za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njegovo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pomoč</a:t>
            </a:r>
            <a:r>
              <a:rPr lang="en-US" sz="2000" dirty="0">
                <a:latin typeface="Comic Sans MS" pitchFamily="66" charset="0"/>
              </a:rPr>
              <a:t> med </a:t>
            </a:r>
            <a:r>
              <a:rPr lang="en-US" sz="2000" dirty="0" err="1">
                <a:latin typeface="Comic Sans MS" pitchFamily="66" charset="0"/>
              </a:rPr>
              <a:t>posto</a:t>
            </a:r>
            <a:r>
              <a:rPr lang="sl-SI" sz="2000" dirty="0">
                <a:latin typeface="Comic Sans MS" pitchFamily="66" charset="0"/>
              </a:rPr>
              <a:t>m.</a:t>
            </a:r>
            <a:endParaRPr lang="en-US" sz="2000" dirty="0">
              <a:latin typeface="Comic Sans MS" pitchFamily="66" charset="0"/>
            </a:endParaRP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>
              <a:latin typeface="Comic Sans MS" pitchFamily="66" charset="0"/>
            </a:endParaRP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sz="2000" b="1" dirty="0">
                <a:latin typeface="Comic Sans MS" pitchFamily="66" charset="0"/>
              </a:rPr>
              <a:t>2.</a:t>
            </a:r>
            <a:r>
              <a:rPr lang="en-US" sz="2000" b="1" dirty="0">
                <a:latin typeface="Comic Sans MS" pitchFamily="66" charset="0"/>
              </a:rPr>
              <a:t>Id al</a:t>
            </a:r>
            <a:r>
              <a:rPr lang="sl-SI" sz="2000" b="1" dirty="0">
                <a:latin typeface="Comic Sans MS" pitchFamily="66" charset="0"/>
              </a:rPr>
              <a:t> - </a:t>
            </a:r>
            <a:r>
              <a:rPr lang="en-US" sz="2000" b="1" dirty="0" err="1">
                <a:latin typeface="Comic Sans MS" pitchFamily="66" charset="0"/>
              </a:rPr>
              <a:t>adha</a:t>
            </a:r>
            <a:r>
              <a:rPr lang="en-US" sz="2000" b="1" dirty="0">
                <a:latin typeface="Comic Sans MS" pitchFamily="66" charset="0"/>
              </a:rPr>
              <a:t> </a:t>
            </a:r>
            <a:r>
              <a:rPr lang="en-US" sz="2000" dirty="0">
                <a:latin typeface="Comic Sans MS" pitchFamily="66" charset="0"/>
              </a:rPr>
              <a:t>se </a:t>
            </a:r>
            <a:r>
              <a:rPr lang="en-US" sz="2000" dirty="0" err="1">
                <a:latin typeface="Comic Sans MS" pitchFamily="66" charset="0"/>
              </a:rPr>
              <a:t>praznuje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pri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muslimanih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>
                <a:latin typeface="Comic Sans MS" pitchFamily="66" charset="0"/>
              </a:rPr>
              <a:t>ki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ostanejo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doma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>
                <a:latin typeface="Comic Sans MS" pitchFamily="66" charset="0"/>
              </a:rPr>
              <a:t>medtem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ko</a:t>
            </a:r>
            <a:r>
              <a:rPr lang="en-US" sz="2000" dirty="0">
                <a:latin typeface="Comic Sans MS" pitchFamily="66" charset="0"/>
              </a:rPr>
              <a:t> so </a:t>
            </a:r>
            <a:r>
              <a:rPr lang="en-US" sz="2000" dirty="0" err="1">
                <a:latin typeface="Comic Sans MS" pitchFamily="66" charset="0"/>
              </a:rPr>
              <a:t>drugi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hadžu</a:t>
            </a:r>
            <a:r>
              <a:rPr lang="sl-SI" sz="2000" dirty="0">
                <a:latin typeface="Comic Sans MS" pitchFamily="66" charset="0"/>
              </a:rPr>
              <a:t> – romanju v Meko.</a:t>
            </a:r>
            <a:endParaRPr lang="en-US" sz="2000" b="1" dirty="0">
              <a:latin typeface="Comic Sans MS" pitchFamily="66" charset="0"/>
            </a:endParaRP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2000" dirty="0" err="1">
                <a:latin typeface="Comic Sans MS" pitchFamily="66" charset="0"/>
              </a:rPr>
              <a:t>Praznujejo</a:t>
            </a:r>
            <a:r>
              <a:rPr lang="sl-SI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ga</a:t>
            </a:r>
            <a:r>
              <a:rPr lang="en-US" sz="2000" dirty="0">
                <a:latin typeface="Comic Sans MS" pitchFamily="66" charset="0"/>
              </a:rPr>
              <a:t> v </a:t>
            </a:r>
            <a:r>
              <a:rPr lang="en-US" sz="2000" dirty="0" err="1">
                <a:latin typeface="Comic Sans MS" pitchFamily="66" charset="0"/>
              </a:rPr>
              <a:t>spomin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dogodek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>
                <a:latin typeface="Comic Sans MS" pitchFamily="66" charset="0"/>
              </a:rPr>
              <a:t>ki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ga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opisuje</a:t>
            </a:r>
            <a:r>
              <a:rPr lang="en-US" sz="2000" dirty="0">
                <a:latin typeface="Comic Sans MS" pitchFamily="66" charset="0"/>
              </a:rPr>
              <a:t> Koran</a:t>
            </a:r>
            <a:r>
              <a:rPr lang="sl-SI" sz="2000" dirty="0">
                <a:latin typeface="Comic Sans MS" pitchFamily="66" charset="0"/>
              </a:rPr>
              <a:t>. </a:t>
            </a:r>
            <a:r>
              <a:rPr lang="en-US" sz="2000" dirty="0">
                <a:latin typeface="Comic Sans MS" pitchFamily="66" charset="0"/>
              </a:rPr>
              <a:t>Bog je </a:t>
            </a:r>
            <a:r>
              <a:rPr lang="en-US" sz="2000" dirty="0" err="1">
                <a:latin typeface="Comic Sans MS" pitchFamily="66" charset="0"/>
              </a:rPr>
              <a:t>prosil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Ibrahima</a:t>
            </a:r>
            <a:r>
              <a:rPr lang="en-US" sz="2000" dirty="0">
                <a:latin typeface="Comic Sans MS" pitchFamily="66" charset="0"/>
              </a:rPr>
              <a:t>, </a:t>
            </a:r>
            <a:r>
              <a:rPr lang="en-US" sz="2000" dirty="0" err="1">
                <a:latin typeface="Comic Sans MS" pitchFamily="66" charset="0"/>
              </a:rPr>
              <a:t>naj</a:t>
            </a:r>
            <a:r>
              <a:rPr lang="en-US" sz="2000" dirty="0">
                <a:latin typeface="Comic Sans MS" pitchFamily="66" charset="0"/>
              </a:rPr>
              <a:t> mu v </a:t>
            </a:r>
            <a:r>
              <a:rPr lang="en-US" sz="2000" dirty="0" err="1">
                <a:latin typeface="Comic Sans MS" pitchFamily="66" charset="0"/>
              </a:rPr>
              <a:t>dokaz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poslušnosti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žrtvuje</a:t>
            </a:r>
            <a:r>
              <a:rPr lang="sl-SI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svojega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ljubljenega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sina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Ismaila</a:t>
            </a:r>
            <a:r>
              <a:rPr lang="en-US" sz="2000" dirty="0">
                <a:latin typeface="Comic Sans MS" pitchFamily="66" charset="0"/>
              </a:rPr>
              <a:t>. </a:t>
            </a:r>
            <a:r>
              <a:rPr lang="en-US" sz="2000" dirty="0" err="1">
                <a:latin typeface="Comic Sans MS" pitchFamily="66" charset="0"/>
              </a:rPr>
              <a:t>Prav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ko</a:t>
            </a:r>
            <a:r>
              <a:rPr lang="en-US" sz="2000" dirty="0">
                <a:latin typeface="Comic Sans MS" pitchFamily="66" charset="0"/>
              </a:rPr>
              <a:t> je Ibrahim hotel </a:t>
            </a:r>
            <a:r>
              <a:rPr lang="en-US" sz="2000" dirty="0" err="1">
                <a:latin typeface="Comic Sans MS" pitchFamily="66" charset="0"/>
              </a:rPr>
              <a:t>ubiti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Ismaila</a:t>
            </a:r>
            <a:r>
              <a:rPr lang="en-US" sz="2000" dirty="0">
                <a:latin typeface="Comic Sans MS" pitchFamily="66" charset="0"/>
              </a:rPr>
              <a:t>, je Bog </a:t>
            </a:r>
            <a:r>
              <a:rPr lang="en-US" sz="2000" dirty="0" err="1">
                <a:latin typeface="Comic Sans MS" pitchFamily="66" charset="0"/>
              </a:rPr>
              <a:t>poslal</a:t>
            </a:r>
            <a:r>
              <a:rPr lang="sl-SI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na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Ismailovo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mesto</a:t>
            </a: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err="1">
                <a:latin typeface="Comic Sans MS" pitchFamily="66" charset="0"/>
              </a:rPr>
              <a:t>ovna</a:t>
            </a:r>
            <a:r>
              <a:rPr lang="en-US" sz="2000" dirty="0">
                <a:latin typeface="Comic Sans MS" pitchFamily="66" charset="0"/>
              </a:rPr>
              <a:t>. </a:t>
            </a:r>
          </a:p>
          <a:p>
            <a:pPr marL="381000" indent="-38100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>
              <a:latin typeface="Comic Sans MS" pitchFamily="66" charset="0"/>
            </a:endParaRPr>
          </a:p>
        </p:txBody>
      </p:sp>
      <p:sp>
        <p:nvSpPr>
          <p:cNvPr id="446466" name="Rectangle 2">
            <a:extLst>
              <a:ext uri="{FF2B5EF4-FFF2-40B4-BE49-F238E27FC236}">
                <a16:creationId xmlns:a16="http://schemas.microsoft.com/office/drawing/2014/main" id="{4CB4B03D-7F52-41CE-9952-3443F4B6DFB8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3600">
                <a:latin typeface="Comic Sans MS" pitchFamily="66" charset="0"/>
              </a:rPr>
              <a:t>                 PRAZNIKI</a:t>
            </a:r>
            <a:endParaRPr sz="3600">
              <a:latin typeface="Comic Sans MS" pitchFamily="66" charset="0"/>
            </a:endParaRPr>
          </a:p>
        </p:txBody>
      </p:sp>
      <p:pic>
        <p:nvPicPr>
          <p:cNvPr id="11268" name="Picture 4" descr="y189547017557458">
            <a:extLst>
              <a:ext uri="{FF2B5EF4-FFF2-40B4-BE49-F238E27FC236}">
                <a16:creationId xmlns:a16="http://schemas.microsoft.com/office/drawing/2014/main" id="{737EDBE3-C7D8-42B1-A219-243098E11D0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115888"/>
            <a:ext cx="2954337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64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64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46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46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46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46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46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46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395" name="Rectangle 3">
            <a:extLst>
              <a:ext uri="{FF2B5EF4-FFF2-40B4-BE49-F238E27FC236}">
                <a16:creationId xmlns:a16="http://schemas.microsoft.com/office/drawing/2014/main" id="{EA39DFAD-4DA4-4D1E-93A7-4FA0BE3D0F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291512" cy="52562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400">
                <a:latin typeface="Comic Sans MS" panose="030F0702030302020204" pitchFamily="66" charset="0"/>
              </a:rPr>
              <a:t>Avtor Korana je Allah in ne Mohamed. 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latin typeface="Comic Sans MS" panose="030F0702030302020204" pitchFamily="66" charset="0"/>
              </a:rPr>
              <a:t>V njem so zapisana vsa razodetja Mohamedu, ki so se dogajala 22 let. 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latin typeface="Comic Sans MS" panose="030F0702030302020204" pitchFamily="66" charset="0"/>
              </a:rPr>
              <a:t>Razodetja so se najprej širila ustno, kmalu pa so jih tudi zapisali, vendar so jih šele po Mohamedovi smrti zbrali v knjigo. 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latin typeface="Comic Sans MS" panose="030F0702030302020204" pitchFamily="66" charset="0"/>
              </a:rPr>
              <a:t>Verniki se skušajo Koran naučiti na pamet v izvirniku – arabščini,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sl-SI" altLang="sl-SI" sz="2400">
                <a:latin typeface="Comic Sans MS" panose="030F0702030302020204" pitchFamily="66" charset="0"/>
              </a:rPr>
              <a:t>    čeprav ni njihov materni jezik. 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latin typeface="Comic Sans MS" panose="030F0702030302020204" pitchFamily="66" charset="0"/>
              </a:rPr>
              <a:t>Koran uči: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l-SI" altLang="sl-SI" sz="2400">
                <a:latin typeface="Comic Sans MS" panose="030F0702030302020204" pitchFamily="66" charset="0"/>
              </a:rPr>
              <a:t>o edinosti in moči Alaha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l-SI" altLang="sl-SI" sz="2400">
                <a:latin typeface="Comic Sans MS" panose="030F0702030302020204" pitchFamily="66" charset="0"/>
              </a:rPr>
              <a:t>v kaj morajo muslimani verovati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sl-SI" altLang="sl-SI" sz="2400">
                <a:latin typeface="Comic Sans MS" panose="030F0702030302020204" pitchFamily="66" charset="0"/>
              </a:rPr>
              <a:t>daje jim tudi natančne napotke za življenje </a:t>
            </a:r>
          </a:p>
        </p:txBody>
      </p:sp>
      <p:sp>
        <p:nvSpPr>
          <p:cNvPr id="443394" name="Rectangle 2">
            <a:extLst>
              <a:ext uri="{FF2B5EF4-FFF2-40B4-BE49-F238E27FC236}">
                <a16:creationId xmlns:a16="http://schemas.microsoft.com/office/drawing/2014/main" id="{5B1EFA35-BB6D-4149-864A-DCCDE23DBFC9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3200">
                <a:latin typeface="Comic Sans MS" pitchFamily="66" charset="0"/>
              </a:rPr>
              <a:t>           SVETA KNJIGA - KORAN</a:t>
            </a:r>
            <a:endParaRPr sz="3200">
              <a:latin typeface="Comic Sans MS" pitchFamily="66" charset="0"/>
            </a:endParaRPr>
          </a:p>
        </p:txBody>
      </p:sp>
      <p:pic>
        <p:nvPicPr>
          <p:cNvPr id="12292" name="Picture 4" descr="koran">
            <a:extLst>
              <a:ext uri="{FF2B5EF4-FFF2-40B4-BE49-F238E27FC236}">
                <a16:creationId xmlns:a16="http://schemas.microsoft.com/office/drawing/2014/main" id="{D1E3337B-FF6C-4944-BA78-AE1FA8C67C1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7763" y="3789363"/>
            <a:ext cx="2371725" cy="1924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3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3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3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3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3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33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33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33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33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4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433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33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3" name="Rectangle 3">
            <a:extLst>
              <a:ext uri="{FF2B5EF4-FFF2-40B4-BE49-F238E27FC236}">
                <a16:creationId xmlns:a16="http://schemas.microsoft.com/office/drawing/2014/main" id="{F9FBF6AC-0310-4AA8-8056-533379A8D6FD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8313" y="1700213"/>
            <a:ext cx="8229600" cy="48974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sl-SI" sz="2400">
                <a:latin typeface="Comic Sans MS" panose="030F0702030302020204" pitchFamily="66" charset="0"/>
              </a:rPr>
              <a:t>Mnogi muslimani delijo svojo vero na šest sklopov: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l-SI" sz="2400">
                <a:latin typeface="Comic Sans MS" panose="030F0702030302020204" pitchFamily="66" charset="0"/>
              </a:rPr>
              <a:t>1. Verujejo v Alaha.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l-SI" sz="2400">
                <a:latin typeface="Comic Sans MS" panose="030F0702030302020204" pitchFamily="66" charset="0"/>
              </a:rPr>
              <a:t>2. Verujejo v angele.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l-SI" sz="2400">
                <a:latin typeface="Comic Sans MS" panose="030F0702030302020204" pitchFamily="66" charset="0"/>
              </a:rPr>
              <a:t>3. Verujejo v svete knjige.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l-SI" sz="2400">
                <a:latin typeface="Comic Sans MS" panose="030F0702030302020204" pitchFamily="66" charset="0"/>
              </a:rPr>
              <a:t>4. Verujejo v preroke</a:t>
            </a:r>
            <a:r>
              <a:rPr lang="sl-SI" altLang="sl-SI" sz="2400">
                <a:latin typeface="Comic Sans MS" panose="030F0702030302020204" pitchFamily="66" charset="0"/>
              </a:rPr>
              <a:t>. </a:t>
            </a:r>
            <a:r>
              <a:rPr lang="en-US" altLang="sl-SI" sz="2400">
                <a:latin typeface="Comic Sans MS" panose="030F0702030302020204" pitchFamily="66" charset="0"/>
              </a:rPr>
              <a:t>Mohamed je bil zadnji prerok.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l-SI" sz="2400">
                <a:latin typeface="Comic Sans MS" panose="030F0702030302020204" pitchFamily="66" charset="0"/>
              </a:rPr>
              <a:t>5. Verujejo v posmrtno življenje in poslednjo sodbo, ko bo vsak dobil plačilo za svoja dejanja. 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sl-SI" sz="2400">
                <a:latin typeface="Comic Sans MS" panose="030F0702030302020204" pitchFamily="66" charset="0"/>
              </a:rPr>
              <a:t>6. Verovanje v usodo</a:t>
            </a:r>
            <a:r>
              <a:rPr lang="sl-SI" altLang="sl-SI" sz="2400">
                <a:latin typeface="Comic Sans MS" panose="030F0702030302020204" pitchFamily="66" charset="0"/>
              </a:rPr>
              <a:t> - </a:t>
            </a:r>
            <a:r>
              <a:rPr lang="en-US" altLang="sl-SI" sz="2400">
                <a:latin typeface="Comic Sans MS" panose="030F0702030302020204" pitchFamily="66" charset="0"/>
              </a:rPr>
              <a:t>Bog uravnava vse dogajanje. Povezano je</a:t>
            </a:r>
            <a:r>
              <a:rPr lang="sl-SI" altLang="sl-SI" sz="2400">
                <a:latin typeface="Comic Sans MS" panose="030F0702030302020204" pitchFamily="66" charset="0"/>
              </a:rPr>
              <a:t> </a:t>
            </a:r>
            <a:r>
              <a:rPr lang="en-US" altLang="sl-SI" sz="2400">
                <a:latin typeface="Comic Sans MS" panose="030F0702030302020204" pitchFamily="66" charset="0"/>
              </a:rPr>
              <a:t>s poslušnostjo. Muslimani se v življenju skušajo ravnati bolj po Alahovi volji kot po</a:t>
            </a:r>
            <a:r>
              <a:rPr lang="sl-SI" altLang="sl-SI" sz="2400">
                <a:latin typeface="Comic Sans MS" panose="030F0702030302020204" pitchFamily="66" charset="0"/>
              </a:rPr>
              <a:t> </a:t>
            </a:r>
            <a:r>
              <a:rPr lang="en-US" altLang="sl-SI" sz="2400">
                <a:latin typeface="Comic Sans MS" panose="030F0702030302020204" pitchFamily="66" charset="0"/>
              </a:rPr>
              <a:t>svoji lastni.</a:t>
            </a:r>
          </a:p>
          <a:p>
            <a:pPr>
              <a:lnSpc>
                <a:spcPct val="90000"/>
              </a:lnSpc>
            </a:pPr>
            <a:r>
              <a:rPr lang="sl-SI" altLang="sl-SI" sz="2400">
                <a:latin typeface="Comic Sans MS" panose="030F0702030302020204" pitchFamily="66" charset="0"/>
              </a:rPr>
              <a:t>Verujejo, da je </a:t>
            </a:r>
            <a:r>
              <a:rPr lang="en-US" altLang="sl-SI" sz="2400">
                <a:latin typeface="Comic Sans MS" panose="030F0702030302020204" pitchFamily="66" charset="0"/>
              </a:rPr>
              <a:t>vse živo ustvaril Alah in se mora zato spoštovati</a:t>
            </a:r>
            <a:r>
              <a:rPr lang="sl-SI" altLang="sl-SI" sz="2400">
                <a:latin typeface="Comic Sans MS" panose="030F0702030302020204" pitchFamily="66" charset="0"/>
              </a:rPr>
              <a:t>. </a:t>
            </a:r>
            <a:endParaRPr lang="en-US" altLang="sl-SI" sz="2400">
              <a:latin typeface="Comic Sans MS" panose="030F0702030302020204" pitchFamily="66" charset="0"/>
            </a:endParaRPr>
          </a:p>
        </p:txBody>
      </p:sp>
      <p:sp>
        <p:nvSpPr>
          <p:cNvPr id="445442" name="Rectangle 2">
            <a:extLst>
              <a:ext uri="{FF2B5EF4-FFF2-40B4-BE49-F238E27FC236}">
                <a16:creationId xmlns:a16="http://schemas.microsoft.com/office/drawing/2014/main" id="{BEBE4C4E-8294-46A1-8070-6DD001387CE3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2800">
                <a:latin typeface="Comic Sans MS" pitchFamily="66" charset="0"/>
              </a:rPr>
              <a:t>               </a:t>
            </a:r>
            <a:r>
              <a:rPr lang="sl-SI" sz="3200">
                <a:latin typeface="Comic Sans MS" pitchFamily="66" charset="0"/>
              </a:rPr>
              <a:t>MUSLIMANSKO VEROVANJE</a:t>
            </a:r>
            <a:endParaRPr sz="320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5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54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54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54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54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54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454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454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7491" name="Rectangle 3">
            <a:extLst>
              <a:ext uri="{FF2B5EF4-FFF2-40B4-BE49-F238E27FC236}">
                <a16:creationId xmlns:a16="http://schemas.microsoft.com/office/drawing/2014/main" id="{644BDB92-E298-4CF3-AC9C-9DD1B4E289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23850" y="1285875"/>
            <a:ext cx="8229600" cy="5143500"/>
          </a:xfrm>
        </p:spPr>
        <p:txBody>
          <a:bodyPr>
            <a:normAutofit fontScale="55000" lnSpcReduction="20000"/>
          </a:bodyPr>
          <a:lstStyle/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sz="2000" b="1" dirty="0"/>
              <a:t>     </a:t>
            </a:r>
            <a:r>
              <a:rPr lang="en-US" sz="2000" b="1" dirty="0"/>
              <a:t> </a:t>
            </a:r>
            <a:endParaRPr lang="sl-SI" sz="2000" b="1" dirty="0"/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sl-SI" sz="2000" b="1" dirty="0">
              <a:latin typeface="Comic Sans MS" pitchFamily="66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sl-SI" sz="2000" b="1" dirty="0">
              <a:latin typeface="Comic Sans MS" pitchFamily="66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err="1">
                <a:latin typeface="Comic Sans MS" pitchFamily="66" charset="0"/>
              </a:rPr>
              <a:t>Moški</a:t>
            </a:r>
            <a:r>
              <a:rPr lang="en-US" sz="3200" dirty="0">
                <a:latin typeface="Comic Sans MS" pitchFamily="66" charset="0"/>
              </a:rPr>
              <a:t> in </a:t>
            </a:r>
            <a:r>
              <a:rPr lang="en-US" sz="3200" dirty="0" err="1">
                <a:latin typeface="Comic Sans MS" pitchFamily="66" charset="0"/>
              </a:rPr>
              <a:t>ženske</a:t>
            </a:r>
            <a:r>
              <a:rPr lang="en-US" sz="3200" dirty="0">
                <a:latin typeface="Comic Sans MS" pitchFamily="66" charset="0"/>
              </a:rPr>
              <a:t> se </a:t>
            </a:r>
            <a:r>
              <a:rPr lang="en-US" sz="3200" dirty="0" err="1">
                <a:latin typeface="Comic Sans MS" pitchFamily="66" charset="0"/>
              </a:rPr>
              <a:t>morajo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oblačiti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skromno</a:t>
            </a:r>
            <a:r>
              <a:rPr lang="en-US" sz="3200" dirty="0">
                <a:latin typeface="Comic Sans MS" pitchFamily="66" charset="0"/>
              </a:rPr>
              <a:t> in ne </a:t>
            </a:r>
            <a:r>
              <a:rPr lang="en-US" sz="3200" dirty="0" err="1">
                <a:latin typeface="Comic Sans MS" pitchFamily="66" charset="0"/>
              </a:rPr>
              <a:t>smejo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privlačevati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nasprotnega</a:t>
            </a:r>
            <a:r>
              <a:rPr lang="sl-SI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spola</a:t>
            </a:r>
            <a:r>
              <a:rPr lang="en-US" sz="3200" dirty="0">
                <a:latin typeface="Comic Sans MS" pitchFamily="66" charset="0"/>
              </a:rPr>
              <a:t> z </a:t>
            </a:r>
            <a:r>
              <a:rPr lang="en-US" sz="3200" dirty="0" err="1">
                <a:latin typeface="Comic Sans MS" pitchFamily="66" charset="0"/>
              </a:rPr>
              <a:t>razkazovanjem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svojega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telesa</a:t>
            </a:r>
            <a:r>
              <a:rPr lang="en-US" sz="3200" dirty="0">
                <a:latin typeface="Comic Sans MS" pitchFamily="66" charset="0"/>
              </a:rPr>
              <a:t>. </a:t>
            </a:r>
            <a:r>
              <a:rPr lang="en-US" sz="3200" dirty="0" err="1">
                <a:latin typeface="Comic Sans MS" pitchFamily="66" charset="0"/>
              </a:rPr>
              <a:t>Ženske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naj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pokrivajo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glavo</a:t>
            </a:r>
            <a:r>
              <a:rPr lang="en-US" sz="3200" dirty="0">
                <a:latin typeface="Comic Sans MS" pitchFamily="66" charset="0"/>
              </a:rPr>
              <a:t>, </a:t>
            </a:r>
            <a:r>
              <a:rPr lang="en-US" sz="3200" dirty="0" err="1">
                <a:latin typeface="Comic Sans MS" pitchFamily="66" charset="0"/>
              </a:rPr>
              <a:t>roke</a:t>
            </a:r>
            <a:r>
              <a:rPr lang="en-US" sz="3200" dirty="0">
                <a:latin typeface="Comic Sans MS" pitchFamily="66" charset="0"/>
              </a:rPr>
              <a:t> in </a:t>
            </a:r>
            <a:r>
              <a:rPr lang="en-US" sz="3200" dirty="0" err="1">
                <a:latin typeface="Comic Sans MS" pitchFamily="66" charset="0"/>
              </a:rPr>
              <a:t>noge</a:t>
            </a:r>
            <a:r>
              <a:rPr lang="en-US" sz="3200" dirty="0">
                <a:latin typeface="Comic Sans MS" pitchFamily="66" charset="0"/>
              </a:rPr>
              <a:t>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err="1">
                <a:latin typeface="Comic Sans MS" pitchFamily="66" charset="0"/>
              </a:rPr>
              <a:t>Ponekod</a:t>
            </a:r>
            <a:r>
              <a:rPr lang="en-US" sz="3200" dirty="0">
                <a:latin typeface="Comic Sans MS" pitchFamily="66" charset="0"/>
              </a:rPr>
              <a:t> je </a:t>
            </a:r>
            <a:r>
              <a:rPr lang="en-US" sz="3200" dirty="0" err="1">
                <a:latin typeface="Comic Sans MS" pitchFamily="66" charset="0"/>
              </a:rPr>
              <a:t>nastal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za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ženske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običaj</a:t>
            </a:r>
            <a:r>
              <a:rPr lang="en-US" sz="3200" dirty="0">
                <a:latin typeface="Comic Sans MS" pitchFamily="66" charset="0"/>
              </a:rPr>
              <a:t>, </a:t>
            </a:r>
            <a:r>
              <a:rPr lang="en-US" sz="3200" dirty="0" err="1">
                <a:latin typeface="Comic Sans MS" pitchFamily="66" charset="0"/>
              </a:rPr>
              <a:t>da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imajo</a:t>
            </a:r>
            <a:r>
              <a:rPr lang="en-US" sz="3200" dirty="0">
                <a:latin typeface="Comic Sans MS" pitchFamily="66" charset="0"/>
              </a:rPr>
              <a:t> v </a:t>
            </a:r>
            <a:r>
              <a:rPr lang="en-US" sz="3200" dirty="0" err="1">
                <a:latin typeface="Comic Sans MS" pitchFamily="66" charset="0"/>
              </a:rPr>
              <a:t>javnosti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pokrit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tudi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obraz</a:t>
            </a:r>
            <a:r>
              <a:rPr lang="en-US" sz="3200" dirty="0">
                <a:latin typeface="Comic Sans MS" pitchFamily="66" charset="0"/>
              </a:rPr>
              <a:t>, </a:t>
            </a:r>
            <a:r>
              <a:rPr lang="en-US" sz="3200" dirty="0" err="1">
                <a:latin typeface="Comic Sans MS" pitchFamily="66" charset="0"/>
              </a:rPr>
              <a:t>čeprav</a:t>
            </a:r>
            <a:r>
              <a:rPr lang="en-US" sz="3200" dirty="0">
                <a:latin typeface="Comic Sans MS" pitchFamily="66" charset="0"/>
              </a:rPr>
              <a:t> v</a:t>
            </a:r>
            <a:r>
              <a:rPr lang="sl-SI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islamskih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svetih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knjigah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ni</a:t>
            </a:r>
            <a:r>
              <a:rPr lang="en-US" sz="3200" dirty="0">
                <a:latin typeface="Comic Sans MS" pitchFamily="66" charset="0"/>
              </a:rPr>
              <a:t> o tem </a:t>
            </a:r>
            <a:r>
              <a:rPr lang="en-US" sz="3200" dirty="0" err="1">
                <a:latin typeface="Comic Sans MS" pitchFamily="66" charset="0"/>
              </a:rPr>
              <a:t>določenih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pravil</a:t>
            </a:r>
            <a:r>
              <a:rPr lang="en-US" sz="3200" dirty="0">
                <a:latin typeface="Comic Sans MS" pitchFamily="66" charset="0"/>
              </a:rPr>
              <a:t>. </a:t>
            </a:r>
            <a:endParaRPr lang="sl-SI" sz="3200" dirty="0">
              <a:latin typeface="Comic Sans MS" pitchFamily="66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 err="1">
                <a:latin typeface="Comic Sans MS" pitchFamily="66" charset="0"/>
              </a:rPr>
              <a:t>Vsemu</a:t>
            </a:r>
            <a:r>
              <a:rPr lang="en-US" sz="3200" dirty="0">
                <a:latin typeface="Comic Sans MS" pitchFamily="66" charset="0"/>
              </a:rPr>
              <a:t>, </a:t>
            </a:r>
            <a:r>
              <a:rPr lang="en-US" sz="3200" dirty="0" err="1">
                <a:latin typeface="Comic Sans MS" pitchFamily="66" charset="0"/>
              </a:rPr>
              <a:t>kar</a:t>
            </a:r>
            <a:r>
              <a:rPr lang="en-US" sz="3200" dirty="0">
                <a:latin typeface="Comic Sans MS" pitchFamily="66" charset="0"/>
              </a:rPr>
              <a:t> bi </a:t>
            </a:r>
            <a:r>
              <a:rPr lang="en-US" sz="3200" dirty="0" err="1">
                <a:latin typeface="Comic Sans MS" pitchFamily="66" charset="0"/>
              </a:rPr>
              <a:t>ogrožalo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družinsko</a:t>
            </a:r>
            <a:r>
              <a:rPr lang="sl-SI" sz="3200" dirty="0">
                <a:latin typeface="Comic Sans MS" pitchFamily="66" charset="0"/>
              </a:rPr>
              <a:t> 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sz="3200" dirty="0">
                <a:latin typeface="Comic Sans MS" pitchFamily="66" charset="0"/>
              </a:rPr>
              <a:t>    </a:t>
            </a:r>
            <a:r>
              <a:rPr lang="en-US" sz="3200" dirty="0" err="1">
                <a:latin typeface="Comic Sans MS" pitchFamily="66" charset="0"/>
              </a:rPr>
              <a:t>življenje</a:t>
            </a:r>
            <a:r>
              <a:rPr lang="en-US" sz="3200" dirty="0">
                <a:latin typeface="Comic Sans MS" pitchFamily="66" charset="0"/>
              </a:rPr>
              <a:t>, </a:t>
            </a:r>
            <a:r>
              <a:rPr lang="en-US" sz="3200" dirty="0" err="1">
                <a:latin typeface="Comic Sans MS" pitchFamily="66" charset="0"/>
              </a:rPr>
              <a:t>kot</a:t>
            </a:r>
            <a:r>
              <a:rPr lang="en-US" sz="3200" dirty="0">
                <a:latin typeface="Comic Sans MS" pitchFamily="66" charset="0"/>
              </a:rPr>
              <a:t> so </a:t>
            </a:r>
            <a:r>
              <a:rPr lang="en-US" sz="3200" dirty="0" err="1">
                <a:latin typeface="Comic Sans MS" pitchFamily="66" charset="0"/>
              </a:rPr>
              <a:t>zunajzakonske</a:t>
            </a:r>
            <a:r>
              <a:rPr lang="en-US" sz="3200" dirty="0">
                <a:latin typeface="Comic Sans MS" pitchFamily="66" charset="0"/>
              </a:rPr>
              <a:t> </a:t>
            </a:r>
            <a:endParaRPr lang="sl-SI" sz="3200" dirty="0">
              <a:latin typeface="Comic Sans MS" pitchFamily="66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sz="3200" dirty="0">
                <a:latin typeface="Comic Sans MS" pitchFamily="66" charset="0"/>
              </a:rPr>
              <a:t>    </a:t>
            </a:r>
            <a:r>
              <a:rPr lang="en-US" sz="3200" dirty="0" err="1">
                <a:latin typeface="Comic Sans MS" pitchFamily="66" charset="0"/>
              </a:rPr>
              <a:t>zveze</a:t>
            </a:r>
            <a:r>
              <a:rPr lang="en-US" sz="3200" dirty="0">
                <a:latin typeface="Comic Sans MS" pitchFamily="66" charset="0"/>
              </a:rPr>
              <a:t>, se je </a:t>
            </a:r>
            <a:r>
              <a:rPr lang="en-US" sz="3200" dirty="0" err="1">
                <a:latin typeface="Comic Sans MS" pitchFamily="66" charset="0"/>
              </a:rPr>
              <a:t>treba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izogniti</a:t>
            </a:r>
            <a:r>
              <a:rPr lang="en-US" sz="3200" dirty="0">
                <a:latin typeface="Comic Sans MS" pitchFamily="66" charset="0"/>
              </a:rPr>
              <a:t>. </a:t>
            </a:r>
            <a:r>
              <a:rPr lang="en-US" sz="3200" dirty="0" err="1">
                <a:latin typeface="Comic Sans MS" pitchFamily="66" charset="0"/>
              </a:rPr>
              <a:t>Ženske</a:t>
            </a:r>
            <a:endParaRPr lang="sl-SI" sz="3200" dirty="0">
              <a:latin typeface="Comic Sans MS" pitchFamily="66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sz="3200" dirty="0">
                <a:latin typeface="Comic Sans MS" pitchFamily="66" charset="0"/>
              </a:rPr>
              <a:t>   </a:t>
            </a:r>
            <a:r>
              <a:rPr lang="en-US" sz="3200" dirty="0">
                <a:latin typeface="Comic Sans MS" pitchFamily="66" charset="0"/>
              </a:rPr>
              <a:t> in </a:t>
            </a:r>
            <a:r>
              <a:rPr lang="en-US" sz="3200" dirty="0" err="1">
                <a:latin typeface="Comic Sans MS" pitchFamily="66" charset="0"/>
              </a:rPr>
              <a:t>moški</a:t>
            </a:r>
            <a:r>
              <a:rPr lang="en-US" sz="3200" dirty="0">
                <a:latin typeface="Comic Sans MS" pitchFamily="66" charset="0"/>
              </a:rPr>
              <a:t> se ne</a:t>
            </a:r>
            <a:r>
              <a:rPr lang="sl-SI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smejo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svobodno</a:t>
            </a:r>
            <a:r>
              <a:rPr lang="en-US" sz="3200" dirty="0">
                <a:latin typeface="Comic Sans MS" pitchFamily="66" charset="0"/>
              </a:rPr>
              <a:t> </a:t>
            </a:r>
            <a:endParaRPr lang="sl-SI" sz="3200" dirty="0">
              <a:latin typeface="Comic Sans MS" pitchFamily="66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sz="3200" dirty="0">
                <a:latin typeface="Comic Sans MS" pitchFamily="66" charset="0"/>
              </a:rPr>
              <a:t>    </a:t>
            </a:r>
            <a:r>
              <a:rPr lang="en-US" sz="3200" dirty="0" err="1">
                <a:latin typeface="Comic Sans MS" pitchFamily="66" charset="0"/>
              </a:rPr>
              <a:t>sestajati</a:t>
            </a:r>
            <a:r>
              <a:rPr lang="en-US" sz="3200" dirty="0">
                <a:latin typeface="Comic Sans MS" pitchFamily="66" charset="0"/>
              </a:rPr>
              <a:t>.</a:t>
            </a:r>
            <a:endParaRPr lang="sl-SI" sz="3200" dirty="0">
              <a:latin typeface="Comic Sans MS" pitchFamily="66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sl-SI" sz="3200" dirty="0">
              <a:latin typeface="Comic Sans MS" pitchFamily="66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sz="3200" dirty="0">
                <a:latin typeface="Comic Sans MS" pitchFamily="66" charset="0"/>
              </a:rPr>
              <a:t>   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Muslimanska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prehrana</a:t>
            </a:r>
            <a:endParaRPr lang="en-US" sz="3200" dirty="0">
              <a:latin typeface="Comic Sans MS" pitchFamily="66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latin typeface="Comic Sans MS" pitchFamily="66" charset="0"/>
              </a:rPr>
              <a:t>V </a:t>
            </a:r>
            <a:r>
              <a:rPr lang="en-US" sz="3200" dirty="0" err="1">
                <a:latin typeface="Comic Sans MS" pitchFamily="66" charset="0"/>
              </a:rPr>
              <a:t>islamu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mora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biti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meso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halal</a:t>
            </a:r>
            <a:r>
              <a:rPr lang="en-US" sz="3200" dirty="0">
                <a:latin typeface="Comic Sans MS" pitchFamily="66" charset="0"/>
              </a:rPr>
              <a:t> (</a:t>
            </a:r>
            <a:r>
              <a:rPr lang="en-US" sz="3200" dirty="0" err="1">
                <a:latin typeface="Comic Sans MS" pitchFamily="66" charset="0"/>
              </a:rPr>
              <a:t>dovoljeno</a:t>
            </a:r>
            <a:r>
              <a:rPr lang="en-US" sz="3200" dirty="0">
                <a:latin typeface="Comic Sans MS" pitchFamily="66" charset="0"/>
              </a:rPr>
              <a:t>), </a:t>
            </a:r>
            <a:r>
              <a:rPr lang="en-US" sz="3200" dirty="0" err="1">
                <a:latin typeface="Comic Sans MS" pitchFamily="66" charset="0"/>
              </a:rPr>
              <a:t>kar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pomeni</a:t>
            </a:r>
            <a:r>
              <a:rPr lang="en-US" sz="3200" dirty="0">
                <a:latin typeface="Comic Sans MS" pitchFamily="66" charset="0"/>
              </a:rPr>
              <a:t>, </a:t>
            </a:r>
            <a:r>
              <a:rPr lang="en-US" sz="3200" dirty="0" err="1">
                <a:latin typeface="Comic Sans MS" pitchFamily="66" charset="0"/>
              </a:rPr>
              <a:t>da</a:t>
            </a:r>
            <a:r>
              <a:rPr lang="en-US" sz="3200" dirty="0">
                <a:latin typeface="Comic Sans MS" pitchFamily="66" charset="0"/>
              </a:rPr>
              <a:t> je </a:t>
            </a:r>
            <a:r>
              <a:rPr lang="en-US" sz="3200" dirty="0" err="1">
                <a:latin typeface="Comic Sans MS" pitchFamily="66" charset="0"/>
              </a:rPr>
              <a:t>posebej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pripravljeno</a:t>
            </a:r>
            <a:r>
              <a:rPr lang="en-US" sz="3200" dirty="0">
                <a:latin typeface="Comic Sans MS" pitchFamily="66" charset="0"/>
              </a:rPr>
              <a:t>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r>
              <a:rPr lang="en-US" sz="3200" dirty="0">
                <a:latin typeface="Comic Sans MS" pitchFamily="66" charset="0"/>
              </a:rPr>
              <a:t>Med </a:t>
            </a:r>
            <a:r>
              <a:rPr lang="en-US" sz="3200" dirty="0" err="1">
                <a:latin typeface="Comic Sans MS" pitchFamily="66" charset="0"/>
              </a:rPr>
              <a:t>klanjem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živali</a:t>
            </a:r>
            <a:r>
              <a:rPr lang="en-US" sz="3200" dirty="0">
                <a:latin typeface="Comic Sans MS" pitchFamily="66" charset="0"/>
              </a:rPr>
              <a:t> je </a:t>
            </a:r>
            <a:r>
              <a:rPr lang="en-US" sz="3200" dirty="0" err="1">
                <a:latin typeface="Comic Sans MS" pitchFamily="66" charset="0"/>
              </a:rPr>
              <a:t>treba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izreči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Alahovo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ime</a:t>
            </a:r>
            <a:r>
              <a:rPr lang="en-US" sz="3200" dirty="0">
                <a:latin typeface="Comic Sans MS" pitchFamily="66" charset="0"/>
              </a:rPr>
              <a:t> in </a:t>
            </a:r>
            <a:r>
              <a:rPr lang="en-US" sz="3200" dirty="0" err="1">
                <a:latin typeface="Comic Sans MS" pitchFamily="66" charset="0"/>
              </a:rPr>
              <a:t>kri</a:t>
            </a:r>
            <a:r>
              <a:rPr lang="en-US" sz="3200" dirty="0">
                <a:latin typeface="Comic Sans MS" pitchFamily="66" charset="0"/>
              </a:rPr>
              <a:t>, </a:t>
            </a:r>
            <a:r>
              <a:rPr lang="en-US" sz="3200" dirty="0" err="1">
                <a:latin typeface="Comic Sans MS" pitchFamily="66" charset="0"/>
              </a:rPr>
              <a:t>ki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jo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imajo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za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nečisto</a:t>
            </a:r>
            <a:r>
              <a:rPr lang="en-US" sz="3200" dirty="0">
                <a:latin typeface="Comic Sans MS" pitchFamily="66" charset="0"/>
              </a:rPr>
              <a:t>, </a:t>
            </a:r>
            <a:r>
              <a:rPr lang="en-US" sz="3200" dirty="0" err="1">
                <a:latin typeface="Comic Sans MS" pitchFamily="66" charset="0"/>
              </a:rPr>
              <a:t>mora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odteči</a:t>
            </a:r>
            <a:r>
              <a:rPr lang="en-US" sz="3200" dirty="0">
                <a:latin typeface="Comic Sans MS" pitchFamily="66" charset="0"/>
              </a:rPr>
              <a:t>. </a:t>
            </a:r>
            <a:r>
              <a:rPr lang="en-US" sz="3200" dirty="0" err="1">
                <a:latin typeface="Comic Sans MS" pitchFamily="66" charset="0"/>
              </a:rPr>
              <a:t>Muslimani</a:t>
            </a:r>
            <a:r>
              <a:rPr lang="en-US" sz="3200" dirty="0">
                <a:latin typeface="Comic Sans MS" pitchFamily="66" charset="0"/>
              </a:rPr>
              <a:t> ne </a:t>
            </a:r>
            <a:r>
              <a:rPr lang="en-US" sz="3200" dirty="0" err="1">
                <a:latin typeface="Comic Sans MS" pitchFamily="66" charset="0"/>
              </a:rPr>
              <a:t>uživajo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svinjine</a:t>
            </a:r>
            <a:r>
              <a:rPr lang="en-US" sz="3200" dirty="0">
                <a:latin typeface="Comic Sans MS" pitchFamily="66" charset="0"/>
              </a:rPr>
              <a:t>, </a:t>
            </a:r>
            <a:r>
              <a:rPr lang="en-US" sz="3200" dirty="0" err="1">
                <a:latin typeface="Comic Sans MS" pitchFamily="66" charset="0"/>
              </a:rPr>
              <a:t>ker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jo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imajo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za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nečisto</a:t>
            </a:r>
            <a:r>
              <a:rPr lang="en-US" sz="3200" dirty="0">
                <a:latin typeface="Comic Sans MS" pitchFamily="66" charset="0"/>
              </a:rPr>
              <a:t>. </a:t>
            </a:r>
            <a:r>
              <a:rPr lang="en-US" sz="3200" dirty="0" err="1">
                <a:latin typeface="Comic Sans MS" pitchFamily="66" charset="0"/>
              </a:rPr>
              <a:t>Alkohol</a:t>
            </a:r>
            <a:r>
              <a:rPr lang="en-US" sz="3200" dirty="0">
                <a:latin typeface="Comic Sans MS" pitchFamily="66" charset="0"/>
              </a:rPr>
              <a:t> je </a:t>
            </a:r>
            <a:r>
              <a:rPr lang="en-US" sz="3200" dirty="0" err="1">
                <a:latin typeface="Comic Sans MS" pitchFamily="66" charset="0"/>
              </a:rPr>
              <a:t>prepovedan</a:t>
            </a:r>
            <a:r>
              <a:rPr lang="sl-SI" sz="3200" dirty="0">
                <a:latin typeface="Comic Sans MS" pitchFamily="66" charset="0"/>
              </a:rPr>
              <a:t>, </a:t>
            </a:r>
            <a:r>
              <a:rPr lang="en-US" sz="3200" dirty="0" err="1">
                <a:latin typeface="Comic Sans MS" pitchFamily="66" charset="0"/>
              </a:rPr>
              <a:t>ker</a:t>
            </a:r>
            <a:r>
              <a:rPr lang="en-US" sz="3200" dirty="0">
                <a:latin typeface="Comic Sans MS" pitchFamily="66" charset="0"/>
              </a:rPr>
              <a:t> v </a:t>
            </a:r>
            <a:r>
              <a:rPr lang="en-US" sz="3200" dirty="0" err="1">
                <a:latin typeface="Comic Sans MS" pitchFamily="66" charset="0"/>
              </a:rPr>
              <a:t>pijanosti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ljudje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pozabljajo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na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svoje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dolžnosti</a:t>
            </a:r>
            <a:r>
              <a:rPr lang="en-US" sz="3200" dirty="0">
                <a:latin typeface="Comic Sans MS" pitchFamily="66" charset="0"/>
              </a:rPr>
              <a:t> do </a:t>
            </a:r>
            <a:r>
              <a:rPr lang="en-US" sz="3200" dirty="0" err="1">
                <a:latin typeface="Comic Sans MS" pitchFamily="66" charset="0"/>
              </a:rPr>
              <a:t>Alaha</a:t>
            </a:r>
            <a:r>
              <a:rPr lang="en-US" sz="3200" dirty="0">
                <a:latin typeface="Comic Sans MS" pitchFamily="66" charset="0"/>
              </a:rPr>
              <a:t>, </a:t>
            </a:r>
            <a:r>
              <a:rPr lang="en-US" sz="3200" dirty="0" err="1">
                <a:latin typeface="Comic Sans MS" pitchFamily="66" charset="0"/>
              </a:rPr>
              <a:t>npr</a:t>
            </a:r>
            <a:r>
              <a:rPr lang="en-US" sz="3200" dirty="0">
                <a:latin typeface="Comic Sans MS" pitchFamily="66" charset="0"/>
              </a:rPr>
              <a:t>. </a:t>
            </a:r>
            <a:r>
              <a:rPr lang="en-US" sz="3200" dirty="0" err="1">
                <a:latin typeface="Comic Sans MS" pitchFamily="66" charset="0"/>
              </a:rPr>
              <a:t>na</a:t>
            </a:r>
            <a:r>
              <a:rPr lang="en-US" sz="3200" dirty="0">
                <a:latin typeface="Comic Sans MS" pitchFamily="66" charset="0"/>
              </a:rPr>
              <a:t> </a:t>
            </a:r>
            <a:r>
              <a:rPr lang="en-US" sz="3200" dirty="0" err="1">
                <a:latin typeface="Comic Sans MS" pitchFamily="66" charset="0"/>
              </a:rPr>
              <a:t>molitev</a:t>
            </a:r>
            <a:r>
              <a:rPr lang="en-US" sz="3200" dirty="0">
                <a:latin typeface="Comic Sans MS" pitchFamily="66" charset="0"/>
              </a:rPr>
              <a:t>.</a:t>
            </a: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 2"/>
              <a:buChar char=""/>
              <a:defRPr/>
            </a:pPr>
            <a:endParaRPr lang="en-US" sz="2000" dirty="0">
              <a:latin typeface="Comic Sans MS" pitchFamily="66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 dirty="0">
              <a:latin typeface="Comic Sans MS" pitchFamily="66" charset="0"/>
            </a:endParaRPr>
          </a:p>
          <a:p>
            <a:pPr marL="274320" indent="-27432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sl-SI" sz="2000" dirty="0">
                <a:latin typeface="Comic Sans MS" pitchFamily="66" charset="0"/>
              </a:rPr>
              <a:t>     </a:t>
            </a:r>
            <a:endParaRPr lang="en-US" sz="2000" dirty="0">
              <a:latin typeface="Comic Sans MS" pitchFamily="66" charset="0"/>
            </a:endParaRPr>
          </a:p>
        </p:txBody>
      </p:sp>
      <p:sp>
        <p:nvSpPr>
          <p:cNvPr id="447490" name="Rectangle 2">
            <a:extLst>
              <a:ext uri="{FF2B5EF4-FFF2-40B4-BE49-F238E27FC236}">
                <a16:creationId xmlns:a16="http://schemas.microsoft.com/office/drawing/2014/main" id="{D991A350-DF40-4A0C-BC4E-717E58D97AD4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0" y="285728"/>
            <a:ext cx="8229600" cy="78581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l-SI" sz="4000"/>
              <a:t>                   MUSLIMANSKA OBLAČILA</a:t>
            </a:r>
          </a:p>
        </p:txBody>
      </p:sp>
      <p:pic>
        <p:nvPicPr>
          <p:cNvPr id="447492" name="Picture 4" descr="mahrama-hidzab">
            <a:extLst>
              <a:ext uri="{FF2B5EF4-FFF2-40B4-BE49-F238E27FC236}">
                <a16:creationId xmlns:a16="http://schemas.microsoft.com/office/drawing/2014/main" id="{A5F17E20-776F-4908-A305-E906736E6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438" y="2786063"/>
            <a:ext cx="2595562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47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47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474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47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47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47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474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47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47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447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447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4474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447491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447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419" name="Rectangle 3">
            <a:extLst>
              <a:ext uri="{FF2B5EF4-FFF2-40B4-BE49-F238E27FC236}">
                <a16:creationId xmlns:a16="http://schemas.microsoft.com/office/drawing/2014/main" id="{DDA06130-7D6E-4CD6-8225-02AE5509F714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2562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400">
                <a:latin typeface="Comic Sans MS" panose="030F0702030302020204" pitchFamily="66" charset="0"/>
              </a:rPr>
              <a:t>Je </a:t>
            </a:r>
            <a:r>
              <a:rPr lang="en-US" altLang="sl-SI" sz="2400">
                <a:latin typeface="Comic Sans MS" panose="030F0702030302020204" pitchFamily="66" charset="0"/>
              </a:rPr>
              <a:t>drug</a:t>
            </a:r>
            <a:r>
              <a:rPr lang="sl-SI" altLang="sl-SI" sz="2400">
                <a:latin typeface="Comic Sans MS" panose="030F0702030302020204" pitchFamily="66" charset="0"/>
              </a:rPr>
              <a:t>a</a:t>
            </a:r>
            <a:r>
              <a:rPr lang="en-US" altLang="sl-SI" sz="2400">
                <a:latin typeface="Comic Sans MS" panose="030F0702030302020204" pitchFamily="66" charset="0"/>
              </a:rPr>
              <a:t> najbolj razširjen</a:t>
            </a:r>
            <a:r>
              <a:rPr lang="sl-SI" altLang="sl-SI" sz="2400">
                <a:latin typeface="Comic Sans MS" panose="030F0702030302020204" pitchFamily="66" charset="0"/>
              </a:rPr>
              <a:t>a </a:t>
            </a:r>
            <a:r>
              <a:rPr lang="en-US" altLang="sl-SI" sz="2400">
                <a:latin typeface="Comic Sans MS" panose="030F0702030302020204" pitchFamily="66" charset="0"/>
              </a:rPr>
              <a:t>veroizpoved na svetu. </a:t>
            </a:r>
            <a:endParaRPr lang="sl-SI" altLang="sl-SI" sz="24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en-US" altLang="sl-SI" sz="2400">
                <a:latin typeface="Comic Sans MS" panose="030F0702030302020204" pitchFamily="66" charset="0"/>
              </a:rPr>
              <a:t>Danes se med muslimane prišteva 1,3 milijade ljudi</a:t>
            </a:r>
            <a:r>
              <a:rPr lang="sl-SI" altLang="sl-SI" sz="240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sl-SI" sz="2400">
                <a:latin typeface="Comic Sans MS" panose="030F0702030302020204" pitchFamily="66" charset="0"/>
              </a:rPr>
              <a:t>Največja muslimanska država je  </a:t>
            </a:r>
            <a:r>
              <a:rPr lang="en-US" altLang="sl-SI" sz="2400">
                <a:latin typeface="Comic Sans MS" panose="030F0702030302020204" pitchFamily="66" charset="0"/>
                <a:hlinkClick r:id="rId2" tooltip="Indonezija"/>
              </a:rPr>
              <a:t>Indonezija</a:t>
            </a:r>
            <a:r>
              <a:rPr lang="en-US" altLang="sl-SI" sz="2400">
                <a:latin typeface="Comic Sans MS" panose="030F0702030302020204" pitchFamily="66" charset="0"/>
              </a:rPr>
              <a:t>.</a:t>
            </a:r>
          </a:p>
          <a:p>
            <a:pPr>
              <a:lnSpc>
                <a:spcPct val="80000"/>
              </a:lnSpc>
            </a:pPr>
            <a:r>
              <a:rPr lang="en-US" altLang="sl-SI" sz="2400">
                <a:latin typeface="Comic Sans MS" panose="030F0702030302020204" pitchFamily="66" charset="0"/>
              </a:rPr>
              <a:t>Islam je edina veroizpoved, ki jo navajajo v uradnem nazivu držav. Nekatere se oznanjajo za »islamske republike«, vendar to niso edine države, kjer je v veljavi tako imenovano š</a:t>
            </a:r>
            <a:r>
              <a:rPr lang="sl-SI" altLang="sl-SI" sz="2400">
                <a:latin typeface="Comic Sans MS" panose="030F0702030302020204" pitchFamily="66" charset="0"/>
              </a:rPr>
              <a:t>e</a:t>
            </a:r>
            <a:r>
              <a:rPr lang="en-US" altLang="sl-SI" sz="2400">
                <a:latin typeface="Comic Sans MS" panose="030F0702030302020204" pitchFamily="66" charset="0"/>
              </a:rPr>
              <a:t>riatsko pravo</a:t>
            </a:r>
            <a:r>
              <a:rPr lang="sl-SI" altLang="sl-SI" sz="2400">
                <a:latin typeface="Comic Sans MS" panose="030F0702030302020204" pitchFamily="66" charset="0"/>
              </a:rPr>
              <a:t> - </a:t>
            </a:r>
            <a:r>
              <a:rPr lang="en-US" altLang="sl-SI" sz="2400">
                <a:latin typeface="Comic Sans MS" panose="030F0702030302020204" pitchFamily="66" charset="0"/>
              </a:rPr>
              <a:t> Islamsko versko pravo</a:t>
            </a:r>
            <a:r>
              <a:rPr lang="sl-SI" altLang="sl-SI" sz="2400">
                <a:latin typeface="Comic Sans MS" panose="030F0702030302020204" pitchFamily="66" charset="0"/>
              </a:rPr>
              <a:t> in </a:t>
            </a:r>
            <a:r>
              <a:rPr lang="en-US" altLang="sl-SI" sz="2400">
                <a:latin typeface="Comic Sans MS" panose="030F0702030302020204" pitchFamily="66" charset="0"/>
              </a:rPr>
              <a:t> pomeni jasna, ravna pot. Vira za šeriat</a:t>
            </a:r>
            <a:r>
              <a:rPr lang="sl-SI" altLang="sl-SI" sz="2400">
                <a:latin typeface="Comic Sans MS" panose="030F0702030302020204" pitchFamily="66" charset="0"/>
              </a:rPr>
              <a:t> </a:t>
            </a:r>
            <a:r>
              <a:rPr lang="en-US" altLang="sl-SI" sz="2400">
                <a:latin typeface="Comic Sans MS" panose="030F0702030302020204" pitchFamily="66" charset="0"/>
              </a:rPr>
              <a:t>sta Koran in suna. To pravo daje izčrpna navodila za osebno življenje in za vodenje</a:t>
            </a:r>
            <a:r>
              <a:rPr lang="sl-SI" altLang="sl-SI" sz="2400">
                <a:latin typeface="Comic Sans MS" panose="030F0702030302020204" pitchFamily="66" charset="0"/>
              </a:rPr>
              <a:t> </a:t>
            </a:r>
            <a:r>
              <a:rPr lang="en-US" altLang="sl-SI" sz="2400">
                <a:latin typeface="Comic Sans MS" panose="030F0702030302020204" pitchFamily="66" charset="0"/>
              </a:rPr>
              <a:t>države.</a:t>
            </a:r>
          </a:p>
          <a:p>
            <a:pPr>
              <a:lnSpc>
                <a:spcPct val="80000"/>
              </a:lnSpc>
            </a:pPr>
            <a:r>
              <a:rPr lang="en-US" altLang="sl-SI" sz="2400">
                <a:latin typeface="Comic Sans MS" panose="030F0702030302020204" pitchFamily="66" charset="0"/>
              </a:rPr>
              <a:t>V Sloveniji se je v popisu prebivalstva leta 2002 za pripadnike islamske veroizpovedi izreklo 47.488 državljanov Slovenije</a:t>
            </a:r>
          </a:p>
        </p:txBody>
      </p:sp>
      <p:sp>
        <p:nvSpPr>
          <p:cNvPr id="444418" name="Rectangle 2">
            <a:extLst>
              <a:ext uri="{FF2B5EF4-FFF2-40B4-BE49-F238E27FC236}">
                <a16:creationId xmlns:a16="http://schemas.microsoft.com/office/drawing/2014/main" id="{244F552F-3AB1-48F0-BEF1-55EFB521D6FB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sl-SI" sz="2800">
                <a:latin typeface="Comic Sans MS" pitchFamily="66" charset="0"/>
              </a:rPr>
              <a:t>                         </a:t>
            </a:r>
            <a:r>
              <a:rPr lang="sl-SI" sz="4000">
                <a:latin typeface="Comic Sans MS" pitchFamily="66" charset="0"/>
              </a:rPr>
              <a:t>ISLAM DANES</a:t>
            </a:r>
            <a:endParaRPr sz="4000">
              <a:latin typeface="Comic Sans MS" pitchFamily="66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4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4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4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4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4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4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44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4419" grpId="0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r">
  <a:themeElements>
    <a:clrScheme name="Papi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0</TotalTime>
  <Words>910</Words>
  <Application>Microsoft Office PowerPoint</Application>
  <PresentationFormat>On-screen Show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Comic Sans MS</vt:lpstr>
      <vt:lpstr>Constantia</vt:lpstr>
      <vt:lpstr>Garamond</vt:lpstr>
      <vt:lpstr>Wingdings</vt:lpstr>
      <vt:lpstr>Wingdings 2</vt:lpstr>
      <vt:lpstr>Papir</vt:lpstr>
      <vt:lpstr>ISLAM</vt:lpstr>
      <vt:lpstr>ZNAK ISLAMA</vt:lpstr>
      <vt:lpstr>                       ZGODOVINA VERE</vt:lpstr>
      <vt:lpstr>                    SVETIŠČA</vt:lpstr>
      <vt:lpstr>                 PRAZNIKI</vt:lpstr>
      <vt:lpstr>           SVETA KNJIGA - KORAN</vt:lpstr>
      <vt:lpstr>               MUSLIMANSKO VEROVANJE</vt:lpstr>
      <vt:lpstr>                   MUSLIMANSKA OBLAČILA</vt:lpstr>
      <vt:lpstr>                         ISLAM DANES</vt:lpstr>
      <vt:lpstr>PowerPoint Presentation</vt:lpstr>
      <vt:lpstr>                       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2019-06-03T09:10:10Z</dcterms:created>
  <dcterms:modified xsi:type="dcterms:W3CDTF">2019-06-03T09:10:10Z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