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8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99A1-E9E5-483A-91B7-64B90A5AC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FD791-C587-423B-9560-08790804E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D760D-ADFF-473B-8C33-06E3F02FF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24604-477A-4697-B080-D6EF05D6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22FFA-F815-4BB5-96C0-E30CE25D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DCAF-7B01-4563-8D83-82C6D425C6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766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A13E-4E6F-41E0-A439-3DF13C3B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7F618-5F9E-4C4D-9D03-BDEE89CB4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355E3-E1B6-4615-B6AB-0CC0F0C0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187A4-EE5E-4AD2-81F5-0CF2F76A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ABB4C-EAC3-4EFD-8486-9B3FB49C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BF752-58B3-4EF1-BADA-19D597688E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301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7F37E-CD24-4F49-92AA-43D1E0933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81436-6728-4D3D-8153-AAB5F75EE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2EEE-DA0B-4E6E-AF90-957CED0A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A4F3-2A5F-4606-AA6C-8135939B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40EA3-FEB2-4274-A16D-79DAD775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80A58-721D-4DEA-BA97-27DC5B7C11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505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5A92-209E-472D-85BA-E28CFC5F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7AAF6-409D-4A67-B233-E7E2CA3FC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9BD8-9AB1-487D-9368-04B1BB25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79D34-B428-492F-B180-D0EEEE85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5ACE5-5313-47AB-9566-AFFE005B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1FDB9-CAB8-44F3-A5F2-EA7EF731A3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82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191C-29DA-495C-B785-27CC2B8EF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684E9-B531-4285-A5C3-EBB3DBACB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E3BEF-6C4B-4204-A4FD-3CA8CEAF4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BE85-0DB2-4BC3-9618-9C52E084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5E74F-BC59-4894-8AFF-424A1CE5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2E008-6178-4343-9C84-B4579AAEEF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971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1E99-6915-485E-BB62-08AEF41C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AC42-E2BC-41BA-8DB2-69DABA46A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1C7CD-E65B-4741-AD03-8287730A9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C5A4E-75D4-40E1-81D9-89FCC2AC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168B8-FEA0-4FDB-AF01-EBA8C2888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57F01-10C0-4E09-A952-B9CED5CF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CE954-1810-4E8E-80E9-321758AE83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200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94D3-DAA8-4D9C-9017-10C07499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1B9E5-BCD6-4386-B742-F83BB6B6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8CBCF-2E76-42AE-8BC7-10ADC6ADC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38E1B-58CD-4D83-8E1D-5A733A6C0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3B906-CE6C-4662-8F9F-3F6AD7954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F7556-F4E6-4627-BB24-7BDCA360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40DC5-6822-4D00-8C10-0D0ABA4D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4DFC4F-2CB6-477D-BC1F-9E4415C6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1D877-7910-4A33-89F0-A1596C7D55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544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C278-EE4E-4DEC-91C2-89D04B04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B5001-9C1E-4690-AEC8-383AECF0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F2695-105A-460C-B8AD-84A7734A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90DBD-8AA8-402E-B5E6-A7AE25A4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E4BC1-F49D-4C0A-B776-0F1FE4E883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614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DAA60-5545-4E8F-BA3E-110ABB8A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13CCF4-9401-4261-AC2C-FCA6E89B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A7A2E-D426-4E11-89D5-CA82CD09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FAC79-C12A-452C-B252-022888DCD5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071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C07F2-4441-42ED-B8DD-BBC4E9AC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BD8D-A399-4B9F-8A1D-01EB50CE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CD0C3-5177-449B-9697-E5A07A6F7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6EA49-6735-40EA-85C2-BCEB193B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76775-0BB0-4DD7-BD15-75C42B4B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CCB87-0F5B-471A-87FF-6EBA27AC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88CDE-EBE7-4D45-956E-06CD0672AA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570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74E4-2315-4283-95A5-FF92D9D9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B4420F-1FC5-47F5-B705-C3F2309E8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26852-E570-4746-B5E7-330C77E61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A2F30-8ED5-4F4C-879C-7EF3145B0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771F4-40A1-4A67-959B-28CD1FED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AF3FE-C5AD-467F-9DEF-8CDCD24D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F72AA-BFC3-4D04-B226-40FFBE06FF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360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20472E2-5637-4D4E-9833-AD1C5C2B0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0C8480-634C-4490-B290-2E4BACD72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540C88D-EF76-410D-980C-D8CA6B0671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A71AAF-A583-4D3C-BAAA-2F6EE0DF8B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AC3AF7-BEDD-4DC1-80E9-815F4A5B7E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1D1568-057F-4202-8B41-B828EF3A967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E5E5D61-A69D-4A03-A543-616C340E31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189038" y="0"/>
            <a:ext cx="7772401" cy="1470025"/>
          </a:xfrm>
        </p:spPr>
        <p:txBody>
          <a:bodyPr anchor="ctr"/>
          <a:lstStyle/>
          <a:p>
            <a:r>
              <a:rPr lang="sl-SI" altLang="sl-SI" sz="4400" i="1">
                <a:solidFill>
                  <a:srgbClr val="800080"/>
                </a:solidFill>
              </a:rPr>
              <a:t>JEHOVOVE PRIČE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F9C64B1-459A-4896-AF98-921ACABB6A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5949950"/>
            <a:ext cx="5292725" cy="908050"/>
          </a:xfrm>
        </p:spPr>
        <p:txBody>
          <a:bodyPr/>
          <a:lstStyle/>
          <a:p>
            <a:r>
              <a:rPr lang="sl-SI" altLang="sl-SI"/>
              <a:t> </a:t>
            </a:r>
            <a:endParaRPr lang="sl-SI" altLang="sl-SI" dirty="0"/>
          </a:p>
        </p:txBody>
      </p:sp>
      <p:pic>
        <p:nvPicPr>
          <p:cNvPr id="2052" name="Picture 4" descr="1992_does_god_care_22_large">
            <a:extLst>
              <a:ext uri="{FF2B5EF4-FFF2-40B4-BE49-F238E27FC236}">
                <a16:creationId xmlns:a16="http://schemas.microsoft.com/office/drawing/2014/main" id="{829EA0CF-65C0-42CA-81E5-7F583BD5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114425"/>
            <a:ext cx="4762500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D204D7B6-19E5-481D-B89B-617FD899E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80400" cy="2303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7,5 mio pripadnikov po celem svetu; okoli 2000 v Sloveniji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Kamnik. Kraljevstvene dvorane 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Malo spremenjeno SP; Stražni stolp, Prebudite se</a:t>
            </a:r>
          </a:p>
        </p:txBody>
      </p:sp>
      <p:pic>
        <p:nvPicPr>
          <p:cNvPr id="3076" name="Picture 4" descr="watchtower_2010454c">
            <a:extLst>
              <a:ext uri="{FF2B5EF4-FFF2-40B4-BE49-F238E27FC236}">
                <a16:creationId xmlns:a16="http://schemas.microsoft.com/office/drawing/2014/main" id="{D6ECA8C7-4821-46F5-B0F1-95B25548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1301">
            <a:off x="-541338" y="3213100"/>
            <a:ext cx="5842001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watchtower">
            <a:extLst>
              <a:ext uri="{FF2B5EF4-FFF2-40B4-BE49-F238E27FC236}">
                <a16:creationId xmlns:a16="http://schemas.microsoft.com/office/drawing/2014/main" id="{9FEC2705-8397-4F2A-B1C8-8D7F8E7D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303">
            <a:off x="5472113" y="2492375"/>
            <a:ext cx="3671887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0FAA1A0-0FA7-482E-9979-8CC225B9C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16463" cy="1125538"/>
          </a:xfrm>
        </p:spPr>
        <p:txBody>
          <a:bodyPr/>
          <a:lstStyle/>
          <a:p>
            <a:r>
              <a:rPr lang="sl-SI" altLang="sl-SI"/>
              <a:t>PREPRIČANJA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B9F2A1E-3D9D-49B2-97F4-9E09CD31B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7848600" cy="1584325"/>
          </a:xfrm>
        </p:spPr>
        <p:txBody>
          <a:bodyPr/>
          <a:lstStyle/>
          <a:p>
            <a:r>
              <a:rPr lang="sl-SI" altLang="sl-SI"/>
              <a:t>Bog = Jehova   </a:t>
            </a:r>
            <a:r>
              <a:rPr lang="he-IL" altLang="sl-SI" sz="4800">
                <a:solidFill>
                  <a:srgbClr val="FF3300"/>
                </a:solidFill>
              </a:rPr>
              <a:t>יְהֹוָה</a:t>
            </a:r>
            <a:r>
              <a:rPr lang="sl-SI" altLang="sl-SI" sz="4800">
                <a:solidFill>
                  <a:srgbClr val="FF3300"/>
                </a:solidFill>
              </a:rPr>
              <a:t> </a:t>
            </a:r>
          </a:p>
          <a:p>
            <a:r>
              <a:rPr lang="sl-SI" altLang="sl-SI"/>
              <a:t>Sveta trojica, Jezus; umrl na kolu</a:t>
            </a:r>
          </a:p>
          <a:p>
            <a:endParaRPr lang="sl-SI" altLang="sl-SI"/>
          </a:p>
          <a:p>
            <a:pPr>
              <a:buFontTx/>
              <a:buNone/>
            </a:pPr>
            <a:endParaRPr lang="sl-SI" altLang="sl-SI" sz="4800">
              <a:solidFill>
                <a:srgbClr val="FF3300"/>
              </a:solidFill>
            </a:endParaRPr>
          </a:p>
        </p:txBody>
      </p:sp>
      <p:pic>
        <p:nvPicPr>
          <p:cNvPr id="4103" name="Picture 7" descr="WTYouCanLiveForever170">
            <a:extLst>
              <a:ext uri="{FF2B5EF4-FFF2-40B4-BE49-F238E27FC236}">
                <a16:creationId xmlns:a16="http://schemas.microsoft.com/office/drawing/2014/main" id="{8AE632E5-8F75-4DC0-8DCF-C178D8B8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8457">
            <a:off x="5435600" y="2420938"/>
            <a:ext cx="3376613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ospodarska-Kriza-Harmagedon-Biblija_1">
            <a:extLst>
              <a:ext uri="{FF2B5EF4-FFF2-40B4-BE49-F238E27FC236}">
                <a16:creationId xmlns:a16="http://schemas.microsoft.com/office/drawing/2014/main" id="{F77FF304-3AE4-466D-92AE-DF73BEB65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079">
            <a:off x="971550" y="3213100"/>
            <a:ext cx="324008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7424BC62-9FEE-4131-A696-338CBE3D8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229600" cy="1268413"/>
          </a:xfrm>
        </p:spPr>
        <p:txBody>
          <a:bodyPr/>
          <a:lstStyle/>
          <a:p>
            <a:r>
              <a:rPr lang="sl-SI" altLang="sl-SI"/>
              <a:t>Bitka pri Harmagedonu </a:t>
            </a:r>
            <a:r>
              <a:rPr lang="sl-SI" altLang="sl-SI">
                <a:cs typeface="Arial" panose="020B0604020202020204" pitchFamily="34" charset="0"/>
              </a:rPr>
              <a:t>→ </a:t>
            </a:r>
            <a:r>
              <a:rPr lang="sl-SI" altLang="sl-SI"/>
              <a:t>mala čreda (144000) + raj na Zemlji</a:t>
            </a:r>
          </a:p>
        </p:txBody>
      </p:sp>
      <p:pic>
        <p:nvPicPr>
          <p:cNvPr id="6150" name="Picture 6" descr="12-17-2011-033715pm">
            <a:extLst>
              <a:ext uri="{FF2B5EF4-FFF2-40B4-BE49-F238E27FC236}">
                <a16:creationId xmlns:a16="http://schemas.microsoft.com/office/drawing/2014/main" id="{D042BF07-0250-4175-916D-9136F2A6D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02075"/>
            <a:ext cx="698500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ehovahs_witnesses">
            <a:extLst>
              <a:ext uri="{FF2B5EF4-FFF2-40B4-BE49-F238E27FC236}">
                <a16:creationId xmlns:a16="http://schemas.microsoft.com/office/drawing/2014/main" id="{546134F2-ED5B-494B-9B4F-22226896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710113" cy="310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armageddon">
            <a:extLst>
              <a:ext uri="{FF2B5EF4-FFF2-40B4-BE49-F238E27FC236}">
                <a16:creationId xmlns:a16="http://schemas.microsoft.com/office/drawing/2014/main" id="{85FD23DD-317F-4BD1-9F7F-FC330423D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4500562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7B821D1D-2613-4144-ADA3-E704BC85E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172450" cy="2276475"/>
          </a:xfrm>
        </p:spPr>
        <p:txBody>
          <a:bodyPr/>
          <a:lstStyle/>
          <a:p>
            <a:r>
              <a:rPr lang="sl-SI" altLang="sl-SI" sz="2800"/>
              <a:t>Ne priznavajo poganskih običajev.</a:t>
            </a:r>
          </a:p>
          <a:p>
            <a:pPr lvl="1"/>
            <a:r>
              <a:rPr lang="sl-SI" altLang="sl-SI" sz="2400"/>
              <a:t>Rojstni dan</a:t>
            </a:r>
          </a:p>
          <a:p>
            <a:pPr lvl="1"/>
            <a:r>
              <a:rPr lang="sl-SI" altLang="sl-SI" sz="2400"/>
              <a:t>Božič (Jezus se je rodil okoli 1.10.)</a:t>
            </a:r>
          </a:p>
          <a:p>
            <a:pPr lvl="1"/>
            <a:r>
              <a:rPr lang="sl-SI" altLang="sl-SI" sz="2400"/>
              <a:t>Velika noč …(Jezus ni ukazal, naj se praznuje)</a:t>
            </a:r>
          </a:p>
        </p:txBody>
      </p:sp>
      <p:pic>
        <p:nvPicPr>
          <p:cNvPr id="9220" name="Picture 4" descr="598123058_70fb05e7c5">
            <a:extLst>
              <a:ext uri="{FF2B5EF4-FFF2-40B4-BE49-F238E27FC236}">
                <a16:creationId xmlns:a16="http://schemas.microsoft.com/office/drawing/2014/main" id="{F365272F-C3EF-46F1-AECD-1A6F5C91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59063"/>
            <a:ext cx="7092950" cy="41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67F010E5-E557-4278-AC8D-FA0DCE89A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135938" cy="792163"/>
          </a:xfrm>
        </p:spPr>
        <p:txBody>
          <a:bodyPr/>
          <a:lstStyle/>
          <a:p>
            <a:r>
              <a:rPr lang="sl-SI" altLang="sl-SI"/>
              <a:t>transfuzija (kri je živo telo); </a:t>
            </a:r>
          </a:p>
        </p:txBody>
      </p:sp>
      <p:pic>
        <p:nvPicPr>
          <p:cNvPr id="10244" name="Picture 4" descr="NO-BLOOD-TRANSFUSION">
            <a:extLst>
              <a:ext uri="{FF2B5EF4-FFF2-40B4-BE49-F238E27FC236}">
                <a16:creationId xmlns:a16="http://schemas.microsoft.com/office/drawing/2014/main" id="{57BB7FF3-B086-4030-95A5-9B436B00B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6529">
            <a:off x="2195513" y="1052513"/>
            <a:ext cx="5429250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blood_tag3">
            <a:extLst>
              <a:ext uri="{FF2B5EF4-FFF2-40B4-BE49-F238E27FC236}">
                <a16:creationId xmlns:a16="http://schemas.microsoft.com/office/drawing/2014/main" id="{1F156D53-143C-4965-B67A-036864410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4500563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$(KGrHqJ,!i!E7Dn+bMHGBO9I6qi(lg~~60_35">
            <a:extLst>
              <a:ext uri="{FF2B5EF4-FFF2-40B4-BE49-F238E27FC236}">
                <a16:creationId xmlns:a16="http://schemas.microsoft.com/office/drawing/2014/main" id="{BD7D07D3-F4C6-4BB2-AA4E-22A407E41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720">
            <a:off x="5724525" y="4437063"/>
            <a:ext cx="3419475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347325AD-7F93-4795-A3FD-7899D7718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r>
              <a:rPr lang="sl-SI" altLang="sl-SI"/>
              <a:t>krst odraslih</a:t>
            </a:r>
          </a:p>
          <a:p>
            <a:r>
              <a:rPr lang="sl-SI" altLang="sl-SI"/>
              <a:t>oznanjevanje je temeljna dolžnost vernika</a:t>
            </a:r>
          </a:p>
          <a:p>
            <a:r>
              <a:rPr lang="sl-SI" altLang="sl-SI"/>
              <a:t>“Mrtve pokoplje komunala.” (Človek nima duše. Po smrti ne čuti nič.)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7172" name="Picture 4" descr="revbook2harvests">
            <a:extLst>
              <a:ext uri="{FF2B5EF4-FFF2-40B4-BE49-F238E27FC236}">
                <a16:creationId xmlns:a16="http://schemas.microsoft.com/office/drawing/2014/main" id="{9E8701AE-EF4E-4480-BB77-CE95CE26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2349500"/>
            <a:ext cx="4092575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Watchtower1">
            <a:extLst>
              <a:ext uri="{FF2B5EF4-FFF2-40B4-BE49-F238E27FC236}">
                <a16:creationId xmlns:a16="http://schemas.microsoft.com/office/drawing/2014/main" id="{3716F012-C49F-4DE7-B2E1-DF727BEE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3995738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Privzeti načrt</vt:lpstr>
      <vt:lpstr>JEHOVOVE PRIČE</vt:lpstr>
      <vt:lpstr>PowerPoint Presentation</vt:lpstr>
      <vt:lpstr>PREPRIČANJA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2019-06-03T09:10:11Z</dcterms:created>
  <dcterms:modified xsi:type="dcterms:W3CDTF">2019-06-03T09:10:11Z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