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1" r:id="rId6"/>
    <p:sldId id="262" r:id="rId7"/>
    <p:sldId id="260" r:id="rId8"/>
    <p:sldId id="263" r:id="rId9"/>
    <p:sldId id="265" r:id="rId10"/>
    <p:sldId id="266" r:id="rId11"/>
    <p:sldId id="264" r:id="rId12"/>
    <p:sldId id="267" r:id="rId13"/>
    <p:sldId id="268" r:id="rId1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6D10-719D-4E7C-AD67-593F1B37A97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69A3F480-4939-48FE-99A3-A4B605D7474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1D0E6706-35F6-43CB-BFEC-4B57B1F2301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E311E42-2497-40C8-B526-D31361508C7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3A86D26-3770-4F45-BDF6-82DC8CA800BE}"/>
              </a:ext>
            </a:extLst>
          </p:cNvPr>
          <p:cNvSpPr>
            <a:spLocks noGrp="1"/>
          </p:cNvSpPr>
          <p:nvPr>
            <p:ph type="sldNum" sz="quarter" idx="12"/>
          </p:nvPr>
        </p:nvSpPr>
        <p:spPr/>
        <p:txBody>
          <a:bodyPr/>
          <a:lstStyle>
            <a:lvl1pPr>
              <a:defRPr/>
            </a:lvl1pPr>
          </a:lstStyle>
          <a:p>
            <a:fld id="{476098D8-9887-4666-AD46-F3BEC51476ED}" type="slidenum">
              <a:rPr lang="sl-SI" altLang="sl-SI"/>
              <a:pPr/>
              <a:t>‹#›</a:t>
            </a:fld>
            <a:endParaRPr lang="sl-SI" altLang="sl-SI"/>
          </a:p>
        </p:txBody>
      </p:sp>
    </p:spTree>
    <p:extLst>
      <p:ext uri="{BB962C8B-B14F-4D97-AF65-F5344CB8AC3E}">
        <p14:creationId xmlns:p14="http://schemas.microsoft.com/office/powerpoint/2010/main" val="427318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BE35-1785-45DF-90A3-1D3B67F3FD5B}"/>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F41C538-0D08-4EF9-A8FD-52AA4FF17F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259A2BE-C705-4FA3-969B-4AF7E104164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1F6CC07-23B5-462E-8097-55C950E3B76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60CF84E-5C72-4790-84C8-07E5F1B16B3C}"/>
              </a:ext>
            </a:extLst>
          </p:cNvPr>
          <p:cNvSpPr>
            <a:spLocks noGrp="1"/>
          </p:cNvSpPr>
          <p:nvPr>
            <p:ph type="sldNum" sz="quarter" idx="12"/>
          </p:nvPr>
        </p:nvSpPr>
        <p:spPr/>
        <p:txBody>
          <a:bodyPr/>
          <a:lstStyle>
            <a:lvl1pPr>
              <a:defRPr/>
            </a:lvl1pPr>
          </a:lstStyle>
          <a:p>
            <a:fld id="{A2DFAAB4-B2AF-4C2E-B5C1-69CF0C3C08BC}" type="slidenum">
              <a:rPr lang="sl-SI" altLang="sl-SI"/>
              <a:pPr/>
              <a:t>‹#›</a:t>
            </a:fld>
            <a:endParaRPr lang="sl-SI" altLang="sl-SI"/>
          </a:p>
        </p:txBody>
      </p:sp>
    </p:spTree>
    <p:extLst>
      <p:ext uri="{BB962C8B-B14F-4D97-AF65-F5344CB8AC3E}">
        <p14:creationId xmlns:p14="http://schemas.microsoft.com/office/powerpoint/2010/main" val="191978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663A00-E98A-4DD4-A079-85D5B4E8D46E}"/>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D335F93-7952-4A64-9A27-4FFC34539167}"/>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135E1B0-C247-4FBC-9755-D545CC1FD35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C5EDB9A-AB34-4929-B1A4-F1D944F71D1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F72644F-056C-4FB1-8833-BFA87DE848F0}"/>
              </a:ext>
            </a:extLst>
          </p:cNvPr>
          <p:cNvSpPr>
            <a:spLocks noGrp="1"/>
          </p:cNvSpPr>
          <p:nvPr>
            <p:ph type="sldNum" sz="quarter" idx="12"/>
          </p:nvPr>
        </p:nvSpPr>
        <p:spPr/>
        <p:txBody>
          <a:bodyPr/>
          <a:lstStyle>
            <a:lvl1pPr>
              <a:defRPr/>
            </a:lvl1pPr>
          </a:lstStyle>
          <a:p>
            <a:fld id="{05F10533-10EC-4DAC-B7CE-39C65139C3B7}" type="slidenum">
              <a:rPr lang="sl-SI" altLang="sl-SI"/>
              <a:pPr/>
              <a:t>‹#›</a:t>
            </a:fld>
            <a:endParaRPr lang="sl-SI" altLang="sl-SI"/>
          </a:p>
        </p:txBody>
      </p:sp>
    </p:spTree>
    <p:extLst>
      <p:ext uri="{BB962C8B-B14F-4D97-AF65-F5344CB8AC3E}">
        <p14:creationId xmlns:p14="http://schemas.microsoft.com/office/powerpoint/2010/main" val="164944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C3D6-D4C4-405B-A0C8-B59E3AAA9FD8}"/>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99D224E-6D1D-47F5-9642-82D74C77D0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05960AD-5C50-4D97-851B-B1C57A9B591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7FB9C7A-9701-49AD-AE47-0D74BE95FDB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C062A4A-3C1A-4140-A3B9-435678C46478}"/>
              </a:ext>
            </a:extLst>
          </p:cNvPr>
          <p:cNvSpPr>
            <a:spLocks noGrp="1"/>
          </p:cNvSpPr>
          <p:nvPr>
            <p:ph type="sldNum" sz="quarter" idx="12"/>
          </p:nvPr>
        </p:nvSpPr>
        <p:spPr/>
        <p:txBody>
          <a:bodyPr/>
          <a:lstStyle>
            <a:lvl1pPr>
              <a:defRPr/>
            </a:lvl1pPr>
          </a:lstStyle>
          <a:p>
            <a:fld id="{E4158B77-083A-4AA6-A4C0-348D20A5B883}" type="slidenum">
              <a:rPr lang="sl-SI" altLang="sl-SI"/>
              <a:pPr/>
              <a:t>‹#›</a:t>
            </a:fld>
            <a:endParaRPr lang="sl-SI" altLang="sl-SI"/>
          </a:p>
        </p:txBody>
      </p:sp>
    </p:spTree>
    <p:extLst>
      <p:ext uri="{BB962C8B-B14F-4D97-AF65-F5344CB8AC3E}">
        <p14:creationId xmlns:p14="http://schemas.microsoft.com/office/powerpoint/2010/main" val="117967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C1BD-7250-49F2-829F-AF223888225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99E2261D-0E40-47FF-B0CC-B9AF056B80D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CA0D937-CFAB-4332-9943-A126C459159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7C08675B-994C-48A3-869A-DB2EEBB2AA4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F2E08B6-D1DE-4FF1-9AF6-1AAA7DD56187}"/>
              </a:ext>
            </a:extLst>
          </p:cNvPr>
          <p:cNvSpPr>
            <a:spLocks noGrp="1"/>
          </p:cNvSpPr>
          <p:nvPr>
            <p:ph type="sldNum" sz="quarter" idx="12"/>
          </p:nvPr>
        </p:nvSpPr>
        <p:spPr/>
        <p:txBody>
          <a:bodyPr/>
          <a:lstStyle>
            <a:lvl1pPr>
              <a:defRPr/>
            </a:lvl1pPr>
          </a:lstStyle>
          <a:p>
            <a:fld id="{908EF4D2-7DEE-4273-A210-A764B1C4D098}" type="slidenum">
              <a:rPr lang="sl-SI" altLang="sl-SI"/>
              <a:pPr/>
              <a:t>‹#›</a:t>
            </a:fld>
            <a:endParaRPr lang="sl-SI" altLang="sl-SI"/>
          </a:p>
        </p:txBody>
      </p:sp>
    </p:spTree>
    <p:extLst>
      <p:ext uri="{BB962C8B-B14F-4D97-AF65-F5344CB8AC3E}">
        <p14:creationId xmlns:p14="http://schemas.microsoft.com/office/powerpoint/2010/main" val="232315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74DF-859F-447A-92E6-8D0F1E108F3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449AF1F5-A3BD-43EF-BAA6-A62A241333D0}"/>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67449AD-F02C-4474-B630-918B3345F3D3}"/>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6738A0EB-F392-40D7-90B6-FB7D4BCE1FA2}"/>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2D89D3FC-2369-4D66-97A4-3A553B8FCE5E}"/>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D18A49EB-B855-4ECB-90AC-8A8B1C54DD5A}"/>
              </a:ext>
            </a:extLst>
          </p:cNvPr>
          <p:cNvSpPr>
            <a:spLocks noGrp="1"/>
          </p:cNvSpPr>
          <p:nvPr>
            <p:ph type="sldNum" sz="quarter" idx="12"/>
          </p:nvPr>
        </p:nvSpPr>
        <p:spPr/>
        <p:txBody>
          <a:bodyPr/>
          <a:lstStyle>
            <a:lvl1pPr>
              <a:defRPr/>
            </a:lvl1pPr>
          </a:lstStyle>
          <a:p>
            <a:fld id="{861038DF-CA10-4204-B97B-16CE7F1EF438}" type="slidenum">
              <a:rPr lang="sl-SI" altLang="sl-SI"/>
              <a:pPr/>
              <a:t>‹#›</a:t>
            </a:fld>
            <a:endParaRPr lang="sl-SI" altLang="sl-SI"/>
          </a:p>
        </p:txBody>
      </p:sp>
    </p:spTree>
    <p:extLst>
      <p:ext uri="{BB962C8B-B14F-4D97-AF65-F5344CB8AC3E}">
        <p14:creationId xmlns:p14="http://schemas.microsoft.com/office/powerpoint/2010/main" val="399196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09FE-E3B4-4D56-B8F1-930909298A15}"/>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50FFF3A0-E5CD-4172-948A-351C4DB8A51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ED9F-D50A-42EC-8062-E2DCD1A1730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8A37FB14-AD15-4CD5-91BC-45B8AC59CBE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8C9D4-D191-447D-870C-ACE62B75FD7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5B0A7045-C844-43DC-8CFC-004F49E4EEAC}"/>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81DB7D75-5212-47CB-8721-3F32C202D698}"/>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18230D0F-A583-4DA2-A440-C8418A3F3BA2}"/>
              </a:ext>
            </a:extLst>
          </p:cNvPr>
          <p:cNvSpPr>
            <a:spLocks noGrp="1"/>
          </p:cNvSpPr>
          <p:nvPr>
            <p:ph type="sldNum" sz="quarter" idx="12"/>
          </p:nvPr>
        </p:nvSpPr>
        <p:spPr/>
        <p:txBody>
          <a:bodyPr/>
          <a:lstStyle>
            <a:lvl1pPr>
              <a:defRPr/>
            </a:lvl1pPr>
          </a:lstStyle>
          <a:p>
            <a:fld id="{45921C94-8AEB-4EC8-8481-DBB4DE2D2FE2}" type="slidenum">
              <a:rPr lang="sl-SI" altLang="sl-SI"/>
              <a:pPr/>
              <a:t>‹#›</a:t>
            </a:fld>
            <a:endParaRPr lang="sl-SI" altLang="sl-SI"/>
          </a:p>
        </p:txBody>
      </p:sp>
    </p:spTree>
    <p:extLst>
      <p:ext uri="{BB962C8B-B14F-4D97-AF65-F5344CB8AC3E}">
        <p14:creationId xmlns:p14="http://schemas.microsoft.com/office/powerpoint/2010/main" val="135227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2ACE-44EC-48DF-8DC1-E40319DFFA46}"/>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71032DE4-C5B1-46E4-AB64-724FDEAD0834}"/>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2E9A06F9-41F9-428F-A82F-18CF171EBB12}"/>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61A5B4C6-F8CA-425C-9EBB-5D6904177BEF}"/>
              </a:ext>
            </a:extLst>
          </p:cNvPr>
          <p:cNvSpPr>
            <a:spLocks noGrp="1"/>
          </p:cNvSpPr>
          <p:nvPr>
            <p:ph type="sldNum" sz="quarter" idx="12"/>
          </p:nvPr>
        </p:nvSpPr>
        <p:spPr/>
        <p:txBody>
          <a:bodyPr/>
          <a:lstStyle>
            <a:lvl1pPr>
              <a:defRPr/>
            </a:lvl1pPr>
          </a:lstStyle>
          <a:p>
            <a:fld id="{7DAA179E-F7CC-40A0-A274-444480391AB0}" type="slidenum">
              <a:rPr lang="sl-SI" altLang="sl-SI"/>
              <a:pPr/>
              <a:t>‹#›</a:t>
            </a:fld>
            <a:endParaRPr lang="sl-SI" altLang="sl-SI"/>
          </a:p>
        </p:txBody>
      </p:sp>
    </p:spTree>
    <p:extLst>
      <p:ext uri="{BB962C8B-B14F-4D97-AF65-F5344CB8AC3E}">
        <p14:creationId xmlns:p14="http://schemas.microsoft.com/office/powerpoint/2010/main" val="224493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B1BDE-4FA2-4734-A096-EB203CA101C2}"/>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70491911-A365-4601-AE31-15B3F464A11F}"/>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B4ACDD44-DB86-4991-B38F-84745A7A847C}"/>
              </a:ext>
            </a:extLst>
          </p:cNvPr>
          <p:cNvSpPr>
            <a:spLocks noGrp="1"/>
          </p:cNvSpPr>
          <p:nvPr>
            <p:ph type="sldNum" sz="quarter" idx="12"/>
          </p:nvPr>
        </p:nvSpPr>
        <p:spPr/>
        <p:txBody>
          <a:bodyPr/>
          <a:lstStyle>
            <a:lvl1pPr>
              <a:defRPr/>
            </a:lvl1pPr>
          </a:lstStyle>
          <a:p>
            <a:fld id="{D3DDE3C5-FEFD-498E-AF3F-AC3BF045030C}" type="slidenum">
              <a:rPr lang="sl-SI" altLang="sl-SI"/>
              <a:pPr/>
              <a:t>‹#›</a:t>
            </a:fld>
            <a:endParaRPr lang="sl-SI" altLang="sl-SI"/>
          </a:p>
        </p:txBody>
      </p:sp>
    </p:spTree>
    <p:extLst>
      <p:ext uri="{BB962C8B-B14F-4D97-AF65-F5344CB8AC3E}">
        <p14:creationId xmlns:p14="http://schemas.microsoft.com/office/powerpoint/2010/main" val="349181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1196-BBCF-4C6C-A20D-9D09E4CE332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631FE9E3-1248-43AC-9A09-63C8F275809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09CB3C4E-6CD3-4088-97A8-76F88C9991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50D7B-47D0-4A92-999B-6048E5A8FC2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5EA198A7-0662-452B-9DC8-0D83C510746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FA0B5F0-F263-4ADB-B1FC-B3D32CF9C12C}"/>
              </a:ext>
            </a:extLst>
          </p:cNvPr>
          <p:cNvSpPr>
            <a:spLocks noGrp="1"/>
          </p:cNvSpPr>
          <p:nvPr>
            <p:ph type="sldNum" sz="quarter" idx="12"/>
          </p:nvPr>
        </p:nvSpPr>
        <p:spPr/>
        <p:txBody>
          <a:bodyPr/>
          <a:lstStyle>
            <a:lvl1pPr>
              <a:defRPr/>
            </a:lvl1pPr>
          </a:lstStyle>
          <a:p>
            <a:fld id="{3581E28A-A3ED-4D2F-A7E1-F043A7A933B6}" type="slidenum">
              <a:rPr lang="sl-SI" altLang="sl-SI"/>
              <a:pPr/>
              <a:t>‹#›</a:t>
            </a:fld>
            <a:endParaRPr lang="sl-SI" altLang="sl-SI"/>
          </a:p>
        </p:txBody>
      </p:sp>
    </p:spTree>
    <p:extLst>
      <p:ext uri="{BB962C8B-B14F-4D97-AF65-F5344CB8AC3E}">
        <p14:creationId xmlns:p14="http://schemas.microsoft.com/office/powerpoint/2010/main" val="356368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E1D6-B20F-48A6-B99C-80E4EC0557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032C9E2A-E077-4F53-BB83-D23122CC3AD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5ABDB67A-0E17-46EE-84AD-1FDD1D6D9A5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169B90-F76D-441C-9747-E3B00CC572E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88BE1A44-E25E-4B31-94DF-E8AB65169D28}"/>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59FD9F5-68F4-470B-BEF3-5B9C7D3AD2EF}"/>
              </a:ext>
            </a:extLst>
          </p:cNvPr>
          <p:cNvSpPr>
            <a:spLocks noGrp="1"/>
          </p:cNvSpPr>
          <p:nvPr>
            <p:ph type="sldNum" sz="quarter" idx="12"/>
          </p:nvPr>
        </p:nvSpPr>
        <p:spPr/>
        <p:txBody>
          <a:bodyPr/>
          <a:lstStyle>
            <a:lvl1pPr>
              <a:defRPr/>
            </a:lvl1pPr>
          </a:lstStyle>
          <a:p>
            <a:fld id="{8FB7EB5C-1CEC-4413-93C7-C714B7A18A4C}" type="slidenum">
              <a:rPr lang="sl-SI" altLang="sl-SI"/>
              <a:pPr/>
              <a:t>‹#›</a:t>
            </a:fld>
            <a:endParaRPr lang="sl-SI" altLang="sl-SI"/>
          </a:p>
        </p:txBody>
      </p:sp>
    </p:spTree>
    <p:extLst>
      <p:ext uri="{BB962C8B-B14F-4D97-AF65-F5344CB8AC3E}">
        <p14:creationId xmlns:p14="http://schemas.microsoft.com/office/powerpoint/2010/main" val="250685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83D90D-E271-4EEE-8010-6C1EB67B1BF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7B987887-6B2F-41E1-80AA-21C724FEF54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CD7FCBB4-0B95-4298-91B0-1CD8FE4A027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679C3004-AFE6-4C57-9C29-0704CED8BFB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904C84C7-B02C-4F9B-B2DF-D0F9DF9B129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71E8A5D-17AE-45DA-963F-05F6B0E4C69A}"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3" name="Picture 5" descr="image001">
            <a:extLst>
              <a:ext uri="{FF2B5EF4-FFF2-40B4-BE49-F238E27FC236}">
                <a16:creationId xmlns:a16="http://schemas.microsoft.com/office/drawing/2014/main" id="{7F1BA86B-22F4-4BFC-9E3B-A501231FB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3980DF0F-5343-406B-89B4-07CE5EFC6A42}"/>
              </a:ext>
            </a:extLst>
          </p:cNvPr>
          <p:cNvSpPr>
            <a:spLocks noGrp="1" noChangeArrowheads="1"/>
          </p:cNvSpPr>
          <p:nvPr>
            <p:ph type="ctrTitle"/>
          </p:nvPr>
        </p:nvSpPr>
        <p:spPr>
          <a:xfrm>
            <a:off x="250825" y="2060575"/>
            <a:ext cx="5689600" cy="1152525"/>
          </a:xfrm>
        </p:spPr>
        <p:txBody>
          <a:bodyPr anchor="ctr"/>
          <a:lstStyle/>
          <a:p>
            <a:r>
              <a:rPr lang="sl-SI" altLang="sl-SI" sz="4400" b="1"/>
              <a:t>KATOLIŠTVO</a:t>
            </a:r>
            <a:br>
              <a:rPr lang="sl-SI" altLang="sl-SI" sz="4400" b="1"/>
            </a:br>
            <a:r>
              <a:rPr lang="sl-SI" altLang="sl-SI" sz="2400" b="1"/>
              <a:t>(KRŠČANSTVO)</a:t>
            </a:r>
            <a:endParaRPr lang="sl-SI" altLang="sl-SI" sz="4400" b="1"/>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68" decel="100000"/>
                                        <p:tgtEl>
                                          <p:spTgt spid="2050"/>
                                        </p:tgtEl>
                                      </p:cBhvr>
                                    </p:animEffect>
                                    <p:animScale>
                                      <p:cBhvr>
                                        <p:cTn id="8" dur="768" decel="100000"/>
                                        <p:tgtEl>
                                          <p:spTgt spid="2050"/>
                                        </p:tgtEl>
                                      </p:cBhvr>
                                      <p:from x="10000" y="10000"/>
                                      <p:to x="200000" y="450000"/>
                                    </p:animScale>
                                    <p:animScale>
                                      <p:cBhvr>
                                        <p:cTn id="9" dur="1230" accel="100000" fill="hold">
                                          <p:stCondLst>
                                            <p:cond delay="768"/>
                                          </p:stCondLst>
                                        </p:cTn>
                                        <p:tgtEl>
                                          <p:spTgt spid="2050"/>
                                        </p:tgtEl>
                                      </p:cBhvr>
                                      <p:from x="200000" y="450000"/>
                                      <p:to x="100000" y="100000"/>
                                    </p:animScale>
                                    <p:set>
                                      <p:cBhvr>
                                        <p:cTn id="10" dur="768" fill="hold"/>
                                        <p:tgtEl>
                                          <p:spTgt spid="2050"/>
                                        </p:tgtEl>
                                        <p:attrNameLst>
                                          <p:attrName>ppt_x</p:attrName>
                                        </p:attrNameLst>
                                      </p:cBhvr>
                                      <p:to>
                                        <p:strVal val="(0.5)"/>
                                      </p:to>
                                    </p:set>
                                    <p:anim from="(0.5)" to="(#ppt_x)" calcmode="lin" valueType="num">
                                      <p:cBhvr>
                                        <p:cTn id="11" dur="1230" accel="100000" fill="hold">
                                          <p:stCondLst>
                                            <p:cond delay="768"/>
                                          </p:stCondLst>
                                        </p:cTn>
                                        <p:tgtEl>
                                          <p:spTgt spid="2050"/>
                                        </p:tgtEl>
                                        <p:attrNameLst>
                                          <p:attrName>ppt_x</p:attrName>
                                        </p:attrNameLst>
                                      </p:cBhvr>
                                    </p:anim>
                                    <p:set>
                                      <p:cBhvr>
                                        <p:cTn id="12" dur="768" fill="hold"/>
                                        <p:tgtEl>
                                          <p:spTgt spid="2050"/>
                                        </p:tgtEl>
                                        <p:attrNameLst>
                                          <p:attrName>ppt_y</p:attrName>
                                        </p:attrNameLst>
                                      </p:cBhvr>
                                      <p:to>
                                        <p:strVal val="(#ppt_y+0.4)"/>
                                      </p:to>
                                    </p:set>
                                    <p:anim from="(#ppt_y+0.4)" to="(#ppt_y)" calcmode="lin" valueType="num">
                                      <p:cBhvr>
                                        <p:cTn id="13" dur="1230" accel="100000" fill="hold">
                                          <p:stCondLst>
                                            <p:cond delay="768"/>
                                          </p:stCondLst>
                                        </p:cTn>
                                        <p:tgtEl>
                                          <p:spTgt spid="20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87A2141-CDB7-47F9-AD2C-11811AEDF05E}"/>
              </a:ext>
            </a:extLst>
          </p:cNvPr>
          <p:cNvSpPr>
            <a:spLocks noGrp="1" noChangeArrowheads="1"/>
          </p:cNvSpPr>
          <p:nvPr>
            <p:ph type="title"/>
          </p:nvPr>
        </p:nvSpPr>
        <p:spPr>
          <a:xfrm>
            <a:off x="4140200" y="333375"/>
            <a:ext cx="4691063" cy="1143000"/>
          </a:xfrm>
        </p:spPr>
        <p:txBody>
          <a:bodyPr/>
          <a:lstStyle/>
          <a:p>
            <a:r>
              <a:rPr lang="sl-SI" altLang="sl-SI" sz="4000" b="1">
                <a:solidFill>
                  <a:schemeClr val="bg1"/>
                </a:solidFill>
              </a:rPr>
              <a:t>Zapovedani prazniki prazniki</a:t>
            </a:r>
            <a:br>
              <a:rPr lang="sl-SI" altLang="sl-SI" sz="4000" b="1">
                <a:solidFill>
                  <a:schemeClr val="bg1"/>
                </a:solidFill>
              </a:rPr>
            </a:br>
            <a:r>
              <a:rPr lang="sl-SI" altLang="sl-SI" sz="4000" b="1">
                <a:solidFill>
                  <a:schemeClr val="bg1"/>
                </a:solidFill>
              </a:rPr>
              <a:t>prazniki</a:t>
            </a:r>
          </a:p>
        </p:txBody>
      </p:sp>
      <p:sp>
        <p:nvSpPr>
          <p:cNvPr id="13315" name="Rectangle 3">
            <a:extLst>
              <a:ext uri="{FF2B5EF4-FFF2-40B4-BE49-F238E27FC236}">
                <a16:creationId xmlns:a16="http://schemas.microsoft.com/office/drawing/2014/main" id="{A22CF7EA-07BA-4F49-8B30-B999E6DF06CC}"/>
              </a:ext>
            </a:extLst>
          </p:cNvPr>
          <p:cNvSpPr>
            <a:spLocks noGrp="1" noChangeArrowheads="1"/>
          </p:cNvSpPr>
          <p:nvPr>
            <p:ph type="body" idx="1"/>
          </p:nvPr>
        </p:nvSpPr>
        <p:spPr>
          <a:xfrm>
            <a:off x="4092575" y="1844675"/>
            <a:ext cx="5051425" cy="4525963"/>
          </a:xfrm>
        </p:spPr>
        <p:txBody>
          <a:bodyPr/>
          <a:lstStyle/>
          <a:p>
            <a:pPr algn="ctr">
              <a:buFontTx/>
              <a:buNone/>
            </a:pPr>
            <a:r>
              <a:rPr lang="sl-SI" altLang="sl-SI">
                <a:solidFill>
                  <a:schemeClr val="bg1"/>
                </a:solidFill>
              </a:rPr>
              <a:t>-velika noč</a:t>
            </a:r>
          </a:p>
          <a:p>
            <a:pPr algn="ctr">
              <a:buFontTx/>
              <a:buNone/>
            </a:pPr>
            <a:r>
              <a:rPr lang="sl-SI" altLang="sl-SI">
                <a:solidFill>
                  <a:schemeClr val="bg1"/>
                </a:solidFill>
              </a:rPr>
              <a:t>-15. avgust: veliki šmaren (Marijino vnebovzetje)</a:t>
            </a:r>
          </a:p>
          <a:p>
            <a:pPr algn="ctr">
              <a:buFontTx/>
              <a:buNone/>
            </a:pPr>
            <a:r>
              <a:rPr lang="sl-SI" altLang="sl-SI">
                <a:solidFill>
                  <a:schemeClr val="bg1"/>
                </a:solidFill>
              </a:rPr>
              <a:t>-1. november: vsi sveti          (dan mrtvih)</a:t>
            </a:r>
          </a:p>
          <a:p>
            <a:pPr algn="ctr">
              <a:buFontTx/>
              <a:buNone/>
            </a:pPr>
            <a:r>
              <a:rPr lang="sl-SI" altLang="sl-SI">
                <a:solidFill>
                  <a:schemeClr val="bg1"/>
                </a:solidFill>
              </a:rPr>
              <a:t>-25. december:božič</a:t>
            </a:r>
          </a:p>
          <a:p>
            <a:pPr algn="ctr">
              <a:buFontTx/>
              <a:buNone/>
            </a:pPr>
            <a:r>
              <a:rPr lang="sl-SI" altLang="sl-SI">
                <a:solidFill>
                  <a:schemeClr val="bg1"/>
                </a:solidFill>
              </a:rPr>
              <a:t>-sveto rešnje telo</a:t>
            </a:r>
          </a:p>
          <a:p>
            <a:pPr algn="ctr">
              <a:buFontTx/>
              <a:buNone/>
            </a:pPr>
            <a:r>
              <a:rPr lang="sl-SI" altLang="sl-SI">
                <a:solidFill>
                  <a:schemeClr val="bg1"/>
                </a:solidFill>
              </a:rPr>
              <a:t>-vse NEDELJE</a:t>
            </a:r>
          </a:p>
        </p:txBody>
      </p:sp>
      <p:pic>
        <p:nvPicPr>
          <p:cNvPr id="13317" name="Picture 5" descr="jaslice3">
            <a:extLst>
              <a:ext uri="{FF2B5EF4-FFF2-40B4-BE49-F238E27FC236}">
                <a16:creationId xmlns:a16="http://schemas.microsoft.com/office/drawing/2014/main" id="{485FB697-0B61-4ADF-AC69-7A4470704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4032250" cy="403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style.rotation</p:attrName>
                                        </p:attrNameLst>
                                      </p:cBhvr>
                                      <p:tavLst>
                                        <p:tav tm="0">
                                          <p:val>
                                            <p:fltVal val="360"/>
                                          </p:val>
                                        </p:tav>
                                        <p:tav tm="100000">
                                          <p:val>
                                            <p:fltVal val="0"/>
                                          </p:val>
                                        </p:tav>
                                      </p:tavLst>
                                    </p:anim>
                                    <p:animEffect transition="in" filter="fade">
                                      <p:cBhvr>
                                        <p:cTn id="10" dur="500"/>
                                        <p:tgtEl>
                                          <p:spTgt spid="133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3315">
                                            <p:txEl>
                                              <p:pRg st="0" end="0"/>
                                            </p:txEl>
                                          </p:spTgt>
                                        </p:tgtEl>
                                        <p:attrNameLst>
                                          <p:attrName>style.visibility</p:attrName>
                                        </p:attrNameLst>
                                      </p:cBhvr>
                                      <p:to>
                                        <p:strVal val="visible"/>
                                      </p:to>
                                    </p:set>
                                    <p:anim calcmode="lin" valueType="num">
                                      <p:cBhvr>
                                        <p:cTn id="15"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331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331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3315">
                                            <p:txEl>
                                              <p:pRg st="1" end="1"/>
                                            </p:txEl>
                                          </p:spTgt>
                                        </p:tgtEl>
                                        <p:attrNameLst>
                                          <p:attrName>style.visibility</p:attrName>
                                        </p:attrNameLst>
                                      </p:cBhvr>
                                      <p:to>
                                        <p:strVal val="visible"/>
                                      </p:to>
                                    </p:set>
                                    <p:anim calcmode="lin" valueType="num">
                                      <p:cBhvr>
                                        <p:cTn id="23" dur="500" fill="hold"/>
                                        <p:tgtEl>
                                          <p:spTgt spid="1331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3315">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331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3315">
                                            <p:txEl>
                                              <p:pRg st="2" end="2"/>
                                            </p:txEl>
                                          </p:spTgt>
                                        </p:tgtEl>
                                        <p:attrNameLst>
                                          <p:attrName>style.visibility</p:attrName>
                                        </p:attrNameLst>
                                      </p:cBhvr>
                                      <p:to>
                                        <p:strVal val="visible"/>
                                      </p:to>
                                    </p:set>
                                    <p:anim calcmode="lin" valueType="num">
                                      <p:cBhvr>
                                        <p:cTn id="31" dur="500" fill="hold"/>
                                        <p:tgtEl>
                                          <p:spTgt spid="1331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3315">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3315">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13315">
                                            <p:txEl>
                                              <p:pRg st="3" end="3"/>
                                            </p:txEl>
                                          </p:spTgt>
                                        </p:tgtEl>
                                        <p:attrNameLst>
                                          <p:attrName>style.visibility</p:attrName>
                                        </p:attrNameLst>
                                      </p:cBhvr>
                                      <p:to>
                                        <p:strVal val="visible"/>
                                      </p:to>
                                    </p:set>
                                    <p:anim calcmode="lin" valueType="num">
                                      <p:cBhvr>
                                        <p:cTn id="39" dur="500" fill="hold"/>
                                        <p:tgtEl>
                                          <p:spTgt spid="1331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3315">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13315">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13315">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13315">
                                            <p:txEl>
                                              <p:pRg st="4" end="4"/>
                                            </p:txEl>
                                          </p:spTgt>
                                        </p:tgtEl>
                                        <p:attrNameLst>
                                          <p:attrName>style.visibility</p:attrName>
                                        </p:attrNameLst>
                                      </p:cBhvr>
                                      <p:to>
                                        <p:strVal val="visible"/>
                                      </p:to>
                                    </p:set>
                                    <p:anim calcmode="lin" valueType="num">
                                      <p:cBhvr>
                                        <p:cTn id="47" dur="500" fill="hold"/>
                                        <p:tgtEl>
                                          <p:spTgt spid="13315">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3315">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13315">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13315">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13315">
                                            <p:txEl>
                                              <p:pRg st="5" end="5"/>
                                            </p:txEl>
                                          </p:spTgt>
                                        </p:tgtEl>
                                        <p:attrNameLst>
                                          <p:attrName>style.visibility</p:attrName>
                                        </p:attrNameLst>
                                      </p:cBhvr>
                                      <p:to>
                                        <p:strVal val="visible"/>
                                      </p:to>
                                    </p:set>
                                    <p:anim calcmode="lin" valueType="num">
                                      <p:cBhvr>
                                        <p:cTn id="55" dur="500" fill="hold"/>
                                        <p:tgtEl>
                                          <p:spTgt spid="13315">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13315">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13315">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B4537BF-A07C-40D6-B2BC-D95E7871C3C2}"/>
              </a:ext>
            </a:extLst>
          </p:cNvPr>
          <p:cNvSpPr>
            <a:spLocks noGrp="1" noChangeArrowheads="1"/>
          </p:cNvSpPr>
          <p:nvPr>
            <p:ph type="title"/>
          </p:nvPr>
        </p:nvSpPr>
        <p:spPr>
          <a:xfrm>
            <a:off x="468313" y="188913"/>
            <a:ext cx="3455987" cy="1143000"/>
          </a:xfrm>
        </p:spPr>
        <p:txBody>
          <a:bodyPr/>
          <a:lstStyle/>
          <a:p>
            <a:r>
              <a:rPr lang="sl-SI" altLang="sl-SI" b="1"/>
              <a:t>Zakramenti</a:t>
            </a:r>
          </a:p>
        </p:txBody>
      </p:sp>
      <p:sp>
        <p:nvSpPr>
          <p:cNvPr id="11267" name="Rectangle 3">
            <a:extLst>
              <a:ext uri="{FF2B5EF4-FFF2-40B4-BE49-F238E27FC236}">
                <a16:creationId xmlns:a16="http://schemas.microsoft.com/office/drawing/2014/main" id="{4D680279-10B4-4630-A1BB-CE65F6A8AB73}"/>
              </a:ext>
            </a:extLst>
          </p:cNvPr>
          <p:cNvSpPr>
            <a:spLocks noGrp="1" noChangeArrowheads="1"/>
          </p:cNvSpPr>
          <p:nvPr>
            <p:ph type="body" idx="1"/>
          </p:nvPr>
        </p:nvSpPr>
        <p:spPr>
          <a:xfrm>
            <a:off x="-107950" y="1196975"/>
            <a:ext cx="4679950" cy="4525963"/>
          </a:xfrm>
        </p:spPr>
        <p:txBody>
          <a:bodyPr/>
          <a:lstStyle/>
          <a:p>
            <a:pPr algn="ctr">
              <a:lnSpc>
                <a:spcPct val="90000"/>
              </a:lnSpc>
              <a:buFontTx/>
              <a:buNone/>
            </a:pPr>
            <a:r>
              <a:rPr lang="sl-SI" altLang="sl-SI" sz="2400"/>
              <a:t>Verovanje, da je zakramentov sedem, da so nujno potebni za prehajanje Božje milosti med vernike in da lahko večino zakramentov podeljujejo samo duhovniki.</a:t>
            </a:r>
            <a:br>
              <a:rPr lang="sl-SI" altLang="sl-SI" sz="2400"/>
            </a:br>
            <a:r>
              <a:rPr lang="sl-SI" altLang="sl-SI" sz="2400"/>
              <a:t>Ti zakramenti so: </a:t>
            </a:r>
          </a:p>
          <a:p>
            <a:pPr algn="ctr">
              <a:lnSpc>
                <a:spcPct val="90000"/>
              </a:lnSpc>
            </a:pPr>
            <a:r>
              <a:rPr lang="sl-SI" altLang="sl-SI" sz="2400"/>
              <a:t>krst </a:t>
            </a:r>
          </a:p>
          <a:p>
            <a:pPr algn="ctr">
              <a:lnSpc>
                <a:spcPct val="90000"/>
              </a:lnSpc>
            </a:pPr>
            <a:r>
              <a:rPr lang="sl-SI" altLang="sl-SI" sz="2400"/>
              <a:t>evharistija</a:t>
            </a:r>
          </a:p>
          <a:p>
            <a:pPr algn="ctr">
              <a:lnSpc>
                <a:spcPct val="90000"/>
              </a:lnSpc>
            </a:pPr>
            <a:r>
              <a:rPr lang="sl-SI" altLang="sl-SI" sz="2400"/>
              <a:t>birma </a:t>
            </a:r>
          </a:p>
          <a:p>
            <a:pPr algn="ctr">
              <a:lnSpc>
                <a:spcPct val="90000"/>
              </a:lnSpc>
            </a:pPr>
            <a:r>
              <a:rPr lang="sl-SI" altLang="sl-SI" sz="2400"/>
              <a:t>spoved </a:t>
            </a:r>
          </a:p>
          <a:p>
            <a:pPr algn="ctr">
              <a:lnSpc>
                <a:spcPct val="90000"/>
              </a:lnSpc>
            </a:pPr>
            <a:r>
              <a:rPr lang="sl-SI" altLang="sl-SI" sz="2400"/>
              <a:t>bolniško maziljenje </a:t>
            </a:r>
          </a:p>
          <a:p>
            <a:pPr algn="ctr">
              <a:lnSpc>
                <a:spcPct val="90000"/>
              </a:lnSpc>
            </a:pPr>
            <a:r>
              <a:rPr lang="sl-SI" altLang="sl-SI" sz="2400"/>
              <a:t>zakon (poroka) </a:t>
            </a:r>
          </a:p>
          <a:p>
            <a:pPr algn="ctr">
              <a:lnSpc>
                <a:spcPct val="90000"/>
              </a:lnSpc>
            </a:pPr>
            <a:r>
              <a:rPr lang="sl-SI" altLang="sl-SI" sz="2400"/>
              <a:t>duhovniško posvečenje</a:t>
            </a:r>
            <a:r>
              <a:rPr lang="sl-SI" altLang="sl-SI" sz="2800"/>
              <a:t> </a:t>
            </a:r>
          </a:p>
          <a:p>
            <a:pPr>
              <a:lnSpc>
                <a:spcPct val="90000"/>
              </a:lnSpc>
            </a:pPr>
            <a:endParaRPr lang="sl-SI" altLang="sl-SI" sz="2800"/>
          </a:p>
        </p:txBody>
      </p:sp>
      <p:pic>
        <p:nvPicPr>
          <p:cNvPr id="11269" name="Picture 5" descr="2birma">
            <a:extLst>
              <a:ext uri="{FF2B5EF4-FFF2-40B4-BE49-F238E27FC236}">
                <a16:creationId xmlns:a16="http://schemas.microsoft.com/office/drawing/2014/main" id="{2FAE9FF8-CE08-480C-ADF6-546714055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90805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wipe(left)">
                                      <p:cBhvr>
                                        <p:cTn id="12" dur="5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wipe(left)">
                                      <p:cBhvr>
                                        <p:cTn id="17" dur="500"/>
                                        <p:tgtEl>
                                          <p:spTgt spid="112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wipe(left)">
                                      <p:cBhvr>
                                        <p:cTn id="22" dur="500"/>
                                        <p:tgtEl>
                                          <p:spTgt spid="112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wipe(left)">
                                      <p:cBhvr>
                                        <p:cTn id="27" dur="500"/>
                                        <p:tgtEl>
                                          <p:spTgt spid="112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67">
                                            <p:txEl>
                                              <p:pRg st="4" end="4"/>
                                            </p:txEl>
                                          </p:spTgt>
                                        </p:tgtEl>
                                        <p:attrNameLst>
                                          <p:attrName>style.visibility</p:attrName>
                                        </p:attrNameLst>
                                      </p:cBhvr>
                                      <p:to>
                                        <p:strVal val="visible"/>
                                      </p:to>
                                    </p:set>
                                    <p:animEffect transition="in" filter="wipe(left)">
                                      <p:cBhvr>
                                        <p:cTn id="32" dur="500"/>
                                        <p:tgtEl>
                                          <p:spTgt spid="1126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Effect transition="in" filter="wipe(left)">
                                      <p:cBhvr>
                                        <p:cTn id="37" dur="500"/>
                                        <p:tgtEl>
                                          <p:spTgt spid="1126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267">
                                            <p:txEl>
                                              <p:pRg st="6" end="6"/>
                                            </p:txEl>
                                          </p:spTgt>
                                        </p:tgtEl>
                                        <p:attrNameLst>
                                          <p:attrName>style.visibility</p:attrName>
                                        </p:attrNameLst>
                                      </p:cBhvr>
                                      <p:to>
                                        <p:strVal val="visible"/>
                                      </p:to>
                                    </p:set>
                                    <p:animEffect transition="in" filter="wipe(left)">
                                      <p:cBhvr>
                                        <p:cTn id="42" dur="500"/>
                                        <p:tgtEl>
                                          <p:spTgt spid="1126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267">
                                            <p:txEl>
                                              <p:pRg st="7" end="7"/>
                                            </p:txEl>
                                          </p:spTgt>
                                        </p:tgtEl>
                                        <p:attrNameLst>
                                          <p:attrName>style.visibility</p:attrName>
                                        </p:attrNameLst>
                                      </p:cBhvr>
                                      <p:to>
                                        <p:strVal val="visible"/>
                                      </p:to>
                                    </p:set>
                                    <p:animEffect transition="in" filter="wipe(left)">
                                      <p:cBhvr>
                                        <p:cTn id="47"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1" name="Picture 5" descr="AlojzUran">
            <a:extLst>
              <a:ext uri="{FF2B5EF4-FFF2-40B4-BE49-F238E27FC236}">
                <a16:creationId xmlns:a16="http://schemas.microsoft.com/office/drawing/2014/main" id="{1DD823EF-E3B8-43D8-8952-2C7D0084C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92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papez_Benedikt_16">
            <a:extLst>
              <a:ext uri="{FF2B5EF4-FFF2-40B4-BE49-F238E27FC236}">
                <a16:creationId xmlns:a16="http://schemas.microsoft.com/office/drawing/2014/main" id="{87F6874B-8F22-4C3D-8ED1-D11021965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0"/>
            <a:ext cx="428466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44" name="Text Box 8">
            <a:extLst>
              <a:ext uri="{FF2B5EF4-FFF2-40B4-BE49-F238E27FC236}">
                <a16:creationId xmlns:a16="http://schemas.microsoft.com/office/drawing/2014/main" id="{AFB9D5EF-32A3-4144-A008-EDEDCD46EAEB}"/>
              </a:ext>
            </a:extLst>
          </p:cNvPr>
          <p:cNvSpPr txBox="1">
            <a:spLocks noChangeArrowheads="1"/>
          </p:cNvSpPr>
          <p:nvPr/>
        </p:nvSpPr>
        <p:spPr bwMode="auto">
          <a:xfrm>
            <a:off x="3492500" y="1916113"/>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sz="2400">
                <a:solidFill>
                  <a:schemeClr val="bg1"/>
                </a:solidFill>
              </a:rPr>
              <a:t>Nadškof </a:t>
            </a:r>
          </a:p>
        </p:txBody>
      </p:sp>
      <p:sp>
        <p:nvSpPr>
          <p:cNvPr id="14345" name="Text Box 9">
            <a:extLst>
              <a:ext uri="{FF2B5EF4-FFF2-40B4-BE49-F238E27FC236}">
                <a16:creationId xmlns:a16="http://schemas.microsoft.com/office/drawing/2014/main" id="{98BEA024-2970-47F7-B55E-53CF616EF1E6}"/>
              </a:ext>
            </a:extLst>
          </p:cNvPr>
          <p:cNvSpPr txBox="1">
            <a:spLocks noChangeArrowheads="1"/>
          </p:cNvSpPr>
          <p:nvPr/>
        </p:nvSpPr>
        <p:spPr bwMode="auto">
          <a:xfrm>
            <a:off x="5940425" y="4676775"/>
            <a:ext cx="111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sz="2400"/>
              <a:t>Papež</a:t>
            </a:r>
            <a:r>
              <a:rPr lang="sl-SI" altLang="sl-SI"/>
              <a:t> </a:t>
            </a:r>
          </a:p>
        </p:txBody>
      </p:sp>
      <p:pic>
        <p:nvPicPr>
          <p:cNvPr id="14348" name="Picture 12" descr="anton_stres_skof">
            <a:extLst>
              <a:ext uri="{FF2B5EF4-FFF2-40B4-BE49-F238E27FC236}">
                <a16:creationId xmlns:a16="http://schemas.microsoft.com/office/drawing/2014/main" id="{078483A1-7314-48F5-996A-E5D753336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3762375"/>
            <a:ext cx="1990725" cy="3095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5365" name="Text Box 5">
            <a:extLst>
              <a:ext uri="{FF2B5EF4-FFF2-40B4-BE49-F238E27FC236}">
                <a16:creationId xmlns:a16="http://schemas.microsoft.com/office/drawing/2014/main" id="{18044A88-0EBE-40D3-9CB8-FAFA3CD4E22B}"/>
              </a:ext>
            </a:extLst>
          </p:cNvPr>
          <p:cNvSpPr txBox="1">
            <a:spLocks noChangeArrowheads="1"/>
          </p:cNvSpPr>
          <p:nvPr/>
        </p:nvSpPr>
        <p:spPr bwMode="auto">
          <a:xfrm>
            <a:off x="179388" y="3068638"/>
            <a:ext cx="2663825"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sl-SI" altLang="sl-SI" sz="4000" b="1" dirty="0">
              <a:solidFill>
                <a:schemeClr val="bg1"/>
              </a:solidFill>
            </a:endParaRPr>
          </a:p>
          <a:p>
            <a:pPr algn="ctr"/>
            <a:endParaRPr lang="sl-SI" altLang="sl-SI" b="1" dirty="0">
              <a:solidFill>
                <a:schemeClr val="bg1"/>
              </a:solidFill>
            </a:endParaRPr>
          </a:p>
          <a:p>
            <a:pPr algn="ctr"/>
            <a:endParaRPr lang="sl-SI" altLang="sl-SI" b="1" dirty="0">
              <a:solidFill>
                <a:schemeClr val="bg1"/>
              </a:solidFill>
            </a:endParaRPr>
          </a:p>
          <a:p>
            <a:pPr algn="ctr"/>
            <a:endParaRPr lang="sl-SI" altLang="sl-SI" b="1" dirty="0">
              <a:solidFill>
                <a:schemeClr val="bg1"/>
              </a:solidFill>
            </a:endParaRPr>
          </a:p>
          <a:p>
            <a:pPr algn="ctr"/>
            <a:endParaRPr lang="sl-SI" altLang="sl-SI" b="1" dirty="0">
              <a:solidFill>
                <a:schemeClr val="bg1"/>
              </a:solidFill>
            </a:endParaRPr>
          </a:p>
          <a:p>
            <a:pPr algn="ctr"/>
            <a:endParaRPr lang="sl-SI" altLang="sl-SI" b="1" dirty="0">
              <a:solidFill>
                <a:schemeClr val="bg1"/>
              </a:solidFill>
            </a:endParaRPr>
          </a:p>
          <a:p>
            <a:pPr algn="ctr"/>
            <a:r>
              <a:rPr lang="sl-SI" altLang="sl-SI" sz="2800" b="1">
                <a:solidFill>
                  <a:schemeClr val="bg1"/>
                </a:solidFill>
              </a:rPr>
              <a:t> </a:t>
            </a:r>
            <a:endParaRPr lang="sl-SI" altLang="sl-SI" sz="2800" b="1" dirty="0">
              <a:solidFill>
                <a:schemeClr val="bg1"/>
              </a:solidFill>
            </a:endParaRPr>
          </a:p>
          <a:p>
            <a:pPr algn="ctr"/>
            <a:endParaRPr lang="sl-SI" altLang="sl-SI" sz="3600" b="1" dirty="0">
              <a:solidFill>
                <a:schemeClr val="bg1"/>
              </a:solidFill>
            </a:endParaRPr>
          </a:p>
          <a:p>
            <a:endParaRPr lang="sl-SI" altLang="sl-SI" b="1" dirty="0">
              <a:solidFill>
                <a:schemeClr val="bg1"/>
              </a:solidFill>
            </a:endParaRPr>
          </a:p>
          <a:p>
            <a:endParaRPr lang="sl-SI" altLang="sl-SI" dirty="0">
              <a:solidFill>
                <a:schemeClr val="bg1"/>
              </a:solidFill>
            </a:endParaRPr>
          </a:p>
          <a:p>
            <a:endParaRPr lang="sl-SI" altLang="sl-SI" dirty="0">
              <a:solidFill>
                <a:schemeClr val="bg1"/>
              </a:solidFill>
            </a:endParaRPr>
          </a:p>
          <a:p>
            <a:endParaRPr lang="sl-SI" altLang="sl-SI" dirty="0">
              <a:solidFill>
                <a:schemeClr val="bg1"/>
              </a:solidFill>
            </a:endParaRPr>
          </a:p>
        </p:txBody>
      </p:sp>
      <p:sp>
        <p:nvSpPr>
          <p:cNvPr id="15366" name="Text Box 6">
            <a:extLst>
              <a:ext uri="{FF2B5EF4-FFF2-40B4-BE49-F238E27FC236}">
                <a16:creationId xmlns:a16="http://schemas.microsoft.com/office/drawing/2014/main" id="{946F738A-6A32-4730-8844-B74F52888BDF}"/>
              </a:ext>
            </a:extLst>
          </p:cNvPr>
          <p:cNvSpPr txBox="1">
            <a:spLocks noChangeArrowheads="1"/>
          </p:cNvSpPr>
          <p:nvPr/>
        </p:nvSpPr>
        <p:spPr bwMode="auto">
          <a:xfrm>
            <a:off x="2051050" y="3068638"/>
            <a:ext cx="5473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sz="6000" b="1">
                <a:solidFill>
                  <a:schemeClr val="bg1"/>
                </a:solidFill>
              </a:rPr>
              <a:t>KATOLIŠTVO</a:t>
            </a:r>
          </a:p>
        </p:txBody>
      </p:sp>
      <p:sp>
        <p:nvSpPr>
          <p:cNvPr id="15368" name="Text Box 8">
            <a:extLst>
              <a:ext uri="{FF2B5EF4-FFF2-40B4-BE49-F238E27FC236}">
                <a16:creationId xmlns:a16="http://schemas.microsoft.com/office/drawing/2014/main" id="{D3112744-22FF-4174-BA19-2253CEA36ABC}"/>
              </a:ext>
            </a:extLst>
          </p:cNvPr>
          <p:cNvSpPr txBox="1">
            <a:spLocks noChangeArrowheads="1"/>
          </p:cNvSpPr>
          <p:nvPr/>
        </p:nvSpPr>
        <p:spPr bwMode="auto">
          <a:xfrm>
            <a:off x="5435600" y="5516563"/>
            <a:ext cx="3486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sz="2400" b="1">
                <a:solidFill>
                  <a:schemeClr val="bg1"/>
                </a:solidFill>
              </a:rPr>
              <a:t>VIRI:-WIKIPEDIJA</a:t>
            </a:r>
          </a:p>
          <a:p>
            <a:r>
              <a:rPr lang="sl-SI" altLang="sl-SI" sz="2400" b="1">
                <a:solidFill>
                  <a:schemeClr val="bg1"/>
                </a:solidFill>
              </a:rPr>
              <a:t>-SVETOVNA VERSTVA</a:t>
            </a:r>
          </a:p>
        </p:txBody>
      </p:sp>
      <p:pic>
        <p:nvPicPr>
          <p:cNvPr id="15372" name="Picture 12" descr="kriz1">
            <a:extLst>
              <a:ext uri="{FF2B5EF4-FFF2-40B4-BE49-F238E27FC236}">
                <a16:creationId xmlns:a16="http://schemas.microsoft.com/office/drawing/2014/main" id="{8230B9C4-344D-47B3-829B-179733FBF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0"/>
            <a:ext cx="2608262" cy="3068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E6F5C11-41EA-4BBB-8A65-D49E9FDB9778}"/>
              </a:ext>
            </a:extLst>
          </p:cNvPr>
          <p:cNvSpPr>
            <a:spLocks noGrp="1" noChangeArrowheads="1"/>
          </p:cNvSpPr>
          <p:nvPr>
            <p:ph type="body" idx="1"/>
          </p:nvPr>
        </p:nvSpPr>
        <p:spPr>
          <a:xfrm>
            <a:off x="900113" y="1989138"/>
            <a:ext cx="7797800" cy="4641850"/>
          </a:xfrm>
        </p:spPr>
        <p:txBody>
          <a:bodyPr/>
          <a:lstStyle/>
          <a:p>
            <a:pPr algn="ctr">
              <a:lnSpc>
                <a:spcPct val="90000"/>
              </a:lnSpc>
              <a:buFontTx/>
              <a:buNone/>
            </a:pPr>
            <a:r>
              <a:rPr lang="sl-SI" altLang="sl-SI" sz="2400">
                <a:solidFill>
                  <a:schemeClr val="bg1"/>
                </a:solidFill>
              </a:rPr>
              <a:t>Krščanstvo je religija kristjanov, ki verujejo v nauke človeka z imenom Jezus. Njegovi privrženci so ga poimenovali Kristus. Kristus je grška beseda za hebrejsko mesija, ki pomeni odrešenik. Za kristjane je Jezus Božji Sin, Bog v človeški podobi. Verujejo, da je prišel na zemljo, da bi odrešil ljudi od njihovih slabih del (v krščanstvu se imenujejo grehi). To je naredil s tem, da je trpel kot človek in žrtvoval svoje življenje. Krščanstvo je nastalo na ozemlju današnjega Izraela. Zdaj je razširjeno skoraj po vsem svetu, posebno v Evropi, Severni in Južni Ameriki, Avstraliji in Novi Zelandiji. Z več kot milijardo vernikov je največja svetovna religija.</a:t>
            </a:r>
          </a:p>
        </p:txBody>
      </p:sp>
      <p:pic>
        <p:nvPicPr>
          <p:cNvPr id="3085" name="Picture 13" descr="Supernatural-Christianity-Cross">
            <a:extLst>
              <a:ext uri="{FF2B5EF4-FFF2-40B4-BE49-F238E27FC236}">
                <a16:creationId xmlns:a16="http://schemas.microsoft.com/office/drawing/2014/main" id="{96677EA9-B265-4441-AD52-53BCF6D1E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2520950" cy="1890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45CEEA8-8CAD-49A5-8CC6-62A5EB9041CC}"/>
              </a:ext>
            </a:extLst>
          </p:cNvPr>
          <p:cNvSpPr>
            <a:spLocks noGrp="1" noChangeArrowheads="1"/>
          </p:cNvSpPr>
          <p:nvPr>
            <p:ph type="title"/>
          </p:nvPr>
        </p:nvSpPr>
        <p:spPr>
          <a:xfrm>
            <a:off x="5435600" y="260350"/>
            <a:ext cx="2674938" cy="1143000"/>
          </a:xfrm>
        </p:spPr>
        <p:txBody>
          <a:bodyPr/>
          <a:lstStyle/>
          <a:p>
            <a:r>
              <a:rPr lang="sl-SI" altLang="sl-SI" sz="4000" b="1"/>
              <a:t>Jezusovo </a:t>
            </a:r>
            <a:br>
              <a:rPr lang="sl-SI" altLang="sl-SI" sz="4000" b="1"/>
            </a:br>
            <a:r>
              <a:rPr lang="sl-SI" altLang="sl-SI" sz="4000" b="1"/>
              <a:t>rojstvo</a:t>
            </a:r>
          </a:p>
        </p:txBody>
      </p:sp>
      <p:sp>
        <p:nvSpPr>
          <p:cNvPr id="5123" name="Rectangle 3">
            <a:extLst>
              <a:ext uri="{FF2B5EF4-FFF2-40B4-BE49-F238E27FC236}">
                <a16:creationId xmlns:a16="http://schemas.microsoft.com/office/drawing/2014/main" id="{B638506F-EE9D-4501-B9FC-35B675236622}"/>
              </a:ext>
            </a:extLst>
          </p:cNvPr>
          <p:cNvSpPr>
            <a:spLocks noGrp="1" noChangeArrowheads="1"/>
          </p:cNvSpPr>
          <p:nvPr>
            <p:ph type="body" idx="1"/>
          </p:nvPr>
        </p:nvSpPr>
        <p:spPr>
          <a:xfrm>
            <a:off x="4500563" y="1773238"/>
            <a:ext cx="4330700" cy="4568825"/>
          </a:xfrm>
        </p:spPr>
        <p:txBody>
          <a:bodyPr/>
          <a:lstStyle/>
          <a:p>
            <a:pPr algn="ctr">
              <a:lnSpc>
                <a:spcPct val="90000"/>
              </a:lnSpc>
              <a:buFontTx/>
              <a:buNone/>
            </a:pPr>
            <a:r>
              <a:rPr lang="sl-SI" altLang="sl-SI" sz="2400"/>
              <a:t>Jezus se je rodil pred približno 2000 leti kot Jud v Palestini, ki so jo zasedli Rimljani. Zgodba o njem poudarja njegovo skromno poreklo na tem svetu. Krščanske svete knjige učijo, da je angel Gabrijel oznanil mladi ženi Mariji, da bo postala Jezusova mati. Mnogo kristjanov verjame, da je bila Marija kljub materinstvu devica. </a:t>
            </a:r>
          </a:p>
        </p:txBody>
      </p:sp>
      <p:pic>
        <p:nvPicPr>
          <p:cNvPr id="5125" name="Picture 5" descr="jezusovo_rojstvo">
            <a:extLst>
              <a:ext uri="{FF2B5EF4-FFF2-40B4-BE49-F238E27FC236}">
                <a16:creationId xmlns:a16="http://schemas.microsoft.com/office/drawing/2014/main" id="{DEAA2BB5-1C26-468F-AB6B-F18C12417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3297237" cy="431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9436CAB-9550-4E78-BEA4-F25CC7D3447A}"/>
              </a:ext>
            </a:extLst>
          </p:cNvPr>
          <p:cNvSpPr>
            <a:spLocks noGrp="1" noChangeArrowheads="1"/>
          </p:cNvSpPr>
          <p:nvPr>
            <p:ph type="title"/>
          </p:nvPr>
        </p:nvSpPr>
        <p:spPr>
          <a:xfrm>
            <a:off x="5219700" y="260350"/>
            <a:ext cx="3527425" cy="1143000"/>
          </a:xfrm>
        </p:spPr>
        <p:txBody>
          <a:bodyPr/>
          <a:lstStyle/>
          <a:p>
            <a:br>
              <a:rPr lang="sl-SI" altLang="sl-SI" sz="4000" b="1"/>
            </a:br>
            <a:r>
              <a:rPr lang="sl-SI" altLang="sl-SI" sz="4000" b="1"/>
              <a:t>Jezusov krst</a:t>
            </a:r>
            <a:br>
              <a:rPr lang="sl-SI" altLang="sl-SI" sz="4000"/>
            </a:br>
            <a:endParaRPr lang="sl-SI" altLang="sl-SI" sz="4000"/>
          </a:p>
        </p:txBody>
      </p:sp>
      <p:sp>
        <p:nvSpPr>
          <p:cNvPr id="6147" name="Rectangle 3">
            <a:extLst>
              <a:ext uri="{FF2B5EF4-FFF2-40B4-BE49-F238E27FC236}">
                <a16:creationId xmlns:a16="http://schemas.microsoft.com/office/drawing/2014/main" id="{AD715570-C581-4543-96F1-99388E5127F0}"/>
              </a:ext>
            </a:extLst>
          </p:cNvPr>
          <p:cNvSpPr>
            <a:spLocks noGrp="1" noChangeArrowheads="1"/>
          </p:cNvSpPr>
          <p:nvPr>
            <p:ph type="body" idx="1"/>
          </p:nvPr>
        </p:nvSpPr>
        <p:spPr>
          <a:xfrm>
            <a:off x="5076825" y="1268413"/>
            <a:ext cx="3683000" cy="4525962"/>
          </a:xfrm>
        </p:spPr>
        <p:txBody>
          <a:bodyPr/>
          <a:lstStyle/>
          <a:p>
            <a:pPr algn="ctr">
              <a:buFontTx/>
              <a:buNone/>
            </a:pPr>
            <a:r>
              <a:rPr lang="sl-SI" altLang="sl-SI" sz="2400"/>
              <a:t>Jezus je odraščal v Nazaretu in je verjetno postal tesar. Ko je bil star 30 let, je prosil bratranca Janeza, da ga krsti v reki Jordan. Pri krstu so krščenca potopili v vodo, kar je pomenilo očiščenje grehov in začetek novega življenja. Janez je Jezusa spoznal za Odrešenika, ki so ga pričakovali ljudje.</a:t>
            </a:r>
          </a:p>
        </p:txBody>
      </p:sp>
      <p:pic>
        <p:nvPicPr>
          <p:cNvPr id="6149" name="Picture 5" descr="baptism_lord-300x375">
            <a:extLst>
              <a:ext uri="{FF2B5EF4-FFF2-40B4-BE49-F238E27FC236}">
                <a16:creationId xmlns:a16="http://schemas.microsoft.com/office/drawing/2014/main" id="{2B77B402-D592-4743-B124-0547650FF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836613"/>
            <a:ext cx="4106863" cy="5119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2000" fill="hold"/>
                                        <p:tgtEl>
                                          <p:spTgt spid="6146"/>
                                        </p:tgtEl>
                                        <p:attrNameLst>
                                          <p:attrName>ppt_w</p:attrName>
                                        </p:attrNameLst>
                                      </p:cBhvr>
                                      <p:tavLst>
                                        <p:tav tm="0">
                                          <p:val>
                                            <p:strVal val="#ppt_w*2.5"/>
                                          </p:val>
                                        </p:tav>
                                        <p:tav tm="100000">
                                          <p:val>
                                            <p:strVal val="#ppt_w"/>
                                          </p:val>
                                        </p:tav>
                                      </p:tavLst>
                                    </p:anim>
                                    <p:anim calcmode="lin" valueType="num">
                                      <p:cBhvr>
                                        <p:cTn id="8" dur="2000" fill="hold"/>
                                        <p:tgtEl>
                                          <p:spTgt spid="6146"/>
                                        </p:tgtEl>
                                        <p:attrNameLst>
                                          <p:attrName>ppt_h</p:attrName>
                                        </p:attrNameLst>
                                      </p:cBhvr>
                                      <p:tavLst>
                                        <p:tav tm="0">
                                          <p:val>
                                            <p:strVal val="#ppt_h"/>
                                          </p:val>
                                        </p:tav>
                                        <p:tav tm="100000">
                                          <p:val>
                                            <p:strVal val="#ppt_h"/>
                                          </p:val>
                                        </p:tav>
                                      </p:tavLst>
                                    </p:anim>
                                    <p:anim calcmode="lin" valueType="num">
                                      <p:cBhvr>
                                        <p:cTn id="9" dur="2000" fill="hold"/>
                                        <p:tgtEl>
                                          <p:spTgt spid="614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614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61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47">
                                            <p:txEl>
                                              <p:pRg st="0" end="0"/>
                                            </p:txEl>
                                          </p:spTgt>
                                        </p:tgtEl>
                                        <p:attrNameLst>
                                          <p:attrName>style.visibility</p:attrName>
                                        </p:attrNameLst>
                                      </p:cBhvr>
                                      <p:to>
                                        <p:strVal val="visible"/>
                                      </p:to>
                                    </p:set>
                                    <p:animEffect transition="in" filter="wipe(left)">
                                      <p:cBhvr>
                                        <p:cTn id="16"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8197" name="Picture 5" descr="Crucifixion-Mantegna">
            <a:extLst>
              <a:ext uri="{FF2B5EF4-FFF2-40B4-BE49-F238E27FC236}">
                <a16:creationId xmlns:a16="http://schemas.microsoft.com/office/drawing/2014/main" id="{676A0C8D-A38B-4A2E-9F9A-9052D6F61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688" y="1773238"/>
            <a:ext cx="5040312" cy="375285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a:extLst>
              <a:ext uri="{FF2B5EF4-FFF2-40B4-BE49-F238E27FC236}">
                <a16:creationId xmlns:a16="http://schemas.microsoft.com/office/drawing/2014/main" id="{17BC8B9A-F398-45F6-A1DC-2AD9E909B7F5}"/>
              </a:ext>
            </a:extLst>
          </p:cNvPr>
          <p:cNvSpPr>
            <a:spLocks noGrp="1" noChangeArrowheads="1"/>
          </p:cNvSpPr>
          <p:nvPr>
            <p:ph type="title"/>
          </p:nvPr>
        </p:nvSpPr>
        <p:spPr>
          <a:xfrm>
            <a:off x="4572000" y="260350"/>
            <a:ext cx="3827463" cy="1143000"/>
          </a:xfrm>
        </p:spPr>
        <p:txBody>
          <a:bodyPr/>
          <a:lstStyle/>
          <a:p>
            <a:br>
              <a:rPr lang="sl-SI" altLang="sl-SI" sz="4000" b="1"/>
            </a:br>
            <a:r>
              <a:rPr lang="sl-SI" altLang="sl-SI" sz="4000" b="1">
                <a:solidFill>
                  <a:schemeClr val="bg1"/>
                </a:solidFill>
              </a:rPr>
              <a:t>Križanje</a:t>
            </a:r>
            <a:br>
              <a:rPr lang="sl-SI" altLang="sl-SI" sz="4000"/>
            </a:br>
            <a:endParaRPr lang="sl-SI" altLang="sl-SI" sz="4000"/>
          </a:p>
        </p:txBody>
      </p:sp>
      <p:sp>
        <p:nvSpPr>
          <p:cNvPr id="8195" name="Rectangle 3">
            <a:extLst>
              <a:ext uri="{FF2B5EF4-FFF2-40B4-BE49-F238E27FC236}">
                <a16:creationId xmlns:a16="http://schemas.microsoft.com/office/drawing/2014/main" id="{DAFDD480-D78B-418F-9863-E7463CEB9FCE}"/>
              </a:ext>
            </a:extLst>
          </p:cNvPr>
          <p:cNvSpPr>
            <a:spLocks noGrp="1" noChangeArrowheads="1"/>
          </p:cNvSpPr>
          <p:nvPr>
            <p:ph type="body" idx="1"/>
          </p:nvPr>
        </p:nvSpPr>
        <p:spPr>
          <a:xfrm>
            <a:off x="250825" y="0"/>
            <a:ext cx="3744913" cy="5140325"/>
          </a:xfrm>
        </p:spPr>
        <p:txBody>
          <a:bodyPr/>
          <a:lstStyle/>
          <a:p>
            <a:pPr algn="ctr">
              <a:lnSpc>
                <a:spcPct val="90000"/>
              </a:lnSpc>
              <a:buFontTx/>
              <a:buNone/>
            </a:pPr>
            <a:r>
              <a:rPr lang="sl-SI" altLang="sl-SI" sz="2400">
                <a:solidFill>
                  <a:schemeClr val="bg1"/>
                </a:solidFill>
              </a:rPr>
              <a:t>Juda, eden Jezusovih učencev, je izdal Jezusa judovskim verskim voditeljem. Obtožili so ga bogokletstva, kar pomeni nespoštljivo uporabo božjega imena. Rimski upravitelj Poncij Pilat, ki je edini smel izreči smrtno sodbo, se je zbal upora Judov in je popustil njihovemu pritisku. Ukazal je, naj Jezusa križajo; pribit naj bo na križu, dokler ne umre. Hkrati z njim sta bila križana tudi dva razbojnika.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819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fade">
                                      <p:cBhvr>
                                        <p:cTn id="11" dur="1000"/>
                                        <p:tgtEl>
                                          <p:spTgt spid="8195">
                                            <p:txEl>
                                              <p:pRg st="0" end="0"/>
                                            </p:txEl>
                                          </p:spTgt>
                                        </p:tgtEl>
                                      </p:cBhvr>
                                    </p:animEffect>
                                    <p:anim calcmode="lin" valueType="num">
                                      <p:cBhvr>
                                        <p:cTn id="12"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8195">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819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0372D75-B8DD-4CA3-9659-D9C4B187BC85}"/>
              </a:ext>
            </a:extLst>
          </p:cNvPr>
          <p:cNvSpPr>
            <a:spLocks noGrp="1" noChangeArrowheads="1"/>
          </p:cNvSpPr>
          <p:nvPr>
            <p:ph type="title"/>
          </p:nvPr>
        </p:nvSpPr>
        <p:spPr>
          <a:xfrm>
            <a:off x="4572000" y="260350"/>
            <a:ext cx="3538538" cy="1143000"/>
          </a:xfrm>
        </p:spPr>
        <p:txBody>
          <a:bodyPr/>
          <a:lstStyle/>
          <a:p>
            <a:br>
              <a:rPr lang="sl-SI" altLang="sl-SI" sz="4000" b="1"/>
            </a:br>
            <a:r>
              <a:rPr lang="sl-SI" altLang="sl-SI" sz="4000" b="1">
                <a:solidFill>
                  <a:schemeClr val="tx1"/>
                </a:solidFill>
              </a:rPr>
              <a:t>Vstajenje</a:t>
            </a:r>
            <a:br>
              <a:rPr lang="sl-SI" altLang="sl-SI" sz="4000">
                <a:solidFill>
                  <a:schemeClr val="bg1"/>
                </a:solidFill>
              </a:rPr>
            </a:br>
            <a:endParaRPr lang="sl-SI" altLang="sl-SI" sz="4000">
              <a:solidFill>
                <a:schemeClr val="bg1"/>
              </a:solidFill>
            </a:endParaRPr>
          </a:p>
        </p:txBody>
      </p:sp>
      <p:sp>
        <p:nvSpPr>
          <p:cNvPr id="9219" name="Rectangle 3">
            <a:extLst>
              <a:ext uri="{FF2B5EF4-FFF2-40B4-BE49-F238E27FC236}">
                <a16:creationId xmlns:a16="http://schemas.microsoft.com/office/drawing/2014/main" id="{A499E0AB-493E-493D-8CA7-78EB443463F2}"/>
              </a:ext>
            </a:extLst>
          </p:cNvPr>
          <p:cNvSpPr>
            <a:spLocks noGrp="1" noChangeArrowheads="1"/>
          </p:cNvSpPr>
          <p:nvPr>
            <p:ph type="body" idx="1"/>
          </p:nvPr>
        </p:nvSpPr>
        <p:spPr>
          <a:xfrm>
            <a:off x="4284663" y="1600200"/>
            <a:ext cx="4402137" cy="4525963"/>
          </a:xfrm>
        </p:spPr>
        <p:txBody>
          <a:bodyPr/>
          <a:lstStyle/>
          <a:p>
            <a:pPr algn="ctr">
              <a:buFontTx/>
              <a:buNone/>
            </a:pPr>
            <a:r>
              <a:rPr lang="sl-SI" altLang="sl-SI"/>
              <a:t>Jezusa so položili v grob, toda tretji dan po križanju so našli grob prazen. Neki verniki so povedali, da so Jezusa videli živega, in razširila se je novica, da je vstal od mrtvih.</a:t>
            </a:r>
          </a:p>
        </p:txBody>
      </p:sp>
      <p:pic>
        <p:nvPicPr>
          <p:cNvPr id="9221" name="Picture 5" descr="empty-tomb">
            <a:extLst>
              <a:ext uri="{FF2B5EF4-FFF2-40B4-BE49-F238E27FC236}">
                <a16:creationId xmlns:a16="http://schemas.microsoft.com/office/drawing/2014/main" id="{1CEECE4E-0AAF-4AEC-A47F-A931C45B4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52513"/>
            <a:ext cx="3771900" cy="4967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anim calcmode="lin" valueType="num">
                                      <p:cBhvr>
                                        <p:cTn id="15"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00DFDBF-B9D2-4D1F-BAC4-4F0CBA663782}"/>
              </a:ext>
            </a:extLst>
          </p:cNvPr>
          <p:cNvSpPr>
            <a:spLocks noGrp="1" noChangeArrowheads="1"/>
          </p:cNvSpPr>
          <p:nvPr>
            <p:ph type="title"/>
          </p:nvPr>
        </p:nvSpPr>
        <p:spPr>
          <a:xfrm>
            <a:off x="755650" y="188913"/>
            <a:ext cx="3322638" cy="1143000"/>
          </a:xfrm>
        </p:spPr>
        <p:txBody>
          <a:bodyPr/>
          <a:lstStyle/>
          <a:p>
            <a:br>
              <a:rPr lang="sl-SI" altLang="sl-SI" sz="4000" b="1"/>
            </a:br>
            <a:r>
              <a:rPr lang="sl-SI" altLang="sl-SI" sz="4000" b="1">
                <a:solidFill>
                  <a:schemeClr val="bg1"/>
                </a:solidFill>
              </a:rPr>
              <a:t>Cerkve</a:t>
            </a:r>
            <a:br>
              <a:rPr lang="sl-SI" altLang="sl-SI" sz="4000">
                <a:solidFill>
                  <a:schemeClr val="bg1"/>
                </a:solidFill>
              </a:rPr>
            </a:br>
            <a:endParaRPr lang="sl-SI" altLang="sl-SI" sz="4000">
              <a:solidFill>
                <a:schemeClr val="bg1"/>
              </a:solidFill>
            </a:endParaRPr>
          </a:p>
        </p:txBody>
      </p:sp>
      <p:sp>
        <p:nvSpPr>
          <p:cNvPr id="7171" name="Rectangle 3">
            <a:extLst>
              <a:ext uri="{FF2B5EF4-FFF2-40B4-BE49-F238E27FC236}">
                <a16:creationId xmlns:a16="http://schemas.microsoft.com/office/drawing/2014/main" id="{81F34254-53F5-4557-AD6D-4427FF1FACE9}"/>
              </a:ext>
            </a:extLst>
          </p:cNvPr>
          <p:cNvSpPr>
            <a:spLocks noGrp="1" noChangeArrowheads="1"/>
          </p:cNvSpPr>
          <p:nvPr>
            <p:ph type="body" idx="1"/>
          </p:nvPr>
        </p:nvSpPr>
        <p:spPr>
          <a:xfrm>
            <a:off x="0" y="1628775"/>
            <a:ext cx="4968875" cy="4525963"/>
          </a:xfrm>
        </p:spPr>
        <p:txBody>
          <a:bodyPr/>
          <a:lstStyle/>
          <a:p>
            <a:pPr algn="ctr">
              <a:lnSpc>
                <a:spcPct val="90000"/>
              </a:lnSpc>
              <a:buFontTx/>
              <a:buNone/>
            </a:pPr>
            <a:r>
              <a:rPr lang="sl-SI" altLang="sl-SI" sz="2400">
                <a:solidFill>
                  <a:schemeClr val="bg1"/>
                </a:solidFill>
              </a:rPr>
              <a:t>Od kristjanov se pričakuje, da hodijo v cerkev, čeprav lahko obred poteka tudi kjerkoli drugje. Obred obsega čaščenje Boga in prošnje za božjo pomoč v obliki molitev, himničnega in monotonega petja. Berejo iz Svetega pisma in poslušajo pridigo (govor o krščanstvu). Glavno bogoslužje je v nedeljo. Mnoge katoliške cerkve so zelo lepo okrašene. Stolnica je glavna cerkev škofije.</a:t>
            </a:r>
          </a:p>
        </p:txBody>
      </p:sp>
      <p:pic>
        <p:nvPicPr>
          <p:cNvPr id="7173" name="Picture 5" descr="Stolnica02">
            <a:extLst>
              <a:ext uri="{FF2B5EF4-FFF2-40B4-BE49-F238E27FC236}">
                <a16:creationId xmlns:a16="http://schemas.microsoft.com/office/drawing/2014/main" id="{6323524F-E398-45F2-B232-CFDAC72DD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908050"/>
            <a:ext cx="3487738" cy="3500438"/>
          </a:xfrm>
          <a:prstGeom prst="rect">
            <a:avLst/>
          </a:prstGeom>
          <a:noFill/>
          <a:extLst>
            <a:ext uri="{909E8E84-426E-40DD-AFC4-6F175D3DCCD1}">
              <a14:hiddenFill xmlns:a14="http://schemas.microsoft.com/office/drawing/2010/main">
                <a:solidFill>
                  <a:srgbClr val="FFFFFF"/>
                </a:solidFill>
              </a14:hiddenFill>
            </a:ext>
          </a:extLst>
        </p:spPr>
      </p:pic>
      <p:sp>
        <p:nvSpPr>
          <p:cNvPr id="7174" name="Text Box 6">
            <a:extLst>
              <a:ext uri="{FF2B5EF4-FFF2-40B4-BE49-F238E27FC236}">
                <a16:creationId xmlns:a16="http://schemas.microsoft.com/office/drawing/2014/main" id="{49F195C5-BBAF-4F3B-8F38-D487675B13AD}"/>
              </a:ext>
            </a:extLst>
          </p:cNvPr>
          <p:cNvSpPr txBox="1">
            <a:spLocks noChangeArrowheads="1"/>
          </p:cNvSpPr>
          <p:nvPr/>
        </p:nvSpPr>
        <p:spPr bwMode="auto">
          <a:xfrm>
            <a:off x="5848350" y="4529138"/>
            <a:ext cx="216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solidFill>
                  <a:schemeClr val="bg1"/>
                </a:solidFill>
              </a:rPr>
              <a:t>Ljubljanska stolnica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BBB0C2D-4FC2-4EFC-8EEF-E85637C80F2C}"/>
              </a:ext>
            </a:extLst>
          </p:cNvPr>
          <p:cNvSpPr>
            <a:spLocks noGrp="1" noChangeArrowheads="1"/>
          </p:cNvSpPr>
          <p:nvPr>
            <p:ph type="title"/>
          </p:nvPr>
        </p:nvSpPr>
        <p:spPr>
          <a:xfrm>
            <a:off x="4500563" y="188913"/>
            <a:ext cx="4197350" cy="1143000"/>
          </a:xfrm>
        </p:spPr>
        <p:txBody>
          <a:bodyPr/>
          <a:lstStyle/>
          <a:p>
            <a:br>
              <a:rPr lang="sl-SI" altLang="sl-SI" sz="4000" b="1"/>
            </a:br>
            <a:r>
              <a:rPr lang="sl-SI" altLang="sl-SI" sz="4000" b="1"/>
              <a:t>Evangeliji</a:t>
            </a:r>
            <a:br>
              <a:rPr lang="sl-SI" altLang="sl-SI" sz="4000"/>
            </a:br>
            <a:endParaRPr lang="sl-SI" altLang="sl-SI" sz="4000"/>
          </a:p>
        </p:txBody>
      </p:sp>
      <p:sp>
        <p:nvSpPr>
          <p:cNvPr id="10243" name="Rectangle 3">
            <a:extLst>
              <a:ext uri="{FF2B5EF4-FFF2-40B4-BE49-F238E27FC236}">
                <a16:creationId xmlns:a16="http://schemas.microsoft.com/office/drawing/2014/main" id="{21A1263F-9FF5-4ABF-8A51-8099A88CEFE6}"/>
              </a:ext>
            </a:extLst>
          </p:cNvPr>
          <p:cNvSpPr>
            <a:spLocks noGrp="1" noChangeArrowheads="1"/>
          </p:cNvSpPr>
          <p:nvPr>
            <p:ph type="body" idx="1"/>
          </p:nvPr>
        </p:nvSpPr>
        <p:spPr>
          <a:xfrm>
            <a:off x="4211638" y="1600200"/>
            <a:ext cx="4475162" cy="4525963"/>
          </a:xfrm>
        </p:spPr>
        <p:txBody>
          <a:bodyPr/>
          <a:lstStyle/>
          <a:p>
            <a:pPr algn="ctr">
              <a:buFontTx/>
              <a:buNone/>
            </a:pPr>
            <a:r>
              <a:rPr lang="sl-SI" altLang="sl-SI" sz="2400"/>
              <a:t>Evangelije so napisali 70 do 150 let po Jezusovi smrti štirje evangelisti: Matej, Marko, Luka in Janez. Evangelist pomeni glasnika vesele novice. V vsakem evangeliju so opisani Jezusovo življenje, njegov nauk, smrt in vstajenje s " stališča pisca. Napisani so z namenom, da bi spreobračali v krščansko vero.</a:t>
            </a:r>
          </a:p>
        </p:txBody>
      </p:sp>
      <p:pic>
        <p:nvPicPr>
          <p:cNvPr id="10245" name="Picture 5" descr="evangelisti">
            <a:extLst>
              <a:ext uri="{FF2B5EF4-FFF2-40B4-BE49-F238E27FC236}">
                <a16:creationId xmlns:a16="http://schemas.microsoft.com/office/drawing/2014/main" id="{9EE3428B-A7F1-4233-8F75-517A1727B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92150"/>
            <a:ext cx="3670300" cy="4868863"/>
          </a:xfrm>
          <a:prstGeom prst="rect">
            <a:avLst/>
          </a:prstGeom>
          <a:noFill/>
          <a:extLst>
            <a:ext uri="{909E8E84-426E-40DD-AFC4-6F175D3DCCD1}">
              <a14:hiddenFill xmlns:a14="http://schemas.microsoft.com/office/drawing/2010/main">
                <a:solidFill>
                  <a:srgbClr val="FFFFFF"/>
                </a:solidFill>
              </a14:hiddenFill>
            </a:ext>
          </a:extLst>
        </p:spPr>
      </p:pic>
      <p:sp>
        <p:nvSpPr>
          <p:cNvPr id="10246" name="Text Box 6">
            <a:extLst>
              <a:ext uri="{FF2B5EF4-FFF2-40B4-BE49-F238E27FC236}">
                <a16:creationId xmlns:a16="http://schemas.microsoft.com/office/drawing/2014/main" id="{3D26B495-D69D-4BB2-81C1-1C4360EB4E2F}"/>
              </a:ext>
            </a:extLst>
          </p:cNvPr>
          <p:cNvSpPr txBox="1">
            <a:spLocks noChangeArrowheads="1"/>
          </p:cNvSpPr>
          <p:nvPr/>
        </p:nvSpPr>
        <p:spPr bwMode="auto">
          <a:xfrm>
            <a:off x="1547813" y="5805488"/>
            <a:ext cx="135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Evangelisti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strVal val="#ppt_w+.3"/>
                                          </p:val>
                                        </p:tav>
                                        <p:tav tm="100000">
                                          <p:val>
                                            <p:strVal val="#ppt_w"/>
                                          </p:val>
                                        </p:tav>
                                      </p:tavLst>
                                    </p:anim>
                                    <p:anim calcmode="lin" valueType="num">
                                      <p:cBhvr>
                                        <p:cTn id="8" dur="1000" fill="hold"/>
                                        <p:tgtEl>
                                          <p:spTgt spid="10242"/>
                                        </p:tgtEl>
                                        <p:attrNameLst>
                                          <p:attrName>ppt_h</p:attrName>
                                        </p:attrNameLst>
                                      </p:cBhvr>
                                      <p:tavLst>
                                        <p:tav tm="0">
                                          <p:val>
                                            <p:strVal val="#ppt_h"/>
                                          </p:val>
                                        </p:tav>
                                        <p:tav tm="100000">
                                          <p:val>
                                            <p:strVal val="#ppt_h"/>
                                          </p:val>
                                        </p:tav>
                                      </p:tavLst>
                                    </p:anim>
                                    <p:animEffect transition="in" filter="fade">
                                      <p:cBhvr>
                                        <p:cTn id="9" dur="1000"/>
                                        <p:tgtEl>
                                          <p:spTgt spid="102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 calcmode="lin" valueType="num">
                                      <p:cBhvr>
                                        <p:cTn id="14" dur="1000" fill="hold"/>
                                        <p:tgtEl>
                                          <p:spTgt spid="1024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3" name="Picture 5" descr="aDSC02448">
            <a:extLst>
              <a:ext uri="{FF2B5EF4-FFF2-40B4-BE49-F238E27FC236}">
                <a16:creationId xmlns:a16="http://schemas.microsoft.com/office/drawing/2014/main" id="{AFD514F5-DA35-42EF-9FBF-4A7F4E830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a:extLst>
              <a:ext uri="{FF2B5EF4-FFF2-40B4-BE49-F238E27FC236}">
                <a16:creationId xmlns:a16="http://schemas.microsoft.com/office/drawing/2014/main" id="{FB909797-5FBD-45A5-B0A7-7555BC7C6697}"/>
              </a:ext>
            </a:extLst>
          </p:cNvPr>
          <p:cNvSpPr>
            <a:spLocks noGrp="1" noChangeArrowheads="1"/>
          </p:cNvSpPr>
          <p:nvPr>
            <p:ph type="title"/>
          </p:nvPr>
        </p:nvSpPr>
        <p:spPr/>
        <p:txBody>
          <a:bodyPr/>
          <a:lstStyle/>
          <a:p>
            <a:r>
              <a:rPr lang="sl-SI" altLang="sl-SI" b="1">
                <a:solidFill>
                  <a:schemeClr val="bg1"/>
                </a:solidFill>
              </a:rPr>
              <a:t>Velika noč</a:t>
            </a:r>
          </a:p>
        </p:txBody>
      </p:sp>
      <p:sp>
        <p:nvSpPr>
          <p:cNvPr id="12291" name="Rectangle 3">
            <a:extLst>
              <a:ext uri="{FF2B5EF4-FFF2-40B4-BE49-F238E27FC236}">
                <a16:creationId xmlns:a16="http://schemas.microsoft.com/office/drawing/2014/main" id="{82F28AAB-C2BA-4BF1-916C-4999EC930126}"/>
              </a:ext>
            </a:extLst>
          </p:cNvPr>
          <p:cNvSpPr>
            <a:spLocks noGrp="1" noChangeArrowheads="1"/>
          </p:cNvSpPr>
          <p:nvPr>
            <p:ph type="body" idx="1"/>
          </p:nvPr>
        </p:nvSpPr>
        <p:spPr>
          <a:xfrm>
            <a:off x="468313" y="2205038"/>
            <a:ext cx="8229600" cy="4525962"/>
          </a:xfrm>
        </p:spPr>
        <p:txBody>
          <a:bodyPr/>
          <a:lstStyle/>
          <a:p>
            <a:pPr algn="ctr">
              <a:lnSpc>
                <a:spcPct val="80000"/>
              </a:lnSpc>
              <a:buFontTx/>
              <a:buNone/>
            </a:pPr>
            <a:r>
              <a:rPr lang="sl-SI" altLang="sl-SI" sz="2800">
                <a:solidFill>
                  <a:schemeClr val="bg1"/>
                </a:solidFill>
              </a:rPr>
              <a:t>Po tradiciji je na veliki petek zapovedan strogi post, na veliko soboto se  (pogovorno </a:t>
            </a:r>
            <a:r>
              <a:rPr lang="sl-SI" altLang="sl-SI" sz="2800" i="1">
                <a:solidFill>
                  <a:schemeClr val="bg1"/>
                </a:solidFill>
              </a:rPr>
              <a:t>žegnajo</a:t>
            </a:r>
            <a:r>
              <a:rPr lang="sl-SI" altLang="sl-SI" sz="2800">
                <a:solidFill>
                  <a:schemeClr val="bg1"/>
                </a:solidFill>
              </a:rPr>
              <a:t>) jedila, ki se potem zaužijejo za nedeljski zajtrk. Jedila imajo določeno simboliko, suho meso simbolizira Kristusovo telo, rdeči pirhi so kaplje krvi, hren predstavlja žeblje, potica pa krono. Velika noč je premakljiv praznik, v odvisnosti od datuma velike noči so tudi datumi nekaterih drugih cerkveni praznikov in tudi pust. Določeno je, da se praznik obhaja prvo nedeljo po prvi spomladanski polni Luni. Tako je lahko velika noč med 22. marcem in 25. aprilom.</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ppt_w</p:attrName>
                                        </p:attrNameLst>
                                      </p:cBhvr>
                                      <p:tavLst>
                                        <p:tav tm="0">
                                          <p:val>
                                            <p:strVal val="#ppt_w*2.5"/>
                                          </p:val>
                                        </p:tav>
                                        <p:tav tm="100000">
                                          <p:val>
                                            <p:strVal val="#ppt_w"/>
                                          </p:val>
                                        </p:tav>
                                      </p:tavLst>
                                    </p:anim>
                                    <p:anim calcmode="lin" valueType="num">
                                      <p:cBhvr>
                                        <p:cTn id="8" dur="2000" fill="hold"/>
                                        <p:tgtEl>
                                          <p:spTgt spid="12290"/>
                                        </p:tgtEl>
                                        <p:attrNameLst>
                                          <p:attrName>ppt_h</p:attrName>
                                        </p:attrNameLst>
                                      </p:cBhvr>
                                      <p:tavLst>
                                        <p:tav tm="0">
                                          <p:val>
                                            <p:strVal val="#ppt_h"/>
                                          </p:val>
                                        </p:tav>
                                        <p:tav tm="100000">
                                          <p:val>
                                            <p:strVal val="#ppt_h"/>
                                          </p:val>
                                        </p:tav>
                                      </p:tavLst>
                                    </p:anim>
                                    <p:anim calcmode="lin" valueType="num">
                                      <p:cBhvr>
                                        <p:cTn id="9" dur="2000" fill="hold"/>
                                        <p:tgtEl>
                                          <p:spTgt spid="1229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229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22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291">
                                            <p:txEl>
                                              <p:pRg st="0" end="0"/>
                                            </p:txEl>
                                          </p:spTgt>
                                        </p:tgtEl>
                                        <p:attrNameLst>
                                          <p:attrName>style.visibility</p:attrName>
                                        </p:attrNameLst>
                                      </p:cBhvr>
                                      <p:to>
                                        <p:strVal val="visible"/>
                                      </p:to>
                                    </p:set>
                                    <p:animEffect transition="in" filter="wipe(left)">
                                      <p:cBhvr>
                                        <p:cTn id="16"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678</Words>
  <Application>Microsoft Office PowerPoint</Application>
  <PresentationFormat>On-screen Show (4:3)</PresentationFormat>
  <Paragraphs>49</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Privzeti načrt</vt:lpstr>
      <vt:lpstr>KATOLIŠTVO (KRŠČANSTVO)</vt:lpstr>
      <vt:lpstr>PowerPoint Presentation</vt:lpstr>
      <vt:lpstr>Jezusovo  rojstvo</vt:lpstr>
      <vt:lpstr> Jezusov krst </vt:lpstr>
      <vt:lpstr> Križanje </vt:lpstr>
      <vt:lpstr> Vstajenje </vt:lpstr>
      <vt:lpstr> Cerkve </vt:lpstr>
      <vt:lpstr> Evangeliji </vt:lpstr>
      <vt:lpstr>Velika noč</vt:lpstr>
      <vt:lpstr>Zapovedani prazniki prazniki prazniki</vt:lpstr>
      <vt:lpstr>Zakramenti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2019-06-03T09:10:13Z</dcterms:created>
  <dcterms:modified xsi:type="dcterms:W3CDTF">2019-06-03T09:10:13Z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