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12CD7-CC63-4D11-8ED5-D357565FB86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C6D1DCF-9928-463D-AFBC-F8706F93588D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solidFill>
          <a:schemeClr val="tx1"/>
        </a:solidFill>
      </dgm:spPr>
      <dgm:t>
        <a:bodyPr/>
        <a:lstStyle/>
        <a:p>
          <a:pPr rtl="0"/>
          <a:r>
            <a:rPr lang="sl-SI" u="sng" dirty="0">
              <a:solidFill>
                <a:schemeClr val="bg1"/>
              </a:solidFill>
            </a:rPr>
            <a:t>MAFIJA</a:t>
          </a:r>
        </a:p>
      </dgm:t>
    </dgm:pt>
    <dgm:pt modelId="{5830654C-5CDD-4B15-AA16-0E851F9CA1B3}" type="parTrans" cxnId="{6B308621-962E-480C-A941-E7B2A3785307}">
      <dgm:prSet/>
      <dgm:spPr/>
      <dgm:t>
        <a:bodyPr/>
        <a:lstStyle/>
        <a:p>
          <a:endParaRPr lang="sl-SI"/>
        </a:p>
      </dgm:t>
    </dgm:pt>
    <dgm:pt modelId="{9F3A42A3-1E92-4926-B058-709EE957891B}" type="sibTrans" cxnId="{6B308621-962E-480C-A941-E7B2A3785307}">
      <dgm:prSet/>
      <dgm:spPr/>
      <dgm:t>
        <a:bodyPr/>
        <a:lstStyle/>
        <a:p>
          <a:endParaRPr lang="sl-SI"/>
        </a:p>
      </dgm:t>
    </dgm:pt>
    <dgm:pt modelId="{36D6C014-902C-4F4E-8C3B-B9D43A314E32}" type="pres">
      <dgm:prSet presAssocID="{83C12CD7-CC63-4D11-8ED5-D357565FB86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B17171-541F-4056-B5B1-4C82BAA50D96}" type="pres">
      <dgm:prSet presAssocID="{9C6D1DCF-9928-463D-AFBC-F8706F93588D}" presName="root" presStyleCnt="0"/>
      <dgm:spPr/>
    </dgm:pt>
    <dgm:pt modelId="{78C5ABBD-7C5E-44A2-A3FD-067F607332CC}" type="pres">
      <dgm:prSet presAssocID="{9C6D1DCF-9928-463D-AFBC-F8706F93588D}" presName="rootComposite" presStyleCnt="0"/>
      <dgm:spPr/>
    </dgm:pt>
    <dgm:pt modelId="{560898CA-64B4-4451-8AD9-F45EEE92179D}" type="pres">
      <dgm:prSet presAssocID="{9C6D1DCF-9928-463D-AFBC-F8706F93588D}" presName="rootText" presStyleLbl="node1" presStyleIdx="0" presStyleCnt="1" custFlipHor="1" custScaleX="131857" custScaleY="100158" custLinFactNeighborX="10715" custLinFactNeighborY="-49"/>
      <dgm:spPr/>
    </dgm:pt>
    <dgm:pt modelId="{2811563A-FB9D-4828-BB09-CECC1CEC37ED}" type="pres">
      <dgm:prSet presAssocID="{9C6D1DCF-9928-463D-AFBC-F8706F93588D}" presName="rootConnector" presStyleLbl="node1" presStyleIdx="0" presStyleCnt="1"/>
      <dgm:spPr/>
    </dgm:pt>
    <dgm:pt modelId="{EF2EDCA4-D7AB-4628-AFE7-5883BB8479C3}" type="pres">
      <dgm:prSet presAssocID="{9C6D1DCF-9928-463D-AFBC-F8706F93588D}" presName="childShape" presStyleCnt="0"/>
      <dgm:spPr/>
    </dgm:pt>
  </dgm:ptLst>
  <dgm:cxnLst>
    <dgm:cxn modelId="{AB6D7F03-4DC3-4656-A2E0-1FD0E8C361E7}" type="presOf" srcId="{9C6D1DCF-9928-463D-AFBC-F8706F93588D}" destId="{560898CA-64B4-4451-8AD9-F45EEE92179D}" srcOrd="0" destOrd="0" presId="urn:microsoft.com/office/officeart/2005/8/layout/hierarchy3"/>
    <dgm:cxn modelId="{6B308621-962E-480C-A941-E7B2A3785307}" srcId="{83C12CD7-CC63-4D11-8ED5-D357565FB86B}" destId="{9C6D1DCF-9928-463D-AFBC-F8706F93588D}" srcOrd="0" destOrd="0" parTransId="{5830654C-5CDD-4B15-AA16-0E851F9CA1B3}" sibTransId="{9F3A42A3-1E92-4926-B058-709EE957891B}"/>
    <dgm:cxn modelId="{8B1CFC28-FD6A-4EB5-88D5-EDFB4041F489}" type="presOf" srcId="{83C12CD7-CC63-4D11-8ED5-D357565FB86B}" destId="{36D6C014-902C-4F4E-8C3B-B9D43A314E32}" srcOrd="0" destOrd="0" presId="urn:microsoft.com/office/officeart/2005/8/layout/hierarchy3"/>
    <dgm:cxn modelId="{1972A5A9-2379-4DF2-824B-D823C1BCC712}" type="presOf" srcId="{9C6D1DCF-9928-463D-AFBC-F8706F93588D}" destId="{2811563A-FB9D-4828-BB09-CECC1CEC37ED}" srcOrd="1" destOrd="0" presId="urn:microsoft.com/office/officeart/2005/8/layout/hierarchy3"/>
    <dgm:cxn modelId="{04F8FEEB-8FAF-4DB5-9128-909636A27063}" type="presParOf" srcId="{36D6C014-902C-4F4E-8C3B-B9D43A314E32}" destId="{DDB17171-541F-4056-B5B1-4C82BAA50D96}" srcOrd="0" destOrd="0" presId="urn:microsoft.com/office/officeart/2005/8/layout/hierarchy3"/>
    <dgm:cxn modelId="{E4833A17-2B90-43AB-BE60-0D1D30813041}" type="presParOf" srcId="{DDB17171-541F-4056-B5B1-4C82BAA50D96}" destId="{78C5ABBD-7C5E-44A2-A3FD-067F607332CC}" srcOrd="0" destOrd="0" presId="urn:microsoft.com/office/officeart/2005/8/layout/hierarchy3"/>
    <dgm:cxn modelId="{0C9B204A-2567-4005-9A75-7E73DBF89468}" type="presParOf" srcId="{78C5ABBD-7C5E-44A2-A3FD-067F607332CC}" destId="{560898CA-64B4-4451-8AD9-F45EEE92179D}" srcOrd="0" destOrd="0" presId="urn:microsoft.com/office/officeart/2005/8/layout/hierarchy3"/>
    <dgm:cxn modelId="{62C3781C-6644-43F2-82EB-01B5DFDE4D14}" type="presParOf" srcId="{78C5ABBD-7C5E-44A2-A3FD-067F607332CC}" destId="{2811563A-FB9D-4828-BB09-CECC1CEC37ED}" srcOrd="1" destOrd="0" presId="urn:microsoft.com/office/officeart/2005/8/layout/hierarchy3"/>
    <dgm:cxn modelId="{42B475C4-6C84-4349-A579-9C28C72E9EAD}" type="presParOf" srcId="{DDB17171-541F-4056-B5B1-4C82BAA50D96}" destId="{EF2EDCA4-D7AB-4628-AFE7-5883BB8479C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898CA-64B4-4451-8AD9-F45EEE92179D}">
      <dsp:nvSpPr>
        <dsp:cNvPr id="0" name=""/>
        <dsp:cNvSpPr/>
      </dsp:nvSpPr>
      <dsp:spPr>
        <a:xfrm flipH="1">
          <a:off x="2016232" y="2"/>
          <a:ext cx="5871707" cy="2230061"/>
        </a:xfrm>
        <a:prstGeom prst="roundRect">
          <a:avLst>
            <a:gd name="adj" fmla="val 10000"/>
          </a:avLst>
        </a:prstGeom>
        <a:solidFill>
          <a:schemeClr val="tx1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6500" u="sng" kern="1200" dirty="0">
              <a:solidFill>
                <a:schemeClr val="bg1"/>
              </a:solidFill>
            </a:rPr>
            <a:t>MAFIJA</a:t>
          </a:r>
        </a:p>
      </dsp:txBody>
      <dsp:txXfrm>
        <a:off x="2081548" y="65318"/>
        <a:ext cx="5741075" cy="2099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B8B61AF-50AB-492F-99E4-645D9EE6F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773B-8480-4D2B-B437-5530752DE62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2822C62-D19F-4D7F-A413-97B8DE97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0DE0E3B-72D6-4667-98EA-E514A298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3733-87EE-4523-9D16-A5B75C70C3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273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2ACC988-AC9C-4DCB-9EEA-4D206FBDA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0632-9821-47F1-A4C7-10C2EB91989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812AD59-1DBE-4774-958D-2404A7410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32DE50F-7100-48A7-9DE3-32DFB59F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70030-8578-4390-9A02-56608E7073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676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A436BEA-F51E-4E8E-9930-36F70C76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8FB70-2D0A-4FF1-95F8-FB1176F1871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3D9E2D1-6F20-49B7-BEDC-2532DF6D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DFF799E-28CC-4D4F-AC3C-8BAAFC58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CEDBB-3A8A-40D3-B8B3-7CA8B69117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642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140C844-138B-4DDD-836F-2505D15C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89152-B9A6-4764-8CA1-1642DA62668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98CC6A5-8772-4698-BBBC-8F1CFDC59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46610F8-0F53-4FC5-B0DD-D453F6EE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FD7DD-2908-46DC-AB9D-4C7C68DFCA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046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84FC362-7411-4FEB-A04A-981F2219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4583-123E-497F-8B04-5E24E156AD8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038403E-8B92-449B-8CE6-D141C229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ADD2A05-CD71-45C2-8CBE-82FA9E06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36E9B-6183-443E-A27A-781A906EDF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885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A616FFA-8149-4FEE-9522-D017B2DA6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BE12-D999-499D-A73F-DA2B450937E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0416AE7-1215-4EB0-833B-6A14A01A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4DF079B-0DB1-43E2-B18B-4EB93216A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24405-DF00-45ED-88C6-764D543C98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898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EAAC5EE2-3AA9-4FFB-A679-DE5CD30C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976B7-2862-4DAE-9D85-F0B3B205333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338E2B86-5FC7-4FF3-85EC-701CC9671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5A930E46-A613-4044-9C0C-5C98D38BF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A85B6-23F0-423B-8A90-9819A6F5BE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101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ECC4FC13-47BF-483C-941E-10A97460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B32F-6077-4606-9371-D12768A18EE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0066F1B8-1E97-4595-8D66-6A0DDD1E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89600C48-1C61-4A42-8E08-8DDC25E0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E3662-9FC1-48F3-8409-F05324E1A7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663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3EFF4B3C-E376-444C-8F1A-3CA9950C7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43CB-17CE-4061-AAB1-7AEE69E7733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91FD668E-0AC7-4C5D-A882-98FD9245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963AB624-7889-4564-9F7F-5BAFB5B8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1B7F8-335C-432F-BB43-C7D81121DC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497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9C885EB4-52E4-4B63-8770-671014F3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26B8-B513-4059-BC0A-E499FE16888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3136A34-2D83-4A92-ACFB-35CF2F235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CB030DE-1E72-4CCE-BC14-260B9B01E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0E046-1181-45FD-BCE2-5DF0152DF9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6907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FEC75B2-6536-4A1C-866C-8FF9E19A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DCA48-077E-4358-8033-6B258CE56E0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C2C2CC3-F696-4CA6-8ACF-24D1EC5F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C3E300F0-83B3-4C27-86C6-4112D0EFA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DC326-693C-485C-A748-C3FB0A28FC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9734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8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F76A4950-DDF6-4ED2-879A-0EEC80093F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0BECC4B6-6F64-4230-AECD-D1CF50D399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068E683-E0E5-463E-97D2-8B1E1262D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185B01-7F36-4DDF-A2A7-C32562F77D9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2F297E4-B629-4DB7-AB17-6B34CC3DD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83A497E-6823-46D7-A55B-795B914B8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2DC5B40-54F3-4F94-8CB5-6EF3ED0D171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C303B05-A71A-44CE-9498-5D5630859731}"/>
              </a:ext>
            </a:extLst>
          </p:cNvPr>
          <p:cNvGraphicFramePr/>
          <p:nvPr/>
        </p:nvGraphicFramePr>
        <p:xfrm>
          <a:off x="-324544" y="836712"/>
          <a:ext cx="8949876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naslov 2">
            <a:extLst>
              <a:ext uri="{FF2B5EF4-FFF2-40B4-BE49-F238E27FC236}">
                <a16:creationId xmlns:a16="http://schemas.microsoft.com/office/drawing/2014/main" id="{31629015-FDDB-4FEC-951B-A180487C8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3886200"/>
            <a:ext cx="8569325" cy="29718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sl-SI" dirty="0"/>
          </a:p>
          <a:p>
            <a:pPr algn="l" fontAlgn="auto">
              <a:spcAft>
                <a:spcPts val="0"/>
              </a:spcAft>
              <a:defRPr/>
            </a:pPr>
            <a:endParaRPr lang="sl-SI" dirty="0"/>
          </a:p>
          <a:p>
            <a:pPr algn="l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Avtor: 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xxxx</a:t>
            </a:r>
            <a:endParaRPr lang="sl-S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Predmet: Sociologija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Datum:</a:t>
            </a:r>
            <a:r>
              <a:rPr lang="sl-SI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xxxx</a:t>
            </a:r>
            <a:endParaRPr lang="sl-SI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D4B244BD-4802-480F-841C-615BA17B8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SACRA CORONA UNITA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84318A1-D620-4BD5-B32B-0DD46B37E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50688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Apulijska mafija oz. Sacra Corona Unita je najnovejša mafijska združba v Italiji;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SACRA CORONA UNITA pomeni SVETA ZDRUŽENA KRONA;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Znana je po tem, da pobira denar od drugih mafijskih družin v zameno za uporabo zemlje na jugovzhodu države;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 JV države se zasidra večina ladij z nezakonitim tovorom, se pravi, da je to zelo dobičkonosen posel;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62787693-ACBF-400E-BA80-1EAB93075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MAFIJSKE ZAPOVEDI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095B7F1-FB07-4F36-9B38-5686EF817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51847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3600" dirty="0"/>
              <a:t>1. Nihče se ne sme sam predstaviti drugemu našemu prijatelju, vedno mora to storiti tretja oseba;</a:t>
            </a:r>
            <a:br>
              <a:rPr lang="sl-SI" sz="3600" dirty="0"/>
            </a:br>
            <a:r>
              <a:rPr lang="sl-SI" sz="3600" dirty="0"/>
              <a:t>2. Nikoli se ne sme gledati za ženami svojih prijateljev;</a:t>
            </a:r>
            <a:br>
              <a:rPr lang="sl-SI" sz="3600" dirty="0"/>
            </a:br>
            <a:r>
              <a:rPr lang="sl-SI" sz="3600" dirty="0"/>
              <a:t>3. Nikoli se ne sme družiti s policisti;</a:t>
            </a:r>
            <a:br>
              <a:rPr lang="sl-SI" sz="3600" dirty="0"/>
            </a:br>
            <a:r>
              <a:rPr lang="sl-SI" sz="3600" dirty="0"/>
              <a:t>4. Izogibati se je treba pubom in klubom;</a:t>
            </a:r>
            <a:br>
              <a:rPr lang="sl-SI" sz="3600" dirty="0"/>
            </a:br>
            <a:r>
              <a:rPr lang="sl-SI" sz="3600" dirty="0"/>
              <a:t>5. Vedno je treba biti na razpolago Cosa Nostri: četudi tvoja žena rojeva;</a:t>
            </a:r>
            <a:br>
              <a:rPr lang="sl-SI" sz="3600" dirty="0"/>
            </a:br>
            <a:r>
              <a:rPr lang="sl-SI" sz="3600" dirty="0"/>
              <a:t>6. Dogovore je treba vedno spoštovati;</a:t>
            </a:r>
            <a:br>
              <a:rPr lang="sl-SI" sz="3600" dirty="0"/>
            </a:br>
            <a:r>
              <a:rPr lang="sl-SI" sz="3600" dirty="0"/>
              <a:t>7. Žene je treba spoštovati; </a:t>
            </a:r>
            <a:br>
              <a:rPr lang="sl-SI" sz="3600" dirty="0"/>
            </a:br>
            <a:r>
              <a:rPr lang="sl-SI" sz="3600" dirty="0"/>
              <a:t>8. Če želi kdo od vas informacijo, morate povedati resnico; </a:t>
            </a:r>
            <a:br>
              <a:rPr lang="sl-SI" sz="3600" dirty="0"/>
            </a:br>
            <a:r>
              <a:rPr lang="sl-SI" sz="3600" dirty="0"/>
              <a:t>9. Denarja se ne sme prisvojiti, če pripada drugim ali drugim družinam; </a:t>
            </a:r>
            <a:br>
              <a:rPr lang="sl-SI" sz="3600" dirty="0"/>
            </a:br>
            <a:r>
              <a:rPr lang="sl-SI" sz="3600" dirty="0"/>
              <a:t>10. Ljudje, ki ne morejo biti člani Cosa Nostre: tisti, ki imajo sorodnike med policisti, ki se grdo obnašajo in ki se ne držijo moralnih vrednot;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B9315F0A-170B-452C-A439-674628388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PROTIMAFIJSKI UKREPI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D72F3FE-CE5F-4A6A-820F-AB1E611F8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12875"/>
            <a:ext cx="8424863" cy="532923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Tommaso Buscetta, ki so mu zaradi vzporednega življenja med Sicilijo in deželami preko Atlantika rekli "boss dveh svetov", je kot prvi "skesanec", torej sodelavec sodstva, v dolgih pogovorih s sodnikom Giovannijem Falconejem podajal ključe do razumevanja strukture in delovanja Cosa Nostre, sicilijanske mafije. Poudaril je: "Dotto, če res hočete zabosti mafijo v srce, ji odvzemite, kar ji je najdražje: njeno imetje." Izjave don Masina so Falconeju in njegovemu sodelavcu, sodniku Paolu Borsellinu, pomagale pri pripravi "megaprocesa", večletnega in odmevnega sojenja Cosa Nostri v drugi polovici 80. let v Palermu. Izidi so bili uspešni, glavnina bossov za rešetkami.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lika 3">
            <a:extLst>
              <a:ext uri="{FF2B5EF4-FFF2-40B4-BE49-F238E27FC236}">
                <a16:creationId xmlns:a16="http://schemas.microsoft.com/office/drawing/2014/main" id="{12984DA1-DB91-400C-8B2C-DBA84A587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3817938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Naslov 1">
            <a:extLst>
              <a:ext uri="{FF2B5EF4-FFF2-40B4-BE49-F238E27FC236}">
                <a16:creationId xmlns:a16="http://schemas.microsoft.com/office/drawing/2014/main" id="{56EA0B49-2617-4C9E-B552-E2A66918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UVOD</a:t>
            </a:r>
          </a:p>
        </p:txBody>
      </p:sp>
      <p:sp>
        <p:nvSpPr>
          <p:cNvPr id="3076" name="Ograda vsebine 2">
            <a:extLst>
              <a:ext uri="{FF2B5EF4-FFF2-40B4-BE49-F238E27FC236}">
                <a16:creationId xmlns:a16="http://schemas.microsoft.com/office/drawing/2014/main" id="{3AB33911-970D-4F36-A25B-8E7D8063F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2800"/>
              <a:t>Organizirani kriminal je prisoten vsepovsod, ne glede na velikost države, družbeno ureditev, vero, barvo kože ali socialni standard;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800"/>
              <a:t>Sodoben izraz za zločinske organizacije je “MAFIJA”;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800"/>
              <a:t>Glede na zgodovinska dejstva,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800"/>
              <a:t>     z izrazom MAFIJA ne imenujemo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800"/>
              <a:t>     vsakega amaterskega zločinskega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800"/>
              <a:t>     krožka;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9DCC0A54-4712-44A4-9AAA-04835DF6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NEKJE GLOBOKO V SREDOZEMLJU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C65E58F2-5DC5-464D-AEF6-A6D3A111C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9974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Otok Sicilija, je bila idealna “strateška točka” za posedovanje večino vodnega prometa;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Osvajalci so zasužnjevali skromne prebivalce, izkoriščali trdo delo, … 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Sicilijski kmetje, ki so stoletja trpeli, uvidijo, da na oblast ne morajo računati;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Kmetje ustanovijo tajno organizacijo, drugo, vendar močnejšo oblast: MAFIJO;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2C1FD138-5905-47BB-B4FF-E4FF2FD2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IZVOR IMENA “MAFIJA”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6FAABB1C-176A-4064-A623-8F8BFC93A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5068888"/>
          </a:xfrm>
        </p:spPr>
        <p:txBody>
          <a:bodyPr/>
          <a:lstStyle/>
          <a:p>
            <a:r>
              <a:rPr lang="sl-SI" altLang="sl-SI"/>
              <a:t>Izhajalo naj bi iz gesla: "Morte alla Francia Italia anela" oz. "Smrt Franciji, ki hlepi po Italiji“;</a:t>
            </a:r>
          </a:p>
          <a:p>
            <a:r>
              <a:rPr lang="sl-SI" altLang="sl-SI"/>
              <a:t>Drugi izvor imena pa so povzeli po klicanju zgrožene matere, saj ji je francoski vojak posilil hčer;</a:t>
            </a:r>
          </a:p>
          <a:p>
            <a:r>
              <a:rPr lang="sl-SI" altLang="sl-SI"/>
              <a:t>Mati je vpila: "Ma fia, ma fia!" oziroma: "Moja hči, moja hči!“</a:t>
            </a:r>
          </a:p>
          <a:p>
            <a:r>
              <a:rPr lang="sl-SI" altLang="sl-SI"/>
              <a:t>Beseda mafija se prvič pojavi leta 1865;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B1EC2F4E-076A-4B62-994C-15E021DF6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ZAŠČITNIŠKA MAFIJA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2896546-CD23-4DEF-8715-CC9DBEC45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Izraz je arabskega izvora, izvira iz besede “mohafi” oz. “prijatelj”;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Skupnost, ki jo ustanovijo tlačani pred Normani, ni bila zločinska marveč zaščitniška;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Če kraljevo plemstvo, ni hotelo obsoditi zločinca, ki je kmetu posilil hčer, so ga kmetje ugrabili iz razčetverili;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“prijatelji prijateljev” so bili ljudje, povezani z mafijo;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404EE1B7-BD4A-49AA-834D-515DEB6B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MODERNA MAFIJA V ITALIJI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EB967159-EC5D-44CB-B781-DA0794197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924425"/>
          </a:xfrm>
        </p:spPr>
        <p:txBody>
          <a:bodyPr/>
          <a:lstStyle/>
          <a:p>
            <a:r>
              <a:rPr lang="sl-SI" altLang="sl-SI"/>
              <a:t>Težava organiziranega kriminala, je težava celotne Italije;</a:t>
            </a:r>
          </a:p>
          <a:p>
            <a:r>
              <a:rPr lang="sl-SI" altLang="sl-SI"/>
              <a:t>Danes Apeninski polotok nadzirajo štiri glavne mafijske družine;</a:t>
            </a:r>
          </a:p>
          <a:p>
            <a:r>
              <a:rPr lang="sl-SI" altLang="sl-SI"/>
              <a:t>Na Siciliji Cosa Nostra, v Neaplju Camorra, v Kalabriji 'Ndrangheta in Apuliji Sacra Corona Unita;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9624861A-EFC1-47B1-805A-058D599F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COSA NOSTRA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FF3FE378-7010-4C20-8CAD-A6FE8F78D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5257800"/>
          </a:xfrm>
        </p:spPr>
        <p:txBody>
          <a:bodyPr/>
          <a:lstStyle/>
          <a:p>
            <a:r>
              <a:rPr lang="sl-SI" altLang="sl-SI"/>
              <a:t>Najbolj poznana organizacija organiziranega kriminala na svetu;</a:t>
            </a:r>
          </a:p>
          <a:p>
            <a:r>
              <a:rPr lang="sl-SI" altLang="sl-SI"/>
              <a:t>Prisotna je že več kot 100 let;</a:t>
            </a:r>
          </a:p>
          <a:p>
            <a:r>
              <a:rPr lang="sl-SI" altLang="sl-SI"/>
              <a:t>Cosa Nostra oz. Naša Stvar;</a:t>
            </a:r>
          </a:p>
          <a:p>
            <a:r>
              <a:rPr lang="sl-SI" altLang="sl-SI"/>
              <a:t>Predstavlja italijansko skrivno društvo, ki se je prvič oblikovalo v sredini 19. stoletja na Siciliji;</a:t>
            </a:r>
          </a:p>
          <a:p>
            <a:r>
              <a:rPr lang="sl-SI" altLang="sl-SI"/>
              <a:t>Razširjena je tudi v ZDA in Avstralijo;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89AB37E3-1064-46F6-9FD0-F09D653A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'NDRAGHETA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2563F66F-0CD6-4CE6-A9FA-D96A37412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5068888"/>
          </a:xfrm>
        </p:spPr>
        <p:txBody>
          <a:bodyPr/>
          <a:lstStyle/>
          <a:p>
            <a:r>
              <a:rPr lang="sl-SI" altLang="sl-SI"/>
              <a:t>Do konca 90. let Cosa Nostra izgubi veliko svoje moči, njihove tihotapske posle prevzame kalabrijska mafija 'NDRAGHETA;</a:t>
            </a:r>
          </a:p>
          <a:p>
            <a:r>
              <a:rPr lang="sl-SI" altLang="sl-SI"/>
              <a:t>Izoblikovali so jo posamezniki, ki so bili izključeni iz Sicilijanske mafije in izgnani z otoka;</a:t>
            </a:r>
          </a:p>
          <a:p>
            <a:r>
              <a:rPr lang="sl-SI" altLang="sl-SI"/>
              <a:t>Imajo okoli 6.000 pripadnikov;</a:t>
            </a:r>
          </a:p>
          <a:p>
            <a:r>
              <a:rPr lang="sl-SI" altLang="sl-SI"/>
              <a:t>'NDRAGHETA nadzoruje kar okoli 80 odstotkov uvoza kokaina, ki je prišel v Evropo;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2AE336D8-D964-456C-9BB2-526914341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CAMORRA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B06A1B7A-17E5-4235-A561-5CDD3878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5141913"/>
          </a:xfrm>
        </p:spPr>
        <p:txBody>
          <a:bodyPr/>
          <a:lstStyle/>
          <a:p>
            <a:r>
              <a:rPr lang="sl-SI" altLang="sl-SI"/>
              <a:t>Je Neapeljska mafija;</a:t>
            </a:r>
          </a:p>
          <a:p>
            <a:r>
              <a:rPr lang="sl-SI" altLang="sl-SI"/>
              <a:t>Izvira prav tako iz 19. stoletja, ko se je oblikovala kot zaporniška tolpa;</a:t>
            </a:r>
          </a:p>
          <a:p>
            <a:r>
              <a:rPr lang="sl-SI" altLang="sl-SI"/>
              <a:t>Dandanes šteje okoli 7.000 pripadnikov;</a:t>
            </a:r>
          </a:p>
          <a:p>
            <a:r>
              <a:rPr lang="sl-SI" altLang="sl-SI"/>
              <a:t>Ukvarjajo se s tihotapljenjem, prodajo cigaret in drog ter ponarejanjem;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Officeova tema</vt:lpstr>
      <vt:lpstr>PowerPoint Presentation</vt:lpstr>
      <vt:lpstr>UVOD</vt:lpstr>
      <vt:lpstr>NEKJE GLOBOKO V SREDOZEMLJU</vt:lpstr>
      <vt:lpstr>IZVOR IMENA “MAFIJA”</vt:lpstr>
      <vt:lpstr>ZAŠČITNIŠKA MAFIJA</vt:lpstr>
      <vt:lpstr>MODERNA MAFIJA V ITALIJI</vt:lpstr>
      <vt:lpstr>COSA NOSTRA</vt:lpstr>
      <vt:lpstr>'NDRAGHETA</vt:lpstr>
      <vt:lpstr>CAMORRA</vt:lpstr>
      <vt:lpstr>SACRA CORONA UNITA</vt:lpstr>
      <vt:lpstr>MAFIJSKE ZAPOVEDI</vt:lpstr>
      <vt:lpstr>PROTIMAFIJSKI UKREPI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2019-06-03T09:10:14Z</dcterms:created>
  <dcterms:modified xsi:type="dcterms:W3CDTF">2019-06-03T09:10:14Z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