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>
            <a:extLst>
              <a:ext uri="{FF2B5EF4-FFF2-40B4-BE49-F238E27FC236}">
                <a16:creationId xmlns:a16="http://schemas.microsoft.com/office/drawing/2014/main" id="{B65025F6-60CB-4BC2-9E4C-9296B9A66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7B96A7-9BC0-4948-A964-5400DF83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4FF3-83CC-4C25-9347-EC615D7E9D92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ABDDF0-B79F-4A7D-8BF3-829A68A8E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F08A93-BC54-4791-BFB5-759BF121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44DF5857-F94B-4677-A0A7-EEBA285386C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8486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0AB4BB33-3C32-4976-90E8-54F798056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B6CF500-25D8-423C-9508-8C28C568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9B47A-5560-43A9-8D6E-FFCE4ABB1393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56C4479-061A-4DBE-841F-A2CBDDAD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CF37EEF-3CEB-4158-B8AC-CD2D1CE6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B3ED0-3244-4D0C-9038-9A59829B5F3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8222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3B5335A1-D02D-44DF-803C-E5BBE6D8E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0A9A29-398E-4C5E-9467-98BD063B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3ED0F-5EC9-4FD3-A805-9EF0B4A3D34D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C2F197-F140-4420-AEC8-2F9D9D89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3E0EE7-7970-41E1-9F41-83241BD3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F67DA-A0B5-4F86-A871-1D73ECC35BC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6219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E5BC8559-1D6A-4D26-8B06-DF866BA51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F4D104-FECF-449E-8590-94AEBFC8122E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CB157-7AB5-4BD8-A0B2-0F324BC53615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134AB16-2AED-4581-94DA-2B15E6282E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BBE4-F300-4A66-8039-C6541DC2D7B0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7DC63E5-378C-4584-8858-55638E347D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319FE01-E1BD-4B29-8A63-F160D3C12C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7D3A506-38FC-4C60-AE4E-915CCA458A7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3108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F0B915E9-4DEC-4BE9-B4A3-FC79AC595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104A91-A839-470F-AFEF-56A8AC47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A2EB0-7704-4438-A622-6569D62B5B62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CA7183-EED4-426D-A9E7-C63AB78A8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04B64F-6DA5-4E3F-9222-59EA1BB9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DCA1-E74B-42D3-8939-FD12B9663AD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92084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C8AAC804-CC66-44E1-BC0D-EB1357BE6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ABF74-694A-4470-A0BB-6A0C6116CE93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C03E94-4752-4281-A184-C49461B21015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C39E045-29F2-49C6-A60E-61276AAA6B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0E53D-61F6-4A5E-B21D-CBC6F2707224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7CC3EF-0B30-4BCB-830D-05347371F0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9C89F60-62B6-4A1D-BD12-2E3C5A08CA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DD9683A-6149-4272-A967-C0F1DFB32E7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106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556F8046-091B-4CCC-BECA-3B7D553E4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ED2948C-A2CE-4A83-9F27-74070A328C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68A40-24F4-44E1-B5AB-C8EC99C536BD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87978-D103-4105-99B6-28AFCDF26A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9752C6B-F775-49A6-A081-2EBDFD764A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4820BD0-66ED-4140-9C4C-E7763BE4BF5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28214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D4970136-603E-4375-AA36-671F1B64F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2C0160-2CB6-4FB6-9A89-AE04D7B9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C994-C005-42FE-A37B-BDECD1FFC224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9D0F16-0B14-42E7-89FE-6AB59C37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B35AED-37B5-4E3D-8DB1-16A45970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97555-D7C3-4A76-A836-A75789FE88B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36576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34F24236-32A8-471E-BD55-1A16DBF65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A75865-F20C-402D-8722-4C4365A2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891C-119A-4B5E-BEE5-CBF1E8A95B73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1028B7-2383-46D3-83FC-A0273C20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D93D8B-3CBA-4A98-9380-41953A0A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9538A-4566-4D1C-AB0D-3F8C28EB237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7278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D8350783-11E7-448C-905D-DBDFB173A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A060F8-F69A-4CCE-9D09-AFF13324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E4C35-29AB-4411-A441-7E978FD6B7D2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33A312-30D4-4CBE-BFAD-E896073C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2005BD-71C4-473E-B80E-AF54D7D9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CE81A-1233-4FD9-82D4-A94132532B9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230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54A0770B-9191-4C30-94BC-3E78B0E45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6E2F68-C8A8-4691-A1CF-606CC00E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48698-CF5A-4EE1-BB81-BDBFB7700196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ED4F85-7952-461E-A7A6-936A929D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B8A9DB-3CA3-466C-97C4-94AA52DF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3285F-01B9-416E-9110-605E69AA152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9352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2F16D0FD-FCC2-46FF-8597-9E7BDB428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55742E4-A40F-48C0-9D4D-6F9024BF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C1CF5-7AFE-43B1-9E6B-B5DF6D4625BD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E45ECAE-C31F-43E8-AB5D-AB21BB492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86C0ED6-CDE9-4B9B-BF32-F8AA3E25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3B66D-7DCC-49C2-8264-0A39FA696EB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1264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60BB9A9-F468-4CC8-92B7-B80D6612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BC38-B2DB-4BC2-8EC6-D34F2E20323D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BC1661-802D-4DCD-8770-24064DDA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806A99-E540-42CA-B7D1-B3B12905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0BB84-0D15-460C-9F18-0270ECB46F9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7852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-R1---OverlayContentHD.png">
            <a:extLst>
              <a:ext uri="{FF2B5EF4-FFF2-40B4-BE49-F238E27FC236}">
                <a16:creationId xmlns:a16="http://schemas.microsoft.com/office/drawing/2014/main" id="{D4F3E43A-8906-4D7B-AC8C-A80478F49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93048428-91E7-4753-9C04-3797C287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7761-9800-4C14-BE75-22CBECEECAEE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A776016-1589-4482-809C-ED406B42A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7E1F872-5AD0-4BAC-BCF4-BF6CF52D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6D147-F9CE-47CE-89E0-DD94946FC62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2758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id="{9286F9DF-9F23-4859-82B7-7D03A0051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C25BFD8-892E-4EC1-AAC1-61541FE1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64DA2-A3B8-440C-AD52-022A7C7D527B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7E42CF3-904E-4EEA-B70D-24304015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A1E8507-303B-4E3F-92AB-9875A80C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44C90-B909-47C1-A5E9-0563943657B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8194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0932DD51-091D-4453-8C17-B6B3C07A5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8DE3CE6-BA7E-478E-B453-AAF308205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5E273-9B8B-49CA-81E6-938528017ECB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D94EF34-54DC-4158-8751-5CF39B5B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8A2C5E2-83AA-4D99-AE6E-853793E7B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3DC33-43E3-4A1E-AB8B-AFC24D213BF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745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DBE9CD62-4182-4A18-A1D5-9A30226F1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4F87BDD-59D3-4759-8777-1E5648A2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AD20-2713-42EE-A73C-02D0C133D0AD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83809B2-8F1F-4AFE-9D5D-7FADB910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1CC3788-DAF0-48CF-A69F-BC2937BC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C2417-974B-418D-B0E0-A3EB5E8488D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5640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840248-229D-49D3-9A49-1BB216AC3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4354CB5-0BB3-49A1-BD87-4AB163F8FF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375C5-BF44-48BC-AB17-506C3F970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E3EB855-3CE5-4961-B33E-3890A72A3E1A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75A24-731A-404C-9A61-7CE58B861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4F7AF-357D-4B7C-9A2F-334F0D0FE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73E73AF-35D7-4DE7-BA3F-CBA50BB51461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4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BABC9-093E-490C-9F2D-F26830E2E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MEDOSEBNI ODNOSI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BFA82-9C68-4F79-87C6-828315376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 rtlCol="0"/>
          <a:lstStyle/>
          <a:p>
            <a:pPr fontAlgn="auto">
              <a:spcBef>
                <a:spcPts val="0"/>
              </a:spcBef>
              <a:buFont typeface="Arial"/>
              <a:buNone/>
              <a:defRPr/>
            </a:pPr>
            <a:r>
              <a:rPr lang="sl-SI"/>
              <a:t> </a:t>
            </a:r>
            <a:endParaRPr lang="sl-SI" dirty="0"/>
          </a:p>
          <a:p>
            <a:pPr fontAlgn="auto">
              <a:spcBef>
                <a:spcPts val="0"/>
              </a:spcBef>
              <a:buFont typeface="Arial"/>
              <a:buNone/>
              <a:defRPr/>
            </a:pPr>
            <a:endParaRPr lang="sl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441662-CB99-48C0-9786-595A7C101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212" y="654913"/>
            <a:ext cx="5237410" cy="2618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54CE4E-2B39-40C4-AD9F-F4B0CCC17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32" y="1818438"/>
            <a:ext cx="5430558" cy="3622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97EAE-5CC2-4B56-8476-32A95A4A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Antisocialno vedenje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79CC0-BBF9-43D0-9E78-71453AFD1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sl-SI" sz="2000" dirty="0">
                <a:latin typeface="Comic Sans MS" panose="030F0702030302020204" pitchFamily="66" charset="0"/>
              </a:rPr>
              <a:t>Je široka kategorija, ki zajema vse aktivnosti, ki jih družba pozitivno ovrednoti. 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sl-SI" sz="2000" dirty="0">
                <a:latin typeface="Comic Sans MS" panose="030F0702030302020204" pitchFamily="66" charset="0"/>
              </a:rPr>
              <a:t>Neposredno ogroža interese drugih (kraje, pretepanje, uničevanje, zlorabljanje, izsiljevanje…)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sl-SI" sz="2000" dirty="0">
                <a:latin typeface="Comic Sans MS" panose="030F0702030302020204" pitchFamily="66" charset="0"/>
              </a:rPr>
              <a:t>Gre za neposreden spopad in rušenje pomembnih norm in/ali zakonov v nekem družbenem okolju.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endParaRPr lang="sl-SI" dirty="0"/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sl-SI" b="1" u="sng" dirty="0">
                <a:latin typeface="Comic Sans MS" panose="030F0702030302020204" pitchFamily="66" charset="0"/>
              </a:rPr>
              <a:t>POSLEDICE:</a:t>
            </a:r>
          </a:p>
          <a:p>
            <a:pPr marL="342900" indent="-342900" fontAlgn="auto">
              <a:spcBef>
                <a:spcPts val="0"/>
              </a:spcBef>
              <a:buFont typeface="+mj-lt"/>
              <a:buAutoNum type="arabicPeriod"/>
              <a:defRPr/>
            </a:pPr>
            <a:r>
              <a:rPr lang="sl-SI" dirty="0">
                <a:latin typeface="Comic Sans MS" panose="030F0702030302020204" pitchFamily="66" charset="0"/>
              </a:rPr>
              <a:t>Strah in umik (običajno tistega, ki se je s takšnim vedenjem neposredno srečal) </a:t>
            </a:r>
          </a:p>
          <a:p>
            <a:pPr marL="342900" indent="-342900" fontAlgn="auto">
              <a:spcBef>
                <a:spcPts val="0"/>
              </a:spcBef>
              <a:buFont typeface="+mj-lt"/>
              <a:buAutoNum type="arabicPeriod"/>
              <a:defRPr/>
            </a:pPr>
            <a:r>
              <a:rPr lang="sl-SI" dirty="0">
                <a:latin typeface="Comic Sans MS" panose="030F0702030302020204" pitchFamily="66" charset="0"/>
              </a:rPr>
              <a:t>Ostre, agresivne reakcije širšega okolja.</a:t>
            </a:r>
          </a:p>
          <a:p>
            <a:pPr marL="342900" indent="-342900" fontAlgn="auto">
              <a:spcBef>
                <a:spcPts val="0"/>
              </a:spcBef>
              <a:buFont typeface="+mj-lt"/>
              <a:buAutoNum type="arabicPeriod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A292-646C-4F07-AA05-8045EF8C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Agresivnost in agresivno vedenje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E8EDF614-81C5-4E5A-9C4D-0A4056959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>
                <a:latin typeface="Comic Sans MS" panose="030F0702030302020204" pitchFamily="66" charset="0"/>
              </a:rPr>
              <a:t>AGRESIJA je tisto fizično ali besedno vedenje, katerega namen je povzročanje fizične ali psihične škode (starejša definicija).</a:t>
            </a:r>
          </a:p>
          <a:p>
            <a:endParaRPr lang="sl-SI" altLang="sl-SI" sz="2000">
              <a:latin typeface="Comic Sans MS" panose="030F0702030302020204" pitchFamily="66" charset="0"/>
            </a:endParaRPr>
          </a:p>
          <a:p>
            <a:r>
              <a:rPr lang="sl-SI" altLang="sl-SI" sz="2000">
                <a:latin typeface="Comic Sans MS" panose="030F0702030302020204" pitchFamily="66" charset="0"/>
              </a:rPr>
              <a:t>AGRESIJA zelo raznovrstno vedenje, ki običajno nastane zaradi strahu ali frustracije, želje, da bi pri drugih sprožili strah ali umik, ali težnje, da bi postavili v ospredje svoje lastne ideje ali interese (Reber, 1987).</a:t>
            </a:r>
          </a:p>
          <a:p>
            <a:endParaRPr lang="sl-SI" altLang="sl-SI" sz="2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23FC-0143-4FF7-8DEB-822305F7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3" y="0"/>
            <a:ext cx="10131425" cy="14557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Ločimo: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1C3D8-8406-4D99-9388-A4B292D09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8" y="1138238"/>
            <a:ext cx="11329987" cy="542925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sl-SI" sz="2000" dirty="0">
                <a:latin typeface="Comic Sans MS" panose="030F0702030302020204" pitchFamily="66" charset="0"/>
              </a:rPr>
              <a:t>BESEDNO AGRESIJO (žaljenje,neprimerne opazke in šale)</a:t>
            </a:r>
          </a:p>
          <a:p>
            <a:pPr marL="0" indent="0" fontAlgn="auto">
              <a:spcBef>
                <a:spcPts val="0"/>
              </a:spcBef>
              <a:buFont typeface="Arial"/>
              <a:buNone/>
              <a:defRPr/>
            </a:pPr>
            <a:endParaRPr lang="sl-SI" sz="2000" dirty="0"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sl-SI" sz="2000" dirty="0">
                <a:latin typeface="Comic Sans MS" panose="030F0702030302020204" pitchFamily="66" charset="0"/>
              </a:rPr>
              <a:t>POSREDNA AGRESIJA (ogovarjanje,spletkarjenje)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endParaRPr lang="sl-SI" sz="2000" dirty="0"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sl-SI" sz="2000" dirty="0">
                <a:latin typeface="Comic Sans MS" panose="030F0702030302020204" pitchFamily="66" charset="0"/>
              </a:rPr>
              <a:t> AGRESIJO, KI JE USMERJENA NAVZVEN (proti drugim)</a:t>
            </a:r>
          </a:p>
          <a:p>
            <a:pPr marL="0" indent="0" fontAlgn="auto">
              <a:spcBef>
                <a:spcPts val="0"/>
              </a:spcBef>
              <a:buFont typeface="Arial"/>
              <a:buNone/>
              <a:defRPr/>
            </a:pPr>
            <a:endParaRPr lang="sl-SI" sz="2000" dirty="0"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sl-SI" sz="2000" dirty="0">
                <a:latin typeface="Comic Sans MS" panose="030F0702030302020204" pitchFamily="66" charset="0"/>
              </a:rPr>
              <a:t> AGRESIJO, KI JE USMERJENA VASE (če je posredna in usmerjena vase, bi bil primer zanjo lahko alkoholizem,rizični športi (alpinizem), če pa je hkrato neposredna in usmerjena vase, bi bil primer lahko samomorilnost.</a:t>
            </a:r>
          </a:p>
          <a:p>
            <a:pPr marL="0" indent="0" fontAlgn="auto">
              <a:spcBef>
                <a:spcPts val="0"/>
              </a:spcBef>
              <a:buFont typeface="Arial"/>
              <a:buNone/>
              <a:defRPr/>
            </a:pPr>
            <a:endParaRPr lang="sl-SI" sz="2000" dirty="0"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sl-SI" sz="2000" dirty="0">
                <a:latin typeface="Comic Sans MS" panose="030F0702030302020204" pitchFamily="66" charset="0"/>
              </a:rPr>
              <a:t>INSTRUMENTALNA AGRESIJA (ki služi doseganju nekega cilja oz. Zadovoljitvi- agresija je tu zgolj sredstvo/instrument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endParaRPr lang="sl-SI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FAA21-12F1-49FC-9376-A1AA8270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C9D54-F334-4898-BC2B-C914DA61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030288"/>
            <a:ext cx="11075988" cy="5564187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sl-SI" sz="2000" dirty="0">
                <a:latin typeface="Comic Sans MS" panose="030F0702030302020204" pitchFamily="66" charset="0"/>
              </a:rPr>
              <a:t> SOVRAŽNO AGRESIJO (namen poškodovati ali ubiti nekoga)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endParaRPr lang="sl-SI" sz="2000" dirty="0"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sl-SI" sz="2000" dirty="0">
                <a:latin typeface="Comic Sans MS" panose="030F0702030302020204" pitchFamily="66" charset="0"/>
              </a:rPr>
              <a:t> AKTIVNA AGRESIJA (pri kateri nekdo dejavno nekaj počne, kar škodi drugim)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endParaRPr lang="sl-SI" sz="2000" dirty="0"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sl-SI" sz="2000" dirty="0">
                <a:latin typeface="Comic Sans MS" panose="030F0702030302020204" pitchFamily="66" charset="0"/>
              </a:rPr>
              <a:t> PASIVNO AGRESIJO (ob kateri nekdo, s tem ko nečesa ne naredi, povroži škodo drugim)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endParaRPr lang="sl-SI" sz="2000" dirty="0"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sl-SI" sz="2000" dirty="0">
                <a:latin typeface="Comic Sans MS" panose="030F0702030302020204" pitchFamily="66" charset="0"/>
              </a:rPr>
              <a:t> ZAVESTNO KONTROLIRAMO (hladnokrvno načrtovanje ropa) IN NJEJ NASPROTNO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endParaRPr lang="sl-SI" sz="2000" dirty="0"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sl-SI" sz="2000" dirty="0">
                <a:latin typeface="Comic Sans MS" panose="030F0702030302020204" pitchFamily="66" charset="0"/>
              </a:rPr>
              <a:t> IMPULZIVNO AGRESIJO ( otrok, ki ga je vrstnik spotaknil, mu impulzivno prisoli zaušnico)</a:t>
            </a:r>
          </a:p>
          <a:p>
            <a:pPr marL="400050" indent="-400050" fontAlgn="auto">
              <a:spcBef>
                <a:spcPts val="0"/>
              </a:spcBef>
              <a:buFont typeface="+mj-lt"/>
              <a:buAutoNum type="romanUcPeriod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A0A5-1C01-49C4-B667-A921643AA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88" y="-239713"/>
            <a:ext cx="10131425" cy="14557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A9A35-4368-4BD3-8AA0-E40788F26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562100"/>
            <a:ext cx="10131425" cy="3649663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buFont typeface="Arial"/>
              <a:buNone/>
              <a:defRPr/>
            </a:pPr>
            <a:endParaRPr lang="sl-SI" sz="2000" b="1" u="sng" dirty="0">
              <a:latin typeface="Comic Sans MS" panose="030F0702030302020204" pitchFamily="66" charset="0"/>
            </a:endParaRPr>
          </a:p>
          <a:p>
            <a:pPr marL="0" indent="0" fontAlgn="auto">
              <a:spcBef>
                <a:spcPts val="0"/>
              </a:spcBef>
              <a:buFont typeface="Arial"/>
              <a:buNone/>
              <a:defRPr/>
            </a:pPr>
            <a:r>
              <a:rPr lang="sl-SI" sz="2000" b="1" u="sng" dirty="0">
                <a:latin typeface="Comic Sans MS" panose="030F0702030302020204" pitchFamily="66" charset="0"/>
              </a:rPr>
              <a:t>Drugačen pogled: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sl-SI" sz="2000" dirty="0">
                <a:latin typeface="Comic Sans MS" panose="030F0702030302020204" pitchFamily="66" charset="0"/>
              </a:rPr>
              <a:t>Agresija v najširšem smislu pomeni vsak aktiven pristop (usmerjen v spreminjanje neke situacije, ki nam ni všeč)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sl-SI" sz="2000" dirty="0">
                <a:latin typeface="Comic Sans MS" panose="030F0702030302020204" pitchFamily="66" charset="0"/>
              </a:rPr>
              <a:t>Včasih ni povezana s čustvi in je izražena konstruktivno (premagati nasprotnika pri športu)</a:t>
            </a:r>
          </a:p>
          <a:p>
            <a:pPr marL="0" indent="0" fontAlgn="auto">
              <a:spcBef>
                <a:spcPts val="0"/>
              </a:spcBef>
              <a:buFont typeface="Arial"/>
              <a:buNone/>
              <a:defRPr/>
            </a:pPr>
            <a:endParaRPr lang="sl-SI" sz="2000" b="1" u="sng" dirty="0"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B6733-5956-4FE6-9C6D-6236F125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Negativna agresija: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D4113501-ED3C-41B6-9DFE-431F80936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 b="1" u="sng">
                <a:latin typeface="Comic Sans MS" panose="030F0702030302020204" pitchFamily="66" charset="0"/>
              </a:rPr>
              <a:t>trpinčenje</a:t>
            </a:r>
            <a:r>
              <a:rPr lang="sl-SI" altLang="sl-SI" sz="2000">
                <a:latin typeface="Comic Sans MS" panose="030F0702030302020204" pitchFamily="66" charset="0"/>
              </a:rPr>
              <a:t>: kadar je nekdo v daljšem časovnem obdobju večkrat izpostavljen agresivnemu vedenju oz. negativnim dejanjem, ki jih je povzročil njegov sovrstnik ali skupina (Olweus, 1995)</a:t>
            </a:r>
          </a:p>
          <a:p>
            <a:r>
              <a:rPr lang="sl-SI" altLang="sl-SI" sz="2000" b="1" u="sng">
                <a:latin typeface="Comic Sans MS" panose="030F0702030302020204" pitchFamily="66" charset="0"/>
              </a:rPr>
              <a:t>nasilje</a:t>
            </a:r>
            <a:r>
              <a:rPr lang="sl-SI" altLang="sl-SI" sz="2000">
                <a:latin typeface="Comic Sans MS" panose="030F0702030302020204" pitchFamily="66" charset="0"/>
              </a:rPr>
              <a:t>: nepravično ali zlorabljeno uporabo moči oz. fizično siljenje, ki je uporabljeno za škodovanje, poškodovanje ali zlorabo ljudi in stvari (Prothrow-Sith, 1987)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DC8-CB7F-4425-A7AA-7AE7D671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Proindividualno vedenje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71C4BAC4-7897-4864-A24A-591B79B8F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KADAR POSTAVLJAMO V ODSPREDJE SEBE IN SVOJE KORISTI, GOVORIMO O PROINDIVIDUALNEM VEDENJU.</a:t>
            </a:r>
          </a:p>
          <a:p>
            <a:endParaRPr lang="sl-SI" altLang="sl-SI">
              <a:latin typeface="Comic Sans MS" panose="030F0702030302020204" pitchFamily="66" charset="0"/>
            </a:endParaRPr>
          </a:p>
          <a:p>
            <a:r>
              <a:rPr lang="sl-SI" altLang="sl-SI">
                <a:latin typeface="Comic Sans MS" panose="030F0702030302020204" pitchFamily="66" charset="0"/>
              </a:rPr>
              <a:t>Egoizem, tekmovalnost, asertivnost.</a:t>
            </a:r>
          </a:p>
          <a:p>
            <a:endParaRPr lang="sl-SI" altLang="sl-SI">
              <a:latin typeface="Comic Sans MS" panose="030F0702030302020204" pitchFamily="66" charset="0"/>
            </a:endParaRPr>
          </a:p>
          <a:p>
            <a:endParaRPr lang="sl-SI" altLang="sl-SI">
              <a:latin typeface="Comic Sans MS" panose="030F0702030302020204" pitchFamily="66" charset="0"/>
            </a:endParaRPr>
          </a:p>
          <a:p>
            <a:endParaRPr lang="sl-SI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0A51-6180-4902-ACEB-F93A699B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2DD80-A7EF-4CA3-8B35-E154ED6FD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sl-SI" sz="2400" b="1" dirty="0">
                <a:latin typeface="Comic Sans MS" panose="030F0702030302020204" pitchFamily="66" charset="0"/>
              </a:rPr>
              <a:t>Egoizem</a:t>
            </a:r>
            <a:r>
              <a:rPr lang="sl-SI" sz="2400" dirty="0">
                <a:latin typeface="Comic Sans MS" panose="030F0702030302020204" pitchFamily="66" charset="0"/>
              </a:rPr>
              <a:t>: interes za samega sebe – človek v ospredje vseh svojih dejanj postavlja lasten interes, torej to, da bo vedno najprej poskrbel zase. Pri tem ne upošteva interesov drugih (lahko se okoristi na račun drugih).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sl-SI" sz="2400" b="1" dirty="0">
                <a:latin typeface="Comic Sans MS" panose="030F0702030302020204" pitchFamily="66" charset="0"/>
              </a:rPr>
              <a:t>Asertivnost</a:t>
            </a:r>
            <a:r>
              <a:rPr lang="sl-SI" sz="2400" dirty="0">
                <a:latin typeface="Comic Sans MS" panose="030F0702030302020204" pitchFamily="66" charset="0"/>
              </a:rPr>
              <a:t>: posameznik v ospredje postavlja sebe, vendar to naredi z upoštevanjem interesov drugih. Odseva samozavest, zaupanje in spoštovanje do sebe in do drugih. Asertivno se človek vede takrat, ko ne škodi samemu sebi.</a:t>
            </a:r>
          </a:p>
          <a:p>
            <a:pPr fontAlgn="auto">
              <a:spcBef>
                <a:spcPts val="0"/>
              </a:spcBef>
              <a:buFont typeface="Arial"/>
              <a:buChar char="•"/>
              <a:defRPr/>
            </a:pPr>
            <a:r>
              <a:rPr lang="sl-SI" sz="2400" b="1" dirty="0">
                <a:latin typeface="Comic Sans MS" panose="030F0702030302020204" pitchFamily="66" charset="0"/>
              </a:rPr>
              <a:t>Tekmovalnost</a:t>
            </a:r>
            <a:r>
              <a:rPr lang="sl-SI" sz="2400" dirty="0">
                <a:latin typeface="Comic Sans MS" panose="030F0702030302020204" pitchFamily="66" charset="0"/>
              </a:rPr>
              <a:t>: vlaganje napora, da se doseže več in bolje, kot bi dosegli drugi ali kadar se želi to doseči na škodo drugih. Usmerjenost v cilj, želja premagati druge, da lahko bolje poskrbimo za svoje interese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7BEB-9091-4917-8571-1495156D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Oglejmo si na poenostavljeni shemi razmerje med navedenimi pojmi: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C805CD-1244-4901-A0D5-CA28D678E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99" y="1942185"/>
            <a:ext cx="7907628" cy="4448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CE1DA-6900-4AFB-B414-6099F848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4BC0A7A5-ECEB-49CF-9D7F-9589D0082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>
                <a:latin typeface="Comic Sans MS" panose="030F0702030302020204" pitchFamily="66" charset="0"/>
              </a:rPr>
              <a:t>Vpliv proindividualnega vedena na medosebne odnose je težko enoznačno pojasniti. Po eni strani je takšno vedenje zaželeno in spodbujano. V današnji družbi namreč prevladuje prepričanje, do so tekmovalnost, uspešnosti in usmrejenost k ciljem (ki so pomembne značilnosti proindividualnega vedenja) gibalo napredka. Vendar lahko po drugi strani opazujemo, da pretirano proindividualno vedenje (zlasti egotizem, egoizem in sebičnost) lahko vodi v slabšanje medosebnih odnosov, v konfliktnost, nepriljubljenost,odtujenost,osamljenost...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F56A-B8F5-48E3-A708-BECBCBAB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Prosocialno vedenje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316BEA14-59CB-4C4B-989D-DDB8CFC5E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>
                <a:latin typeface="Comic Sans MS" panose="030F0702030302020204" pitchFamily="66" charset="0"/>
              </a:rPr>
              <a:t>Zajema vedenje, ki je naravnano na pomoč drugim, ki so v težavah, v iskanje koristi za druge, v zadovoljevanje potreb drugih ljudi.</a:t>
            </a:r>
          </a:p>
          <a:p>
            <a:endParaRPr lang="sl-SI" altLang="sl-SI" sz="2400">
              <a:latin typeface="Comic Sans MS" panose="030F0702030302020204" pitchFamily="66" charset="0"/>
            </a:endParaRPr>
          </a:p>
          <a:p>
            <a:r>
              <a:rPr lang="sl-SI" altLang="sl-SI" sz="2400" b="1" u="sng">
                <a:latin typeface="Comic Sans MS" panose="030F0702030302020204" pitchFamily="66" charset="0"/>
              </a:rPr>
              <a:t>Oblike prosocialnega vedenja: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400">
                <a:latin typeface="Comic Sans MS" panose="030F0702030302020204" pitchFamily="66" charset="0"/>
              </a:rPr>
              <a:t>Nudenje pomoči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400">
                <a:latin typeface="Comic Sans MS" panose="030F0702030302020204" pitchFamily="66" charset="0"/>
              </a:rPr>
              <a:t>Altruizem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FB46C-0314-46C6-B7E3-3D6F0270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7E0B126-0608-480E-9E9B-1058BCAE0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 b="1">
                <a:latin typeface="Comic Sans MS" panose="030F0702030302020204" pitchFamily="66" charset="0"/>
              </a:rPr>
              <a:t>RAZVOJ: </a:t>
            </a:r>
            <a:r>
              <a:rPr lang="sl-SI" altLang="sl-SI" sz="2000">
                <a:latin typeface="Comic Sans MS" panose="030F0702030302020204" pitchFamily="66" charset="0"/>
              </a:rPr>
              <a:t>Med socializacijo. (Vpliv: odnos staršev do otroka v zgodnjem otroštvu,odnos vrstnikov in drugih pomembnih ljudi)</a:t>
            </a:r>
          </a:p>
          <a:p>
            <a:endParaRPr lang="sl-SI" altLang="sl-SI" sz="2000">
              <a:latin typeface="Comic Sans MS" panose="030F0702030302020204" pitchFamily="66" charset="0"/>
            </a:endParaRPr>
          </a:p>
          <a:p>
            <a:endParaRPr lang="sl-SI" altLang="sl-SI" sz="2000">
              <a:latin typeface="Comic Sans MS" panose="030F0702030302020204" pitchFamily="66" charset="0"/>
            </a:endParaRPr>
          </a:p>
          <a:p>
            <a:r>
              <a:rPr lang="sl-SI" altLang="sl-SI" sz="2000">
                <a:latin typeface="Comic Sans MS" panose="030F0702030302020204" pitchFamily="66" charset="0"/>
              </a:rPr>
              <a:t>Pri otroku se v vedenju začne izražati šele, ko je zmožen zavzeti stališče in položaj drugega ter se vživeti v njegovo stisko (po dopolnjenem petem letu starosti).</a:t>
            </a:r>
          </a:p>
          <a:p>
            <a:endParaRPr lang="sl-SI" altLang="sl-SI" sz="24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728A8-5695-438C-B69E-2B685C96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OBLIKE: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48D57E5E-78EF-4523-AF06-226376EAE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 b="1" u="sng">
                <a:latin typeface="Comic Sans MS" panose="030F0702030302020204" pitchFamily="66" charset="0"/>
              </a:rPr>
              <a:t>Pomoč</a:t>
            </a:r>
            <a:r>
              <a:rPr lang="sl-SI" altLang="sl-SI" sz="2000">
                <a:latin typeface="Comic Sans MS" panose="030F0702030302020204" pitchFamily="66" charset="0"/>
              </a:rPr>
              <a:t>: vedenje, ki koristi drugim. (dobiček &gt; izguba) </a:t>
            </a:r>
          </a:p>
          <a:p>
            <a:r>
              <a:rPr lang="sl-SI" altLang="sl-SI" sz="2000" b="1" u="sng">
                <a:latin typeface="Comic Sans MS" panose="030F0702030302020204" pitchFamily="66" charset="0"/>
              </a:rPr>
              <a:t>Altruizem</a:t>
            </a:r>
            <a:r>
              <a:rPr lang="sl-SI" altLang="sl-SI" sz="2000">
                <a:latin typeface="Comic Sans MS" panose="030F0702030302020204" pitchFamily="66" charset="0"/>
              </a:rPr>
              <a:t>: ko pomoč drugim ne prinaša nobene (ne materialne, ne psihološke) koristi tistemu, ki pomaga, hkrati pa njegovo vedenje koristi drugim. Pomembna psihološka osnova altruizma = empatija ali vživetje v čustva druge osebe.</a:t>
            </a:r>
          </a:p>
          <a:p>
            <a:r>
              <a:rPr lang="sl-SI" altLang="sl-SI" sz="2000" b="1" u="sng">
                <a:latin typeface="Comic Sans MS" panose="030F0702030302020204" pitchFamily="66" charset="0"/>
              </a:rPr>
              <a:t>Sodelovanje</a:t>
            </a:r>
            <a:r>
              <a:rPr lang="sl-SI" altLang="sl-SI" sz="2000">
                <a:latin typeface="Comic Sans MS" panose="030F0702030302020204" pitchFamily="66" charset="0"/>
              </a:rPr>
              <a:t>: Ko je za doseganje cilja potrebna medsebojna aktivnost.</a:t>
            </a:r>
          </a:p>
          <a:p>
            <a:r>
              <a:rPr lang="sl-SI" altLang="sl-SI" sz="2000" b="1" u="sng">
                <a:latin typeface="Comic Sans MS" panose="030F0702030302020204" pitchFamily="66" charset="0"/>
              </a:rPr>
              <a:t>Cilj</a:t>
            </a:r>
            <a:r>
              <a:rPr lang="sl-SI" altLang="sl-SI" sz="2000">
                <a:latin typeface="Comic Sans MS" panose="030F0702030302020204" pitchFamily="66" charset="0"/>
              </a:rPr>
              <a:t>: rezultat ali pa odnos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C7623-ED3F-40DB-A31A-CB8AFDE9F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RAZMERJE PROSOCIALNEGA VEDENJA, POMOČI IN ALTRUIZMA</a:t>
            </a:r>
          </a:p>
        </p:txBody>
      </p:sp>
      <p:pic>
        <p:nvPicPr>
          <p:cNvPr id="26627" name="Content Placeholder 3">
            <a:extLst>
              <a:ext uri="{FF2B5EF4-FFF2-40B4-BE49-F238E27FC236}">
                <a16:creationId xmlns:a16="http://schemas.microsoft.com/office/drawing/2014/main" id="{CFD01004-55AD-40FE-A095-786638B82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5" t="20433" r="746" b="23132"/>
          <a:stretch>
            <a:fillRect/>
          </a:stretch>
        </p:blipFill>
        <p:spPr>
          <a:xfrm>
            <a:off x="3735388" y="1893888"/>
            <a:ext cx="4287837" cy="42862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Words>812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Wingdings</vt:lpstr>
      <vt:lpstr>Celestial</vt:lpstr>
      <vt:lpstr>MEDOSEBNI ODNOSI</vt:lpstr>
      <vt:lpstr>Proindividualno vedenje</vt:lpstr>
      <vt:lpstr>PowerPoint Presentation</vt:lpstr>
      <vt:lpstr>Oglejmo si na poenostavljeni shemi razmerje med navedenimi pojmi:</vt:lpstr>
      <vt:lpstr>PowerPoint Presentation</vt:lpstr>
      <vt:lpstr>Prosocialno vedenje</vt:lpstr>
      <vt:lpstr>PowerPoint Presentation</vt:lpstr>
      <vt:lpstr>OBLIKE:</vt:lpstr>
      <vt:lpstr>RAZMERJE PROSOCIALNEGA VEDENJA, POMOČI IN ALTRUIZMA</vt:lpstr>
      <vt:lpstr>Antisocialno vedenje</vt:lpstr>
      <vt:lpstr>Agresivnost in agresivno vedenje</vt:lpstr>
      <vt:lpstr>Ločimo:</vt:lpstr>
      <vt:lpstr>PowerPoint Presentation</vt:lpstr>
      <vt:lpstr>PowerPoint Presentation</vt:lpstr>
      <vt:lpstr>Negativna agresija: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2019-06-03T09:10:16Z</dcterms:created>
  <dcterms:modified xsi:type="dcterms:W3CDTF">2019-06-03T09:10:16Z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