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0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1711" autoAdjust="0"/>
  </p:normalViewPr>
  <p:slideViewPr>
    <p:cSldViewPr>
      <p:cViewPr varScale="1">
        <p:scale>
          <a:sx n="149" d="100"/>
          <a:sy n="149" d="100"/>
        </p:scale>
        <p:origin x="50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FD150C-2229-4739-9DF7-49A24B9AD4C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Date Placeholder 2">
            <a:extLst>
              <a:ext uri="{FF2B5EF4-FFF2-40B4-BE49-F238E27FC236}">
                <a16:creationId xmlns:a16="http://schemas.microsoft.com/office/drawing/2014/main" id="{129E8F0E-229F-42C0-9256-CE4685ADB5F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E80DD10-F8AB-45FF-A6A7-CC6DDB0691C5}" type="datetimeFigureOut">
              <a:rPr lang="sl-SI"/>
              <a:pPr>
                <a:defRPr/>
              </a:pPr>
              <a:t>3. 06. 2019</a:t>
            </a:fld>
            <a:endParaRPr lang="sl-SI"/>
          </a:p>
        </p:txBody>
      </p:sp>
      <p:sp>
        <p:nvSpPr>
          <p:cNvPr id="4" name="Slide Image Placeholder 3">
            <a:extLst>
              <a:ext uri="{FF2B5EF4-FFF2-40B4-BE49-F238E27FC236}">
                <a16:creationId xmlns:a16="http://schemas.microsoft.com/office/drawing/2014/main" id="{EACC675D-5762-4333-B8E9-0A2E4A3A687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AF2EA8F0-2257-41AB-B005-616C9DA03F0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DE7396C3-8138-4249-BC0E-095C1E1A1B3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Slide Number Placeholder 6">
            <a:extLst>
              <a:ext uri="{FF2B5EF4-FFF2-40B4-BE49-F238E27FC236}">
                <a16:creationId xmlns:a16="http://schemas.microsoft.com/office/drawing/2014/main" id="{E7F2F659-9A47-4309-BE26-C398AAFBBB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70D8AB6-D6C7-44BF-918F-1AD4610C55F8}"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80483FA-77F3-40B6-A2E4-D2AB70D47C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7E03971-CE6B-4398-9BBF-09E94AD9B1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5364" name="Slide Number Placeholder 3">
            <a:extLst>
              <a:ext uri="{FF2B5EF4-FFF2-40B4-BE49-F238E27FC236}">
                <a16:creationId xmlns:a16="http://schemas.microsoft.com/office/drawing/2014/main" id="{FE15E746-D48E-47F9-BFA8-3B384FD0BC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95ACA1A3-FD41-4CD5-B06C-1BACAF11C6BB}"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18813035-5EFD-4D0A-A0E3-E10CD7B89D5C}"/>
              </a:ext>
            </a:extLst>
          </p:cNvPr>
          <p:cNvSpPr>
            <a:spLocks noGrp="1"/>
          </p:cNvSpPr>
          <p:nvPr>
            <p:ph type="dt" sz="half" idx="10"/>
          </p:nvPr>
        </p:nvSpPr>
        <p:spPr/>
        <p:txBody>
          <a:bodyPr/>
          <a:lstStyle>
            <a:lvl1pPr>
              <a:defRPr/>
            </a:lvl1pPr>
          </a:lstStyle>
          <a:p>
            <a:pPr>
              <a:defRPr/>
            </a:pPr>
            <a:fld id="{C5855F49-6D29-4FAF-8FCE-848B36CA9331}" type="datetimeFigureOut">
              <a:rPr lang="sl-SI"/>
              <a:pPr>
                <a:defRPr/>
              </a:pPr>
              <a:t>3. 06. 2019</a:t>
            </a:fld>
            <a:endParaRPr lang="sl-SI"/>
          </a:p>
        </p:txBody>
      </p:sp>
      <p:sp>
        <p:nvSpPr>
          <p:cNvPr id="5" name="Footer Placeholder 4">
            <a:extLst>
              <a:ext uri="{FF2B5EF4-FFF2-40B4-BE49-F238E27FC236}">
                <a16:creationId xmlns:a16="http://schemas.microsoft.com/office/drawing/2014/main" id="{22AC2015-BE72-42D2-BBD6-7D2025E0591B}"/>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276D1781-1ACD-4E9C-BAF3-C3698A3E7279}"/>
              </a:ext>
            </a:extLst>
          </p:cNvPr>
          <p:cNvSpPr>
            <a:spLocks noGrp="1"/>
          </p:cNvSpPr>
          <p:nvPr>
            <p:ph type="sldNum" sz="quarter" idx="12"/>
          </p:nvPr>
        </p:nvSpPr>
        <p:spPr/>
        <p:txBody>
          <a:bodyPr/>
          <a:lstStyle>
            <a:lvl1pPr>
              <a:defRPr/>
            </a:lvl1pPr>
          </a:lstStyle>
          <a:p>
            <a:fld id="{0335A3A7-9678-4A4B-8866-926CC12D9EC2}" type="slidenum">
              <a:rPr lang="sl-SI" altLang="sl-SI"/>
              <a:pPr/>
              <a:t>‹#›</a:t>
            </a:fld>
            <a:endParaRPr lang="sl-SI" altLang="sl-SI"/>
          </a:p>
        </p:txBody>
      </p:sp>
    </p:spTree>
    <p:extLst>
      <p:ext uri="{BB962C8B-B14F-4D97-AF65-F5344CB8AC3E}">
        <p14:creationId xmlns:p14="http://schemas.microsoft.com/office/powerpoint/2010/main" val="2868015104"/>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8987AD4-75EF-4421-9F54-78546DADBB94}"/>
              </a:ext>
            </a:extLst>
          </p:cNvPr>
          <p:cNvSpPr>
            <a:spLocks noGrp="1"/>
          </p:cNvSpPr>
          <p:nvPr>
            <p:ph type="dt" sz="half" idx="10"/>
          </p:nvPr>
        </p:nvSpPr>
        <p:spPr/>
        <p:txBody>
          <a:bodyPr/>
          <a:lstStyle>
            <a:lvl1pPr>
              <a:defRPr/>
            </a:lvl1pPr>
          </a:lstStyle>
          <a:p>
            <a:pPr>
              <a:defRPr/>
            </a:pPr>
            <a:fld id="{C5145EB6-8E52-4062-BCF4-A59C47DEFDAF}" type="datetimeFigureOut">
              <a:rPr lang="sl-SI"/>
              <a:pPr>
                <a:defRPr/>
              </a:pPr>
              <a:t>3. 06. 2019</a:t>
            </a:fld>
            <a:endParaRPr lang="sl-SI"/>
          </a:p>
        </p:txBody>
      </p:sp>
      <p:sp>
        <p:nvSpPr>
          <p:cNvPr id="5" name="Footer Placeholder 4">
            <a:extLst>
              <a:ext uri="{FF2B5EF4-FFF2-40B4-BE49-F238E27FC236}">
                <a16:creationId xmlns:a16="http://schemas.microsoft.com/office/drawing/2014/main" id="{76AAF778-C23D-4DC7-A26B-4BB69FD4EBC2}"/>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DEFE0817-11CE-4A99-810F-50C00E5F2EC8}"/>
              </a:ext>
            </a:extLst>
          </p:cNvPr>
          <p:cNvSpPr>
            <a:spLocks noGrp="1"/>
          </p:cNvSpPr>
          <p:nvPr>
            <p:ph type="sldNum" sz="quarter" idx="12"/>
          </p:nvPr>
        </p:nvSpPr>
        <p:spPr/>
        <p:txBody>
          <a:bodyPr/>
          <a:lstStyle>
            <a:lvl1pPr>
              <a:defRPr/>
            </a:lvl1pPr>
          </a:lstStyle>
          <a:p>
            <a:fld id="{3589F27D-84CF-43DC-A7D3-88FA2F1BC162}" type="slidenum">
              <a:rPr lang="sl-SI" altLang="sl-SI"/>
              <a:pPr/>
              <a:t>‹#›</a:t>
            </a:fld>
            <a:endParaRPr lang="sl-SI" altLang="sl-SI"/>
          </a:p>
        </p:txBody>
      </p:sp>
    </p:spTree>
    <p:extLst>
      <p:ext uri="{BB962C8B-B14F-4D97-AF65-F5344CB8AC3E}">
        <p14:creationId xmlns:p14="http://schemas.microsoft.com/office/powerpoint/2010/main" val="3272951921"/>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B0AEF78-06A1-4637-B9E9-43834AFFF352}"/>
              </a:ext>
            </a:extLst>
          </p:cNvPr>
          <p:cNvSpPr>
            <a:spLocks noGrp="1"/>
          </p:cNvSpPr>
          <p:nvPr>
            <p:ph type="dt" sz="half" idx="10"/>
          </p:nvPr>
        </p:nvSpPr>
        <p:spPr/>
        <p:txBody>
          <a:bodyPr/>
          <a:lstStyle>
            <a:lvl1pPr>
              <a:defRPr/>
            </a:lvl1pPr>
          </a:lstStyle>
          <a:p>
            <a:pPr>
              <a:defRPr/>
            </a:pPr>
            <a:fld id="{7AACE63E-533A-4DF9-8F2B-511F262AEF32}" type="datetimeFigureOut">
              <a:rPr lang="sl-SI"/>
              <a:pPr>
                <a:defRPr/>
              </a:pPr>
              <a:t>3. 06. 2019</a:t>
            </a:fld>
            <a:endParaRPr lang="sl-SI"/>
          </a:p>
        </p:txBody>
      </p:sp>
      <p:sp>
        <p:nvSpPr>
          <p:cNvPr id="5" name="Footer Placeholder 4">
            <a:extLst>
              <a:ext uri="{FF2B5EF4-FFF2-40B4-BE49-F238E27FC236}">
                <a16:creationId xmlns:a16="http://schemas.microsoft.com/office/drawing/2014/main" id="{E6544084-2353-4624-925F-1F7770A89723}"/>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68524A6B-2286-4EA8-8350-873341AD5590}"/>
              </a:ext>
            </a:extLst>
          </p:cNvPr>
          <p:cNvSpPr>
            <a:spLocks noGrp="1"/>
          </p:cNvSpPr>
          <p:nvPr>
            <p:ph type="sldNum" sz="quarter" idx="12"/>
          </p:nvPr>
        </p:nvSpPr>
        <p:spPr/>
        <p:txBody>
          <a:bodyPr/>
          <a:lstStyle>
            <a:lvl1pPr>
              <a:defRPr/>
            </a:lvl1pPr>
          </a:lstStyle>
          <a:p>
            <a:fld id="{1443C231-E203-4D96-9FC3-0D53B4716B71}" type="slidenum">
              <a:rPr lang="sl-SI" altLang="sl-SI"/>
              <a:pPr/>
              <a:t>‹#›</a:t>
            </a:fld>
            <a:endParaRPr lang="sl-SI" altLang="sl-SI"/>
          </a:p>
        </p:txBody>
      </p:sp>
    </p:spTree>
    <p:extLst>
      <p:ext uri="{BB962C8B-B14F-4D97-AF65-F5344CB8AC3E}">
        <p14:creationId xmlns:p14="http://schemas.microsoft.com/office/powerpoint/2010/main" val="115403426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705EF6E-7875-456C-B125-8F2E77B673DA}"/>
              </a:ext>
            </a:extLst>
          </p:cNvPr>
          <p:cNvSpPr>
            <a:spLocks noGrp="1"/>
          </p:cNvSpPr>
          <p:nvPr>
            <p:ph type="dt" sz="half" idx="10"/>
          </p:nvPr>
        </p:nvSpPr>
        <p:spPr/>
        <p:txBody>
          <a:bodyPr/>
          <a:lstStyle>
            <a:lvl1pPr>
              <a:defRPr/>
            </a:lvl1pPr>
          </a:lstStyle>
          <a:p>
            <a:pPr>
              <a:defRPr/>
            </a:pPr>
            <a:fld id="{023C2A4D-726B-4C40-A0C9-A6B3B3867713}" type="datetimeFigureOut">
              <a:rPr lang="sl-SI"/>
              <a:pPr>
                <a:defRPr/>
              </a:pPr>
              <a:t>3. 06. 2019</a:t>
            </a:fld>
            <a:endParaRPr lang="sl-SI"/>
          </a:p>
        </p:txBody>
      </p:sp>
      <p:sp>
        <p:nvSpPr>
          <p:cNvPr id="5" name="Footer Placeholder 4">
            <a:extLst>
              <a:ext uri="{FF2B5EF4-FFF2-40B4-BE49-F238E27FC236}">
                <a16:creationId xmlns:a16="http://schemas.microsoft.com/office/drawing/2014/main" id="{4B7C38C3-51BC-40DB-B49F-7BA9C30B3D30}"/>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26942835-9C6D-41F6-A40D-FA9877DA615D}"/>
              </a:ext>
            </a:extLst>
          </p:cNvPr>
          <p:cNvSpPr>
            <a:spLocks noGrp="1"/>
          </p:cNvSpPr>
          <p:nvPr>
            <p:ph type="sldNum" sz="quarter" idx="12"/>
          </p:nvPr>
        </p:nvSpPr>
        <p:spPr/>
        <p:txBody>
          <a:bodyPr/>
          <a:lstStyle>
            <a:lvl1pPr>
              <a:defRPr/>
            </a:lvl1pPr>
          </a:lstStyle>
          <a:p>
            <a:fld id="{63A6A360-8BF8-414F-BCFF-091C060E4EAB}" type="slidenum">
              <a:rPr lang="sl-SI" altLang="sl-SI"/>
              <a:pPr/>
              <a:t>‹#›</a:t>
            </a:fld>
            <a:endParaRPr lang="sl-SI" altLang="sl-SI"/>
          </a:p>
        </p:txBody>
      </p:sp>
    </p:spTree>
    <p:extLst>
      <p:ext uri="{BB962C8B-B14F-4D97-AF65-F5344CB8AC3E}">
        <p14:creationId xmlns:p14="http://schemas.microsoft.com/office/powerpoint/2010/main" val="245964991"/>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D03F86-D95D-4FFC-9044-138AF6724196}"/>
              </a:ext>
            </a:extLst>
          </p:cNvPr>
          <p:cNvSpPr>
            <a:spLocks noGrp="1"/>
          </p:cNvSpPr>
          <p:nvPr>
            <p:ph type="dt" sz="half" idx="10"/>
          </p:nvPr>
        </p:nvSpPr>
        <p:spPr/>
        <p:txBody>
          <a:bodyPr/>
          <a:lstStyle>
            <a:lvl1pPr>
              <a:defRPr/>
            </a:lvl1pPr>
          </a:lstStyle>
          <a:p>
            <a:pPr>
              <a:defRPr/>
            </a:pPr>
            <a:fld id="{D952440F-563C-4BBB-982E-F51CC76975F0}" type="datetimeFigureOut">
              <a:rPr lang="sl-SI"/>
              <a:pPr>
                <a:defRPr/>
              </a:pPr>
              <a:t>3. 06. 2019</a:t>
            </a:fld>
            <a:endParaRPr lang="sl-SI"/>
          </a:p>
        </p:txBody>
      </p:sp>
      <p:sp>
        <p:nvSpPr>
          <p:cNvPr id="5" name="Footer Placeholder 4">
            <a:extLst>
              <a:ext uri="{FF2B5EF4-FFF2-40B4-BE49-F238E27FC236}">
                <a16:creationId xmlns:a16="http://schemas.microsoft.com/office/drawing/2014/main" id="{F7BF2F35-9D49-4DE9-BE10-15477B1C0FD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5BCE34F8-EF8A-460B-AF00-75C5D089757E}"/>
              </a:ext>
            </a:extLst>
          </p:cNvPr>
          <p:cNvSpPr>
            <a:spLocks noGrp="1"/>
          </p:cNvSpPr>
          <p:nvPr>
            <p:ph type="sldNum" sz="quarter" idx="12"/>
          </p:nvPr>
        </p:nvSpPr>
        <p:spPr/>
        <p:txBody>
          <a:bodyPr/>
          <a:lstStyle>
            <a:lvl1pPr>
              <a:defRPr/>
            </a:lvl1pPr>
          </a:lstStyle>
          <a:p>
            <a:fld id="{6DA53862-5D23-43C6-9A56-02381B4A4D68}" type="slidenum">
              <a:rPr lang="sl-SI" altLang="sl-SI"/>
              <a:pPr/>
              <a:t>‹#›</a:t>
            </a:fld>
            <a:endParaRPr lang="sl-SI" altLang="sl-SI"/>
          </a:p>
        </p:txBody>
      </p:sp>
    </p:spTree>
    <p:extLst>
      <p:ext uri="{BB962C8B-B14F-4D97-AF65-F5344CB8AC3E}">
        <p14:creationId xmlns:p14="http://schemas.microsoft.com/office/powerpoint/2010/main" val="305133991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3">
            <a:extLst>
              <a:ext uri="{FF2B5EF4-FFF2-40B4-BE49-F238E27FC236}">
                <a16:creationId xmlns:a16="http://schemas.microsoft.com/office/drawing/2014/main" id="{4A061C62-1A25-498D-A6AD-6A1FDB9657C9}"/>
              </a:ext>
            </a:extLst>
          </p:cNvPr>
          <p:cNvSpPr>
            <a:spLocks noGrp="1"/>
          </p:cNvSpPr>
          <p:nvPr>
            <p:ph type="dt" sz="half" idx="10"/>
          </p:nvPr>
        </p:nvSpPr>
        <p:spPr/>
        <p:txBody>
          <a:bodyPr/>
          <a:lstStyle>
            <a:lvl1pPr>
              <a:defRPr/>
            </a:lvl1pPr>
          </a:lstStyle>
          <a:p>
            <a:pPr>
              <a:defRPr/>
            </a:pPr>
            <a:fld id="{111507C4-A9C7-464F-8490-2F208C5F53CC}" type="datetimeFigureOut">
              <a:rPr lang="sl-SI"/>
              <a:pPr>
                <a:defRPr/>
              </a:pPr>
              <a:t>3. 06. 2019</a:t>
            </a:fld>
            <a:endParaRPr lang="sl-SI"/>
          </a:p>
        </p:txBody>
      </p:sp>
      <p:sp>
        <p:nvSpPr>
          <p:cNvPr id="6" name="Footer Placeholder 4">
            <a:extLst>
              <a:ext uri="{FF2B5EF4-FFF2-40B4-BE49-F238E27FC236}">
                <a16:creationId xmlns:a16="http://schemas.microsoft.com/office/drawing/2014/main" id="{72A1F788-1C01-44F7-ABBF-D7518B6122EA}"/>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4A5DDBF6-8BAF-4253-8386-18B8A4263518}"/>
              </a:ext>
            </a:extLst>
          </p:cNvPr>
          <p:cNvSpPr>
            <a:spLocks noGrp="1"/>
          </p:cNvSpPr>
          <p:nvPr>
            <p:ph type="sldNum" sz="quarter" idx="12"/>
          </p:nvPr>
        </p:nvSpPr>
        <p:spPr/>
        <p:txBody>
          <a:bodyPr/>
          <a:lstStyle>
            <a:lvl1pPr>
              <a:defRPr/>
            </a:lvl1pPr>
          </a:lstStyle>
          <a:p>
            <a:fld id="{DD647060-D2D5-40A0-8190-242D80519206}" type="slidenum">
              <a:rPr lang="sl-SI" altLang="sl-SI"/>
              <a:pPr/>
              <a:t>‹#›</a:t>
            </a:fld>
            <a:endParaRPr lang="sl-SI" altLang="sl-SI"/>
          </a:p>
        </p:txBody>
      </p:sp>
    </p:spTree>
    <p:extLst>
      <p:ext uri="{BB962C8B-B14F-4D97-AF65-F5344CB8AC3E}">
        <p14:creationId xmlns:p14="http://schemas.microsoft.com/office/powerpoint/2010/main" val="2470410912"/>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3">
            <a:extLst>
              <a:ext uri="{FF2B5EF4-FFF2-40B4-BE49-F238E27FC236}">
                <a16:creationId xmlns:a16="http://schemas.microsoft.com/office/drawing/2014/main" id="{9CACE363-F2DB-417C-A751-0FC3FD41DAEC}"/>
              </a:ext>
            </a:extLst>
          </p:cNvPr>
          <p:cNvSpPr>
            <a:spLocks noGrp="1"/>
          </p:cNvSpPr>
          <p:nvPr>
            <p:ph type="dt" sz="half" idx="10"/>
          </p:nvPr>
        </p:nvSpPr>
        <p:spPr/>
        <p:txBody>
          <a:bodyPr/>
          <a:lstStyle>
            <a:lvl1pPr>
              <a:defRPr/>
            </a:lvl1pPr>
          </a:lstStyle>
          <a:p>
            <a:pPr>
              <a:defRPr/>
            </a:pPr>
            <a:fld id="{D78575DF-600B-4A46-9F2A-4233B4FFB3CB}" type="datetimeFigureOut">
              <a:rPr lang="sl-SI"/>
              <a:pPr>
                <a:defRPr/>
              </a:pPr>
              <a:t>3. 06. 2019</a:t>
            </a:fld>
            <a:endParaRPr lang="sl-SI"/>
          </a:p>
        </p:txBody>
      </p:sp>
      <p:sp>
        <p:nvSpPr>
          <p:cNvPr id="8" name="Footer Placeholder 4">
            <a:extLst>
              <a:ext uri="{FF2B5EF4-FFF2-40B4-BE49-F238E27FC236}">
                <a16:creationId xmlns:a16="http://schemas.microsoft.com/office/drawing/2014/main" id="{4FCDEFEE-9CFC-450C-920D-D6E265D2A904}"/>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F05F4D9A-7FCB-454B-9233-D994B3AAB351}"/>
              </a:ext>
            </a:extLst>
          </p:cNvPr>
          <p:cNvSpPr>
            <a:spLocks noGrp="1"/>
          </p:cNvSpPr>
          <p:nvPr>
            <p:ph type="sldNum" sz="quarter" idx="12"/>
          </p:nvPr>
        </p:nvSpPr>
        <p:spPr/>
        <p:txBody>
          <a:bodyPr/>
          <a:lstStyle>
            <a:lvl1pPr>
              <a:defRPr/>
            </a:lvl1pPr>
          </a:lstStyle>
          <a:p>
            <a:fld id="{3DA9E241-2D3E-408A-B2FC-41F8360CFAC3}" type="slidenum">
              <a:rPr lang="sl-SI" altLang="sl-SI"/>
              <a:pPr/>
              <a:t>‹#›</a:t>
            </a:fld>
            <a:endParaRPr lang="sl-SI" altLang="sl-SI"/>
          </a:p>
        </p:txBody>
      </p:sp>
    </p:spTree>
    <p:extLst>
      <p:ext uri="{BB962C8B-B14F-4D97-AF65-F5344CB8AC3E}">
        <p14:creationId xmlns:p14="http://schemas.microsoft.com/office/powerpoint/2010/main" val="1703692365"/>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3">
            <a:extLst>
              <a:ext uri="{FF2B5EF4-FFF2-40B4-BE49-F238E27FC236}">
                <a16:creationId xmlns:a16="http://schemas.microsoft.com/office/drawing/2014/main" id="{27F383F7-EA22-4620-8338-7D30E20860BC}"/>
              </a:ext>
            </a:extLst>
          </p:cNvPr>
          <p:cNvSpPr>
            <a:spLocks noGrp="1"/>
          </p:cNvSpPr>
          <p:nvPr>
            <p:ph type="dt" sz="half" idx="10"/>
          </p:nvPr>
        </p:nvSpPr>
        <p:spPr/>
        <p:txBody>
          <a:bodyPr/>
          <a:lstStyle>
            <a:lvl1pPr>
              <a:defRPr/>
            </a:lvl1pPr>
          </a:lstStyle>
          <a:p>
            <a:pPr>
              <a:defRPr/>
            </a:pPr>
            <a:fld id="{5014F71C-FFDD-44BF-94CB-E7AF3F35EC4D}" type="datetimeFigureOut">
              <a:rPr lang="sl-SI"/>
              <a:pPr>
                <a:defRPr/>
              </a:pPr>
              <a:t>3. 06. 2019</a:t>
            </a:fld>
            <a:endParaRPr lang="sl-SI"/>
          </a:p>
        </p:txBody>
      </p:sp>
      <p:sp>
        <p:nvSpPr>
          <p:cNvPr id="4" name="Footer Placeholder 4">
            <a:extLst>
              <a:ext uri="{FF2B5EF4-FFF2-40B4-BE49-F238E27FC236}">
                <a16:creationId xmlns:a16="http://schemas.microsoft.com/office/drawing/2014/main" id="{A0E2EF55-E16C-492F-A254-2586519453EF}"/>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9D122FA1-54B3-4C6E-8ED9-10C184DF83F4}"/>
              </a:ext>
            </a:extLst>
          </p:cNvPr>
          <p:cNvSpPr>
            <a:spLocks noGrp="1"/>
          </p:cNvSpPr>
          <p:nvPr>
            <p:ph type="sldNum" sz="quarter" idx="12"/>
          </p:nvPr>
        </p:nvSpPr>
        <p:spPr/>
        <p:txBody>
          <a:bodyPr/>
          <a:lstStyle>
            <a:lvl1pPr>
              <a:defRPr/>
            </a:lvl1pPr>
          </a:lstStyle>
          <a:p>
            <a:fld id="{62833F57-DF6F-4A87-AECE-0EF56AD8328E}" type="slidenum">
              <a:rPr lang="sl-SI" altLang="sl-SI"/>
              <a:pPr/>
              <a:t>‹#›</a:t>
            </a:fld>
            <a:endParaRPr lang="sl-SI" altLang="sl-SI"/>
          </a:p>
        </p:txBody>
      </p:sp>
    </p:spTree>
    <p:extLst>
      <p:ext uri="{BB962C8B-B14F-4D97-AF65-F5344CB8AC3E}">
        <p14:creationId xmlns:p14="http://schemas.microsoft.com/office/powerpoint/2010/main" val="226151531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1F57C93-1709-4A80-BAF3-09B812A41518}"/>
              </a:ext>
            </a:extLst>
          </p:cNvPr>
          <p:cNvSpPr>
            <a:spLocks noGrp="1"/>
          </p:cNvSpPr>
          <p:nvPr>
            <p:ph type="dt" sz="half" idx="10"/>
          </p:nvPr>
        </p:nvSpPr>
        <p:spPr/>
        <p:txBody>
          <a:bodyPr/>
          <a:lstStyle>
            <a:lvl1pPr>
              <a:defRPr/>
            </a:lvl1pPr>
          </a:lstStyle>
          <a:p>
            <a:pPr>
              <a:defRPr/>
            </a:pPr>
            <a:fld id="{6E51BF9B-2E23-43CD-99D5-C2EA6544A7EF}" type="datetimeFigureOut">
              <a:rPr lang="sl-SI"/>
              <a:pPr>
                <a:defRPr/>
              </a:pPr>
              <a:t>3. 06. 2019</a:t>
            </a:fld>
            <a:endParaRPr lang="sl-SI"/>
          </a:p>
        </p:txBody>
      </p:sp>
      <p:sp>
        <p:nvSpPr>
          <p:cNvPr id="3" name="Footer Placeholder 4">
            <a:extLst>
              <a:ext uri="{FF2B5EF4-FFF2-40B4-BE49-F238E27FC236}">
                <a16:creationId xmlns:a16="http://schemas.microsoft.com/office/drawing/2014/main" id="{773D0CBB-DE28-44A9-860C-A4D7A411E49C}"/>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CDB33327-9DD2-4AB2-9799-D668F7E03DEE}"/>
              </a:ext>
            </a:extLst>
          </p:cNvPr>
          <p:cNvSpPr>
            <a:spLocks noGrp="1"/>
          </p:cNvSpPr>
          <p:nvPr>
            <p:ph type="sldNum" sz="quarter" idx="12"/>
          </p:nvPr>
        </p:nvSpPr>
        <p:spPr/>
        <p:txBody>
          <a:bodyPr/>
          <a:lstStyle>
            <a:lvl1pPr>
              <a:defRPr/>
            </a:lvl1pPr>
          </a:lstStyle>
          <a:p>
            <a:fld id="{172BCE40-7D0C-4BCA-9AD1-614B3AD1405D}" type="slidenum">
              <a:rPr lang="sl-SI" altLang="sl-SI"/>
              <a:pPr/>
              <a:t>‹#›</a:t>
            </a:fld>
            <a:endParaRPr lang="sl-SI" altLang="sl-SI"/>
          </a:p>
        </p:txBody>
      </p:sp>
    </p:spTree>
    <p:extLst>
      <p:ext uri="{BB962C8B-B14F-4D97-AF65-F5344CB8AC3E}">
        <p14:creationId xmlns:p14="http://schemas.microsoft.com/office/powerpoint/2010/main" val="3274771051"/>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3081372-4C2B-4715-8D86-F8E2175C9C69}"/>
              </a:ext>
            </a:extLst>
          </p:cNvPr>
          <p:cNvSpPr>
            <a:spLocks noGrp="1"/>
          </p:cNvSpPr>
          <p:nvPr>
            <p:ph type="dt" sz="half" idx="10"/>
          </p:nvPr>
        </p:nvSpPr>
        <p:spPr/>
        <p:txBody>
          <a:bodyPr/>
          <a:lstStyle>
            <a:lvl1pPr>
              <a:defRPr/>
            </a:lvl1pPr>
          </a:lstStyle>
          <a:p>
            <a:pPr>
              <a:defRPr/>
            </a:pPr>
            <a:fld id="{22B5090D-06ED-4897-A83D-8ADD70D43F1E}" type="datetimeFigureOut">
              <a:rPr lang="sl-SI"/>
              <a:pPr>
                <a:defRPr/>
              </a:pPr>
              <a:t>3. 06. 2019</a:t>
            </a:fld>
            <a:endParaRPr lang="sl-SI"/>
          </a:p>
        </p:txBody>
      </p:sp>
      <p:sp>
        <p:nvSpPr>
          <p:cNvPr id="6" name="Footer Placeholder 4">
            <a:extLst>
              <a:ext uri="{FF2B5EF4-FFF2-40B4-BE49-F238E27FC236}">
                <a16:creationId xmlns:a16="http://schemas.microsoft.com/office/drawing/2014/main" id="{93D457CD-4E9E-4AC2-A7B1-0F1282971D58}"/>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5877226D-9333-40D3-9320-D5AB0780051E}"/>
              </a:ext>
            </a:extLst>
          </p:cNvPr>
          <p:cNvSpPr>
            <a:spLocks noGrp="1"/>
          </p:cNvSpPr>
          <p:nvPr>
            <p:ph type="sldNum" sz="quarter" idx="12"/>
          </p:nvPr>
        </p:nvSpPr>
        <p:spPr/>
        <p:txBody>
          <a:bodyPr/>
          <a:lstStyle>
            <a:lvl1pPr>
              <a:defRPr/>
            </a:lvl1pPr>
          </a:lstStyle>
          <a:p>
            <a:fld id="{71F9101A-D806-4F10-A9E4-A980DC0D536C}" type="slidenum">
              <a:rPr lang="sl-SI" altLang="sl-SI"/>
              <a:pPr/>
              <a:t>‹#›</a:t>
            </a:fld>
            <a:endParaRPr lang="sl-SI" altLang="sl-SI"/>
          </a:p>
        </p:txBody>
      </p:sp>
    </p:spTree>
    <p:extLst>
      <p:ext uri="{BB962C8B-B14F-4D97-AF65-F5344CB8AC3E}">
        <p14:creationId xmlns:p14="http://schemas.microsoft.com/office/powerpoint/2010/main" val="379676369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4C22D88-5CF0-4D64-8A21-E4EA9D70EC3F}"/>
              </a:ext>
            </a:extLst>
          </p:cNvPr>
          <p:cNvSpPr>
            <a:spLocks noGrp="1"/>
          </p:cNvSpPr>
          <p:nvPr>
            <p:ph type="dt" sz="half" idx="10"/>
          </p:nvPr>
        </p:nvSpPr>
        <p:spPr/>
        <p:txBody>
          <a:bodyPr/>
          <a:lstStyle>
            <a:lvl1pPr>
              <a:defRPr/>
            </a:lvl1pPr>
          </a:lstStyle>
          <a:p>
            <a:pPr>
              <a:defRPr/>
            </a:pPr>
            <a:fld id="{AAF25984-E8B0-41AD-9149-3727898863F4}" type="datetimeFigureOut">
              <a:rPr lang="sl-SI"/>
              <a:pPr>
                <a:defRPr/>
              </a:pPr>
              <a:t>3. 06. 2019</a:t>
            </a:fld>
            <a:endParaRPr lang="sl-SI"/>
          </a:p>
        </p:txBody>
      </p:sp>
      <p:sp>
        <p:nvSpPr>
          <p:cNvPr id="6" name="Footer Placeholder 4">
            <a:extLst>
              <a:ext uri="{FF2B5EF4-FFF2-40B4-BE49-F238E27FC236}">
                <a16:creationId xmlns:a16="http://schemas.microsoft.com/office/drawing/2014/main" id="{ABFF590C-5390-4048-B7B6-87F02927FE4F}"/>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FD3925A4-7C6B-464E-B700-759EEA965354}"/>
              </a:ext>
            </a:extLst>
          </p:cNvPr>
          <p:cNvSpPr>
            <a:spLocks noGrp="1"/>
          </p:cNvSpPr>
          <p:nvPr>
            <p:ph type="sldNum" sz="quarter" idx="12"/>
          </p:nvPr>
        </p:nvSpPr>
        <p:spPr/>
        <p:txBody>
          <a:bodyPr/>
          <a:lstStyle>
            <a:lvl1pPr>
              <a:defRPr/>
            </a:lvl1pPr>
          </a:lstStyle>
          <a:p>
            <a:fld id="{9EF32994-01C6-4D23-B635-439ED2AB48C2}" type="slidenum">
              <a:rPr lang="sl-SI" altLang="sl-SI"/>
              <a:pPr/>
              <a:t>‹#›</a:t>
            </a:fld>
            <a:endParaRPr lang="sl-SI" altLang="sl-SI"/>
          </a:p>
        </p:txBody>
      </p:sp>
    </p:spTree>
    <p:extLst>
      <p:ext uri="{BB962C8B-B14F-4D97-AF65-F5344CB8AC3E}">
        <p14:creationId xmlns:p14="http://schemas.microsoft.com/office/powerpoint/2010/main" val="4042868209"/>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5301D4D-F8DF-455D-84C5-F670B261DFB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endParaRPr lang="sl-SI" altLang="sl-SI"/>
          </a:p>
        </p:txBody>
      </p:sp>
      <p:sp>
        <p:nvSpPr>
          <p:cNvPr id="1027" name="Text Placeholder 2">
            <a:extLst>
              <a:ext uri="{FF2B5EF4-FFF2-40B4-BE49-F238E27FC236}">
                <a16:creationId xmlns:a16="http://schemas.microsoft.com/office/drawing/2014/main" id="{4671FE87-46B9-45B6-AEB8-A2F5FFBE16B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endParaRPr lang="sl-SI" altLang="sl-SI"/>
          </a:p>
        </p:txBody>
      </p:sp>
      <p:sp>
        <p:nvSpPr>
          <p:cNvPr id="4" name="Date Placeholder 3">
            <a:extLst>
              <a:ext uri="{FF2B5EF4-FFF2-40B4-BE49-F238E27FC236}">
                <a16:creationId xmlns:a16="http://schemas.microsoft.com/office/drawing/2014/main" id="{0C35FED4-5878-49B4-8C95-A07BE6E1EDB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110C1AA-833B-495B-BD22-23E55FEEF64E}" type="datetimeFigureOut">
              <a:rPr lang="sl-SI"/>
              <a:pPr>
                <a:defRPr/>
              </a:pPr>
              <a:t>3. 06. 2019</a:t>
            </a:fld>
            <a:endParaRPr lang="sl-SI"/>
          </a:p>
        </p:txBody>
      </p:sp>
      <p:sp>
        <p:nvSpPr>
          <p:cNvPr id="5" name="Footer Placeholder 4">
            <a:extLst>
              <a:ext uri="{FF2B5EF4-FFF2-40B4-BE49-F238E27FC236}">
                <a16:creationId xmlns:a16="http://schemas.microsoft.com/office/drawing/2014/main" id="{E0E2E460-10BE-48F2-9C4E-9F04D389BB4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sl-SI"/>
          </a:p>
        </p:txBody>
      </p:sp>
      <p:sp>
        <p:nvSpPr>
          <p:cNvPr id="6" name="Slide Number Placeholder 5">
            <a:extLst>
              <a:ext uri="{FF2B5EF4-FFF2-40B4-BE49-F238E27FC236}">
                <a16:creationId xmlns:a16="http://schemas.microsoft.com/office/drawing/2014/main" id="{BBCF8BD6-16D9-4A77-9BA1-DE8DAC09CB4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orbel" panose="020B0503020204020204" pitchFamily="34" charset="0"/>
              </a:defRPr>
            </a:lvl1pPr>
          </a:lstStyle>
          <a:p>
            <a:fld id="{606BE2A5-CADF-4D01-8087-21019051E06F}"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ransition>
    <p:fade thruBlk="1"/>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nsolas" panose="020B0609020204030204" pitchFamily="49" charset="0"/>
        </a:defRPr>
      </a:lvl2pPr>
      <a:lvl3pPr algn="ctr" rtl="0" fontAlgn="base">
        <a:spcBef>
          <a:spcPct val="0"/>
        </a:spcBef>
        <a:spcAft>
          <a:spcPct val="0"/>
        </a:spcAft>
        <a:defRPr sz="4400">
          <a:solidFill>
            <a:schemeClr val="tx1"/>
          </a:solidFill>
          <a:latin typeface="Consolas" panose="020B0609020204030204" pitchFamily="49" charset="0"/>
        </a:defRPr>
      </a:lvl3pPr>
      <a:lvl4pPr algn="ctr" rtl="0" fontAlgn="base">
        <a:spcBef>
          <a:spcPct val="0"/>
        </a:spcBef>
        <a:spcAft>
          <a:spcPct val="0"/>
        </a:spcAft>
        <a:defRPr sz="4400">
          <a:solidFill>
            <a:schemeClr val="tx1"/>
          </a:solidFill>
          <a:latin typeface="Consolas" panose="020B0609020204030204" pitchFamily="49" charset="0"/>
        </a:defRPr>
      </a:lvl4pPr>
      <a:lvl5pPr algn="ctr" rtl="0" fontAlgn="base">
        <a:spcBef>
          <a:spcPct val="0"/>
        </a:spcBef>
        <a:spcAft>
          <a:spcPct val="0"/>
        </a:spcAft>
        <a:defRPr sz="4400">
          <a:solidFill>
            <a:schemeClr val="tx1"/>
          </a:solidFill>
          <a:latin typeface="Consolas" panose="020B0609020204030204" pitchFamily="49" charset="0"/>
        </a:defRPr>
      </a:lvl5pPr>
      <a:lvl6pPr marL="457200" algn="ctr" rtl="0" fontAlgn="base">
        <a:spcBef>
          <a:spcPct val="0"/>
        </a:spcBef>
        <a:spcAft>
          <a:spcPct val="0"/>
        </a:spcAft>
        <a:defRPr sz="4400">
          <a:solidFill>
            <a:schemeClr val="tx1"/>
          </a:solidFill>
          <a:latin typeface="Consolas" panose="020B0609020204030204" pitchFamily="49" charset="0"/>
        </a:defRPr>
      </a:lvl6pPr>
      <a:lvl7pPr marL="914400" algn="ctr" rtl="0" fontAlgn="base">
        <a:spcBef>
          <a:spcPct val="0"/>
        </a:spcBef>
        <a:spcAft>
          <a:spcPct val="0"/>
        </a:spcAft>
        <a:defRPr sz="4400">
          <a:solidFill>
            <a:schemeClr val="tx1"/>
          </a:solidFill>
          <a:latin typeface="Consolas" panose="020B0609020204030204" pitchFamily="49" charset="0"/>
        </a:defRPr>
      </a:lvl7pPr>
      <a:lvl8pPr marL="1371600" algn="ctr" rtl="0" fontAlgn="base">
        <a:spcBef>
          <a:spcPct val="0"/>
        </a:spcBef>
        <a:spcAft>
          <a:spcPct val="0"/>
        </a:spcAft>
        <a:defRPr sz="4400">
          <a:solidFill>
            <a:schemeClr val="tx1"/>
          </a:solidFill>
          <a:latin typeface="Consolas" panose="020B0609020204030204" pitchFamily="49" charset="0"/>
        </a:defRPr>
      </a:lvl8pPr>
      <a:lvl9pPr marL="1828800" algn="ctr" rtl="0" fontAlgn="base">
        <a:spcBef>
          <a:spcPct val="0"/>
        </a:spcBef>
        <a:spcAft>
          <a:spcPct val="0"/>
        </a:spcAft>
        <a:defRPr sz="4400">
          <a:solidFill>
            <a:schemeClr val="tx1"/>
          </a:solidFill>
          <a:latin typeface="Consolas" panose="020B0609020204030204" pitchFamily="49"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mobing.si/slo/mobbing.html" TargetMode="External"/><Relationship Id="rId2" Type="http://schemas.openxmlformats.org/officeDocument/2006/relationships/hyperlink" Target="http://www.cilizadelo.si/default-30510.html"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www.revija.mojedelo.com/karierni-razvoj/osebni-ne-razvoj-mobing-se-pojavlja-tudi-v-sloveniji-186.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4936F0-79C9-4E27-843F-1A29BD41A741}"/>
              </a:ext>
            </a:extLst>
          </p:cNvPr>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rtlCol="0">
            <a:normAutofit/>
          </a:bodyPr>
          <a:lstStyle/>
          <a:p>
            <a:pPr fontAlgn="auto">
              <a:spcAft>
                <a:spcPts val="0"/>
              </a:spcAft>
              <a:defRPr/>
            </a:pPr>
            <a:r>
              <a:rPr lang="sl-SI" dirty="0"/>
              <a:t>MOBING NA DELAVNEM MESTU</a:t>
            </a:r>
          </a:p>
        </p:txBody>
      </p:sp>
      <p:pic>
        <p:nvPicPr>
          <p:cNvPr id="5" name="Picture 4" descr="mobbing1.jpg">
            <a:extLst>
              <a:ext uri="{FF2B5EF4-FFF2-40B4-BE49-F238E27FC236}">
                <a16:creationId xmlns:a16="http://schemas.microsoft.com/office/drawing/2014/main" id="{E792BC0F-0568-46F4-A06E-86A638E36B98}"/>
              </a:ext>
            </a:extLst>
          </p:cNvPr>
          <p:cNvPicPr>
            <a:picLocks noChangeAspect="1"/>
          </p:cNvPicPr>
          <p:nvPr/>
        </p:nvPicPr>
        <p:blipFill>
          <a:blip r:embed="rId3"/>
          <a:stretch>
            <a:fillRect/>
          </a:stretch>
        </p:blipFill>
        <p:spPr>
          <a:xfrm>
            <a:off x="2857488" y="1857364"/>
            <a:ext cx="3409950" cy="4181475"/>
          </a:xfrm>
          <a:prstGeom prst="rect">
            <a:avLst/>
          </a:prstGeom>
          <a:ln>
            <a:noFill/>
          </a:ln>
          <a:effectLst>
            <a:softEdge rad="112500"/>
          </a:effectLst>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52325-A636-4151-95DC-54D9102F6109}"/>
              </a:ext>
            </a:extLst>
          </p:cNvPr>
          <p:cNvSpPr>
            <a:spLocks noGrp="1"/>
          </p:cNvSpPr>
          <p:nvPr>
            <p:ph type="title"/>
          </p:nvPr>
        </p:nvSpPr>
        <p:spPr/>
        <p:txBody>
          <a:bodyPr rtlCol="0">
            <a:normAutofit/>
          </a:bodyPr>
          <a:lstStyle/>
          <a:p>
            <a:pPr fontAlgn="auto">
              <a:spcAft>
                <a:spcPts val="0"/>
              </a:spcAft>
              <a:defRPr/>
            </a:pPr>
            <a:r>
              <a:rPr lang="sl-SI"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UKREPI</a:t>
            </a:r>
          </a:p>
        </p:txBody>
      </p:sp>
      <p:sp>
        <p:nvSpPr>
          <p:cNvPr id="3" name="Content Placeholder 2">
            <a:extLst>
              <a:ext uri="{FF2B5EF4-FFF2-40B4-BE49-F238E27FC236}">
                <a16:creationId xmlns:a16="http://schemas.microsoft.com/office/drawing/2014/main" id="{366F0418-B509-4EC2-B851-AC3839717D8E}"/>
              </a:ext>
            </a:extLst>
          </p:cNvPr>
          <p:cNvSpPr>
            <a:spLocks noGrp="1"/>
          </p:cNvSpPr>
          <p:nvPr>
            <p:ph idx="1"/>
          </p:nvPr>
        </p:nvSpPr>
        <p:spPr/>
        <p:txBody>
          <a:bodyPr rtlCol="0">
            <a:normAutofit fontScale="77500" lnSpcReduction="20000"/>
            <a:scene3d>
              <a:camera prst="orthographicFront"/>
              <a:lightRig rig="soft" dir="t">
                <a:rot lat="0" lon="0" rev="10800000"/>
              </a:lightRig>
            </a:scene3d>
            <a:sp3d>
              <a:bevelT w="27940" h="12700"/>
              <a:contourClr>
                <a:srgbClr val="DDDDDD"/>
              </a:contourClr>
            </a:sp3d>
          </a:bodyPr>
          <a:lstStyle/>
          <a:p>
            <a:pPr fontAlgn="auto">
              <a:spcAft>
                <a:spcPts val="0"/>
              </a:spcAft>
              <a:defRPr/>
            </a:pPr>
            <a:r>
              <a:rPr lang="sl-SI" b="1" spc="150" dirty="0">
                <a:ln w="11430"/>
                <a:solidFill>
                  <a:srgbClr val="F8F8F8"/>
                </a:solidFill>
                <a:effectLst>
                  <a:outerShdw blurRad="25400" algn="tl" rotWithShape="0">
                    <a:srgbClr val="000000">
                      <a:alpha val="43000"/>
                    </a:srgbClr>
                  </a:outerShdw>
                </a:effectLst>
              </a:rPr>
              <a:t>PODJETJA:</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Organizacija mora sprejeti politiko-izjava o zavezi k reševanju problematike</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Opredeliti mora glavna načela(podjetje mobinga ne bo dopuščalo, vsak zaposlen ima pravico do spoštljivega odnosa,...),vsebovati mora definicijo mobinga(po možnosti tudi listo dejanj, ki jih štejemo pod mobing), opredelitev dolžnosti menedžerjev in predstavnikov sindikatov v zvezi z reševanjem primerov mobinga,usposobiti morajo kontaktno osebo za prijavo mobinga, in določa postopek prijave, ter nudenje pomoči žrtvam.</a:t>
            </a:r>
          </a:p>
          <a:p>
            <a:pPr fontAlgn="auto">
              <a:spcAft>
                <a:spcPts val="0"/>
              </a:spcAft>
              <a:defRPr/>
            </a:pPr>
            <a:endParaRPr lang="sl-SI" b="1" spc="150" dirty="0">
              <a:ln w="11430"/>
              <a:solidFill>
                <a:srgbClr val="F8F8F8"/>
              </a:solidFill>
              <a:effectLst>
                <a:outerShdw blurRad="25400" algn="tl" rotWithShape="0">
                  <a:srgbClr val="000000">
                    <a:alpha val="43000"/>
                  </a:srgbClr>
                </a:outerShdw>
              </a:effectLst>
            </a:endParaRPr>
          </a:p>
          <a:p>
            <a:pPr fontAlgn="auto">
              <a:spcAft>
                <a:spcPts val="0"/>
              </a:spcAft>
              <a:defRPr/>
            </a:pPr>
            <a:endParaRPr lang="sl-SI" b="1" spc="150" dirty="0">
              <a:ln w="11430"/>
              <a:solidFill>
                <a:srgbClr val="F8F8F8"/>
              </a:solidFill>
              <a:effectLst>
                <a:outerShdw blurRad="25400" algn="tl" rotWithShape="0">
                  <a:srgbClr val="000000">
                    <a:alpha val="43000"/>
                  </a:srgbClr>
                </a:outerShdw>
              </a:effectLst>
            </a:endParaRPr>
          </a:p>
          <a:p>
            <a:pPr fontAlgn="auto">
              <a:spcAft>
                <a:spcPts val="0"/>
              </a:spcAft>
              <a:defRPr/>
            </a:pPr>
            <a:endParaRPr lang="sl-SI" b="1"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iStock_000003830772Small.jpg_138096144.jpg">
            <a:extLst>
              <a:ext uri="{FF2B5EF4-FFF2-40B4-BE49-F238E27FC236}">
                <a16:creationId xmlns:a16="http://schemas.microsoft.com/office/drawing/2014/main" id="{A944FAE0-D00D-4CA8-9875-23E02D9EF91F}"/>
              </a:ext>
            </a:extLst>
          </p:cNvPr>
          <p:cNvPicPr>
            <a:picLocks noChangeAspect="1"/>
          </p:cNvPicPr>
          <p:nvPr/>
        </p:nvPicPr>
        <p:blipFill>
          <a:blip r:embed="rId2"/>
          <a:stretch>
            <a:fillRect/>
          </a:stretch>
        </p:blipFill>
        <p:spPr>
          <a:xfrm>
            <a:off x="4071934" y="1643050"/>
            <a:ext cx="4787443" cy="3167078"/>
          </a:xfrm>
          <a:prstGeom prst="rect">
            <a:avLst/>
          </a:prstGeom>
          <a:ln>
            <a:noFill/>
          </a:ln>
          <a:effectLst>
            <a:softEdge rad="112500"/>
          </a:effectLst>
        </p:spPr>
      </p:pic>
      <p:sp>
        <p:nvSpPr>
          <p:cNvPr id="4" name="TextBox 3">
            <a:extLst>
              <a:ext uri="{FF2B5EF4-FFF2-40B4-BE49-F238E27FC236}">
                <a16:creationId xmlns:a16="http://schemas.microsoft.com/office/drawing/2014/main" id="{A4E49023-52AE-4668-9DF4-9ED37366930F}"/>
              </a:ext>
            </a:extLst>
          </p:cNvPr>
          <p:cNvSpPr txBox="1"/>
          <p:nvPr/>
        </p:nvSpPr>
        <p:spPr>
          <a:xfrm>
            <a:off x="214282" y="142852"/>
            <a:ext cx="4357718" cy="5909310"/>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defRPr/>
            </a:pPr>
            <a:r>
              <a:rPr lang="sl-SI" sz="2000" b="1" spc="150" dirty="0">
                <a:ln w="11430"/>
                <a:solidFill>
                  <a:srgbClr val="F8F8F8"/>
                </a:solidFill>
                <a:effectLst>
                  <a:outerShdw blurRad="25400" algn="tl" rotWithShape="0">
                    <a:srgbClr val="000000">
                      <a:alpha val="43000"/>
                    </a:srgbClr>
                  </a:outerShdw>
                </a:effectLst>
                <a:latin typeface="+mn-lt"/>
              </a:rPr>
              <a:t>ŽRTVE:</a:t>
            </a:r>
            <a:br>
              <a:rPr lang="sl-SI" sz="2000" b="1" spc="150" dirty="0">
                <a:ln w="11430"/>
                <a:solidFill>
                  <a:srgbClr val="F8F8F8"/>
                </a:solidFill>
                <a:effectLst>
                  <a:outerShdw blurRad="25400" algn="tl" rotWithShape="0">
                    <a:srgbClr val="000000">
                      <a:alpha val="43000"/>
                    </a:srgbClr>
                  </a:outerShdw>
                </a:effectLst>
                <a:latin typeface="+mn-lt"/>
              </a:rPr>
            </a:br>
            <a:r>
              <a:rPr lang="sl-SI" sz="20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poiskati pomoč pri nadrejenih in/ali pri tistih, ki so v podjetju zadolženi za zdravje in varnost pri delu, kadrovske zadeve ali delavske pravice;</a:t>
            </a:r>
            <a:endParaRPr lang="sl-SI" sz="2000" b="1" spc="150" dirty="0">
              <a:ln w="11430"/>
              <a:solidFill>
                <a:srgbClr val="F8F8F8"/>
              </a:solidFill>
              <a:effectLst>
                <a:outerShdw blurRad="25400" algn="tl" rotWithShape="0">
                  <a:srgbClr val="000000">
                    <a:alpha val="43000"/>
                  </a:srgbClr>
                </a:outerShdw>
              </a:effectLst>
            </a:endParaRPr>
          </a:p>
          <a:p>
            <a:pPr eaLnBrk="0" hangingPunct="0">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obrniti se na pooblaščenega zdravnika specialista medicine dela, prometa in športa;</a:t>
            </a:r>
            <a:endParaRPr lang="sl-SI" sz="2000" b="1" spc="150" dirty="0">
              <a:ln w="11430"/>
              <a:solidFill>
                <a:srgbClr val="F8F8F8"/>
              </a:solidFill>
              <a:effectLst>
                <a:outerShdw blurRad="25400" algn="tl" rotWithShape="0">
                  <a:srgbClr val="000000">
                    <a:alpha val="43000"/>
                  </a:srgbClr>
                </a:outerShdw>
              </a:effectLst>
            </a:endParaRPr>
          </a:p>
          <a:p>
            <a:pPr eaLnBrk="0" hangingPunct="0">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prositi za premestitev na drugo delovno mesto;</a:t>
            </a:r>
            <a:endParaRPr lang="sl-SI" sz="2000" b="1" spc="150" dirty="0">
              <a:ln w="11430"/>
              <a:solidFill>
                <a:srgbClr val="F8F8F8"/>
              </a:solidFill>
              <a:effectLst>
                <a:outerShdw blurRad="25400" algn="tl" rotWithShape="0">
                  <a:srgbClr val="000000">
                    <a:alpha val="43000"/>
                  </a:srgbClr>
                </a:outerShdw>
              </a:effectLst>
            </a:endParaRPr>
          </a:p>
          <a:p>
            <a:pPr eaLnBrk="0" hangingPunct="0">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zbirati dokaze o psihičnem nasilju;</a:t>
            </a:r>
            <a:endParaRPr lang="sl-SI" sz="2000" b="1" spc="150" dirty="0">
              <a:ln w="11430"/>
              <a:solidFill>
                <a:srgbClr val="F8F8F8"/>
              </a:solidFill>
              <a:effectLst>
                <a:outerShdw blurRad="25400" algn="tl" rotWithShape="0">
                  <a:srgbClr val="000000">
                    <a:alpha val="43000"/>
                  </a:srgbClr>
                </a:outerShdw>
              </a:effectLst>
            </a:endParaRPr>
          </a:p>
          <a:p>
            <a:pPr eaLnBrk="0" hangingPunct="0">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poiskati zaveznike (sodelavci, sindikalni zaupnik…);</a:t>
            </a:r>
            <a:endParaRPr lang="sl-SI" sz="2000" b="1" spc="150" dirty="0">
              <a:ln w="11430"/>
              <a:solidFill>
                <a:srgbClr val="F8F8F8"/>
              </a:solidFill>
              <a:effectLst>
                <a:outerShdw blurRad="25400" algn="tl" rotWithShape="0">
                  <a:srgbClr val="000000">
                    <a:alpha val="43000"/>
                  </a:srgbClr>
                </a:outerShdw>
              </a:effectLst>
            </a:endParaRPr>
          </a:p>
          <a:p>
            <a:pPr eaLnBrk="0" hangingPunct="0">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svojo izkušnjo deliti z ljudmi, ki so bili prav tako žrtve psihičnega nasilja.</a:t>
            </a:r>
            <a:endParaRPr lang="sl-SI" sz="2000" b="1" spc="150" dirty="0">
              <a:ln w="11430"/>
              <a:solidFill>
                <a:srgbClr val="F8F8F8"/>
              </a:solidFill>
              <a:effectLst>
                <a:outerShdw blurRad="25400" algn="tl" rotWithShape="0">
                  <a:srgbClr val="000000">
                    <a:alpha val="43000"/>
                  </a:srgbClr>
                </a:outerShdw>
              </a:effectLst>
            </a:endParaRPr>
          </a:p>
          <a:p>
            <a:pPr fontAlgn="auto">
              <a:spcBef>
                <a:spcPts val="0"/>
              </a:spcBef>
              <a:spcAft>
                <a:spcPts val="0"/>
              </a:spcAft>
              <a:defRPr/>
            </a:pPr>
            <a:endParaRPr lang="sl-SI" b="1" spc="150" dirty="0">
              <a:ln w="11430"/>
              <a:solidFill>
                <a:srgbClr val="F8F8F8"/>
              </a:solidFill>
              <a:effectLst>
                <a:outerShdw blurRad="25400" algn="tl" rotWithShape="0">
                  <a:srgbClr val="000000">
                    <a:alpha val="43000"/>
                  </a:srgbClr>
                </a:outerShdw>
              </a:effectLst>
              <a:latin typeface="+mn-lt"/>
            </a:endParaRPr>
          </a:p>
        </p:txBody>
      </p:sp>
      <p:sp>
        <p:nvSpPr>
          <p:cNvPr id="2050" name="Rectangle 2">
            <a:extLst>
              <a:ext uri="{FF2B5EF4-FFF2-40B4-BE49-F238E27FC236}">
                <a16:creationId xmlns:a16="http://schemas.microsoft.com/office/drawing/2014/main" id="{8ED78BE7-3C0B-47B1-944D-E05E111A5A2F}"/>
              </a:ext>
            </a:extLst>
          </p:cNvPr>
          <p:cNvSpPr>
            <a:spLocks noChangeArrowheads="1"/>
          </p:cNvSpPr>
          <p:nvPr/>
        </p:nvSpPr>
        <p:spPr bwMode="auto">
          <a:xfrm>
            <a:off x="0" y="5715016"/>
            <a:ext cx="9144000" cy="1323439"/>
          </a:xfrm>
          <a:prstGeom prst="rect">
            <a:avLst/>
          </a:prstGeom>
          <a:noFill/>
          <a:ln w="9525">
            <a:noFill/>
            <a:miter lim="800000"/>
            <a:headEnd/>
            <a:tailEnd/>
          </a:ln>
          <a:effectLst/>
        </p:spPr>
        <p:txBody>
          <a:bodyPr anchor="ctr">
            <a:spAutoFit/>
            <a:scene3d>
              <a:camera prst="orthographicFront"/>
              <a:lightRig rig="soft" dir="t">
                <a:rot lat="0" lon="0" rev="10800000"/>
              </a:lightRig>
            </a:scene3d>
            <a:sp3d>
              <a:bevelT w="27940" h="12700"/>
              <a:contourClr>
                <a:srgbClr val="DDDDDD"/>
              </a:contourClr>
            </a:sp3d>
          </a:bodyPr>
          <a:lstStyle/>
          <a:p>
            <a:pPr>
              <a:defRPr/>
            </a:pPr>
            <a:r>
              <a:rPr lang="sl-SI" sz="20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Ob tem je zelo pomembno, da žrtev ohrani samozavest, se izogiba samoobtoževanju, utrjuje socialne stike in išče pomoč v družini in med prijatelji brez nepotrebnega sproščanja negativnih čustev.</a:t>
            </a:r>
            <a:endParaRPr lang="sl-SI" sz="2000" b="1" spc="150" dirty="0">
              <a:ln w="11430"/>
              <a:solidFill>
                <a:srgbClr val="F8F8F8"/>
              </a:solidFill>
              <a:effectLst>
                <a:outerShdw blurRad="25400" algn="tl" rotWithShape="0">
                  <a:srgbClr val="000000">
                    <a:alpha val="43000"/>
                  </a:srgbClr>
                </a:outerShdw>
              </a:effectLst>
            </a:endParaRPr>
          </a:p>
          <a:p>
            <a:pPr eaLnBrk="0" hangingPunct="0">
              <a:defRPr/>
            </a:pPr>
            <a:endParaRPr lang="sl-SI" sz="2000" b="1"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5DB3-B456-4A60-A497-039CC1178DE7}"/>
              </a:ext>
            </a:extLst>
          </p:cNvPr>
          <p:cNvSpPr>
            <a:spLocks noGrp="1"/>
          </p:cNvSpPr>
          <p:nvPr>
            <p:ph type="title"/>
          </p:nvPr>
        </p:nvSpPr>
        <p:spPr/>
        <p:txBody>
          <a:bodyPr rtlCol="0">
            <a:normAutofit/>
          </a:bodyPr>
          <a:lstStyle/>
          <a:p>
            <a:pPr fontAlgn="auto">
              <a:spcAft>
                <a:spcPts val="0"/>
              </a:spcAft>
              <a:defRPr/>
            </a:pPr>
            <a:r>
              <a:rPr lang="sl-SI"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VIRI</a:t>
            </a:r>
          </a:p>
        </p:txBody>
      </p:sp>
      <p:sp>
        <p:nvSpPr>
          <p:cNvPr id="13315" name="Content Placeholder 2">
            <a:extLst>
              <a:ext uri="{FF2B5EF4-FFF2-40B4-BE49-F238E27FC236}">
                <a16:creationId xmlns:a16="http://schemas.microsoft.com/office/drawing/2014/main" id="{207A6DD8-D0BF-4C11-9D3C-909936725FF6}"/>
              </a:ext>
            </a:extLst>
          </p:cNvPr>
          <p:cNvSpPr>
            <a:spLocks noGrp="1"/>
          </p:cNvSpPr>
          <p:nvPr>
            <p:ph idx="1"/>
          </p:nvPr>
        </p:nvSpPr>
        <p:spPr/>
        <p:txBody>
          <a:bodyPr/>
          <a:lstStyle/>
          <a:p>
            <a:r>
              <a:rPr lang="sl-SI" altLang="sl-SI" sz="2400" u="sng">
                <a:hlinkClick r:id="rId2"/>
              </a:rPr>
              <a:t>http://www.cilizadelo.si/default-30510.html</a:t>
            </a:r>
            <a:endParaRPr lang="sl-SI" altLang="sl-SI" sz="2400"/>
          </a:p>
          <a:p>
            <a:r>
              <a:rPr lang="sl-SI" altLang="sl-SI" sz="2400" u="sng">
                <a:hlinkClick r:id="rId3"/>
              </a:rPr>
              <a:t>http://www.mobing.si/slo/mobbing.html</a:t>
            </a:r>
            <a:endParaRPr lang="sl-SI" altLang="sl-SI" sz="2400"/>
          </a:p>
          <a:p>
            <a:r>
              <a:rPr lang="sl-SI" altLang="sl-SI" sz="2400" u="sng">
                <a:hlinkClick r:id="rId4"/>
              </a:rPr>
              <a:t>http://www.revija.mojedelo.com/karierni-razvoj/osebni-ne-razvoj-mobing-se-pojavlja-tudi-v-sloveniji-186.aspx</a:t>
            </a:r>
            <a:endParaRPr lang="sl-SI" altLang="sl-SI" sz="2400"/>
          </a:p>
          <a:p>
            <a:pPr>
              <a:buFont typeface="Arial" panose="020B0604020202020204" pitchFamily="34" charset="0"/>
              <a:buNone/>
            </a:pPr>
            <a:endParaRPr lang="sl-SI" altLang="sl-SI"/>
          </a:p>
        </p:txBody>
      </p:sp>
      <p:pic>
        <p:nvPicPr>
          <p:cNvPr id="13316" name="Picture 3" descr="sz6_zenske_sluzba_pretep.jpg">
            <a:extLst>
              <a:ext uri="{FF2B5EF4-FFF2-40B4-BE49-F238E27FC236}">
                <a16:creationId xmlns:a16="http://schemas.microsoft.com/office/drawing/2014/main" id="{5E1F445E-B09A-4D37-8142-1000EBFEDAD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28938" y="3857625"/>
            <a:ext cx="3349625" cy="258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A51BC3-986C-4074-965E-BBDDA3029E3E}"/>
              </a:ext>
            </a:extLst>
          </p:cNvPr>
          <p:cNvSpPr>
            <a:spLocks noGrp="1"/>
          </p:cNvSpPr>
          <p:nvPr>
            <p:ph type="title"/>
          </p:nvPr>
        </p:nvSpPr>
        <p:spPr/>
        <p:txBody>
          <a:bodyPr rtlCol="0">
            <a:normAutofit/>
          </a:bodyPr>
          <a:lstStyle/>
          <a:p>
            <a:pPr fontAlgn="auto">
              <a:spcAft>
                <a:spcPts val="0"/>
              </a:spcAft>
              <a:defRPr/>
            </a:pPr>
            <a:r>
              <a:rPr lang="sl-SI"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MOBING</a:t>
            </a:r>
          </a:p>
        </p:txBody>
      </p:sp>
      <p:sp>
        <p:nvSpPr>
          <p:cNvPr id="4" name="Content Placeholder 3">
            <a:extLst>
              <a:ext uri="{FF2B5EF4-FFF2-40B4-BE49-F238E27FC236}">
                <a16:creationId xmlns:a16="http://schemas.microsoft.com/office/drawing/2014/main" id="{56D8B307-B258-4EFA-9525-BA60402BAF21}"/>
              </a:ext>
            </a:extLst>
          </p:cNvPr>
          <p:cNvSpPr>
            <a:spLocks noGrp="1"/>
          </p:cNvSpPr>
          <p:nvPr>
            <p:ph idx="1"/>
          </p:nvPr>
        </p:nvSpPr>
        <p:spPr/>
        <p:txBody>
          <a:bodyPr rtlCol="0">
            <a:normAutofit fontScale="77500" lnSpcReduction="20000"/>
            <a:scene3d>
              <a:camera prst="orthographicFront"/>
              <a:lightRig rig="soft" dir="t">
                <a:rot lat="0" lon="0" rev="10800000"/>
              </a:lightRig>
            </a:scene3d>
            <a:sp3d>
              <a:bevelT w="27940" h="12700"/>
              <a:contourClr>
                <a:srgbClr val="DDDDDD"/>
              </a:contourClr>
            </a:sp3d>
          </a:bodyPr>
          <a:lstStyle/>
          <a:p>
            <a:pPr fontAlgn="auto">
              <a:spcAft>
                <a:spcPts val="0"/>
              </a:spcAft>
              <a:defRPr/>
            </a:pPr>
            <a:r>
              <a:rPr lang="sl-SI" b="1" spc="150" dirty="0">
                <a:ln w="11430"/>
                <a:solidFill>
                  <a:srgbClr val="F8F8F8"/>
                </a:solidFill>
                <a:effectLst>
                  <a:outerShdw blurRad="25400" algn="tl" rotWithShape="0">
                    <a:srgbClr val="000000">
                      <a:alpha val="43000"/>
                    </a:srgbClr>
                  </a:outerShdw>
                </a:effectLst>
              </a:rPr>
              <a:t>Mobing je motena komunikacija na delovnem mestu, ki je izrazito obremenjena s konflikti med sodelavci ali med podrejenimi in nadrejenimi, pri tem pa je napadena oseba v podrejenem položaju in izpostavljena sistematičnemu in dlje časa trajajočim napadom ene ali več oseb z namenom, da se ga izrine iz delovne sredine.</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Psihično,čustveno , verbalno, ekonomsko, spolno,fizično nasilje.</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Mobing loči od drugih oblik nasilja na delovnem mestu, aktiviranje večje skupine ali množice zaposlenih, ki namerno in kontinuirano usmerja sovražno komunikacijo zoper eno osebo s ciljem njene odstranitve s tega delovnega mesta. </a:t>
            </a:r>
          </a:p>
          <a:p>
            <a:pPr fontAlgn="auto">
              <a:spcAft>
                <a:spcPts val="0"/>
              </a:spcAft>
              <a:defRPr/>
            </a:pPr>
            <a:endParaRPr lang="sl-SI" b="1"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obing.jpg">
            <a:extLst>
              <a:ext uri="{FF2B5EF4-FFF2-40B4-BE49-F238E27FC236}">
                <a16:creationId xmlns:a16="http://schemas.microsoft.com/office/drawing/2014/main" id="{3C9D780E-B4C4-4E3C-88E3-F620D82138B5}"/>
              </a:ext>
            </a:extLst>
          </p:cNvPr>
          <p:cNvPicPr>
            <a:picLocks noChangeAspect="1"/>
          </p:cNvPicPr>
          <p:nvPr/>
        </p:nvPicPr>
        <p:blipFill>
          <a:blip r:embed="rId2"/>
          <a:stretch>
            <a:fillRect/>
          </a:stretch>
        </p:blipFill>
        <p:spPr>
          <a:xfrm>
            <a:off x="5509454" y="2643182"/>
            <a:ext cx="3634547" cy="3871928"/>
          </a:xfrm>
          <a:prstGeom prst="rect">
            <a:avLst/>
          </a:prstGeom>
          <a:ln>
            <a:noFill/>
          </a:ln>
          <a:effectLst>
            <a:softEdge rad="112500"/>
          </a:effectLst>
        </p:spPr>
      </p:pic>
      <p:sp>
        <p:nvSpPr>
          <p:cNvPr id="4" name="TextBox 3">
            <a:extLst>
              <a:ext uri="{FF2B5EF4-FFF2-40B4-BE49-F238E27FC236}">
                <a16:creationId xmlns:a16="http://schemas.microsoft.com/office/drawing/2014/main" id="{A558C50E-E44C-4EBC-B5E4-DD434A9C8126}"/>
              </a:ext>
            </a:extLst>
          </p:cNvPr>
          <p:cNvSpPr txBox="1"/>
          <p:nvPr/>
        </p:nvSpPr>
        <p:spPr>
          <a:xfrm>
            <a:off x="214282" y="214290"/>
            <a:ext cx="5857916" cy="6140142"/>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fontAlgn="auto">
              <a:spcBef>
                <a:spcPts val="0"/>
              </a:spcBef>
              <a:spcAft>
                <a:spcPts val="0"/>
              </a:spcAft>
              <a:buFont typeface="Arial" pitchFamily="34" charset="0"/>
              <a:buChar char="•"/>
              <a:defRPr/>
            </a:pPr>
            <a:r>
              <a:rPr lang="sl-SI" sz="2500" b="1" spc="150" dirty="0">
                <a:ln w="11430"/>
                <a:solidFill>
                  <a:srgbClr val="F8F8F8"/>
                </a:solidFill>
                <a:effectLst>
                  <a:outerShdw blurRad="25400" algn="tl" rotWithShape="0">
                    <a:srgbClr val="000000">
                      <a:alpha val="43000"/>
                    </a:srgbClr>
                  </a:outerShdw>
                </a:effectLst>
                <a:latin typeface="+mn-lt"/>
              </a:rPr>
              <a:t>Najpogosteje se mobing nahaja  v šolstvu in vzgoji, zdravstvu, akademskih institucijah, nevladnih sektorjih in v javni upravi. Gre za področja dela, ki zahtevajo od zaposlenih visoko stopnjo čustvene vpletenosti, tesnejše odnose in boljše medsebojno poznavanje, hkrati pa je na teh področjih težje tudi objektivno oceniti posameznikovo delo</a:t>
            </a:r>
          </a:p>
          <a:p>
            <a:pPr fontAlgn="auto">
              <a:spcBef>
                <a:spcPts val="0"/>
              </a:spcBef>
              <a:spcAft>
                <a:spcPts val="0"/>
              </a:spcAft>
              <a:buFont typeface="Arial" pitchFamily="34" charset="0"/>
              <a:buChar char="•"/>
              <a:defRPr/>
            </a:pPr>
            <a:r>
              <a:rPr lang="sl-SI" sz="2500" b="1" spc="150" dirty="0">
                <a:ln w="11430"/>
                <a:solidFill>
                  <a:srgbClr val="F8F8F8"/>
                </a:solidFill>
                <a:effectLst>
                  <a:outerShdw blurRad="25400" algn="tl" rotWithShape="0">
                    <a:srgbClr val="000000">
                      <a:alpha val="43000"/>
                    </a:srgbClr>
                  </a:outerShdw>
                </a:effectLst>
                <a:latin typeface="+mn-lt"/>
              </a:rPr>
              <a:t>Veliko več ga je med poklici z višjo in visoko izobrazbo kot med manj izobraženimi delavci in delavkami</a:t>
            </a:r>
            <a:br>
              <a:rPr lang="sl-SI" sz="2500" b="1" spc="150" dirty="0">
                <a:ln w="11430"/>
                <a:solidFill>
                  <a:srgbClr val="F8F8F8"/>
                </a:solidFill>
                <a:effectLst>
                  <a:outerShdw blurRad="25400" algn="tl" rotWithShape="0">
                    <a:srgbClr val="000000">
                      <a:alpha val="43000"/>
                    </a:srgbClr>
                  </a:outerShdw>
                </a:effectLst>
                <a:latin typeface="+mn-lt"/>
              </a:rPr>
            </a:br>
            <a:endParaRPr lang="sl-SI" sz="2500" b="1" spc="150" dirty="0">
              <a:ln w="11430"/>
              <a:solidFill>
                <a:srgbClr val="F8F8F8"/>
              </a:solidFill>
              <a:effectLst>
                <a:outerShdw blurRad="25400" algn="tl" rotWithShape="0">
                  <a:srgbClr val="000000">
                    <a:alpha val="43000"/>
                  </a:srgbClr>
                </a:outerShdw>
              </a:effectLst>
              <a:latin typeface="+mn-lt"/>
            </a:endParaRPr>
          </a:p>
          <a:p>
            <a:pPr fontAlgn="auto">
              <a:spcBef>
                <a:spcPts val="0"/>
              </a:spcBef>
              <a:spcAft>
                <a:spcPts val="0"/>
              </a:spcAft>
              <a:buFont typeface="Arial" pitchFamily="34" charset="0"/>
              <a:buChar char="•"/>
              <a:defRPr/>
            </a:pPr>
            <a:endParaRPr lang="sl-SI" b="1" spc="150" dirty="0">
              <a:ln w="11430"/>
              <a:solidFill>
                <a:srgbClr val="F8F8F8"/>
              </a:solidFill>
              <a:effectLst>
                <a:outerShdw blurRad="25400" algn="tl" rotWithShape="0">
                  <a:srgbClr val="000000">
                    <a:alpha val="43000"/>
                  </a:srgbClr>
                </a:outerShdw>
              </a:effectLst>
              <a:latin typeface="+mn-lt"/>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22379-9623-48B9-815E-65D3E010B1A9}"/>
              </a:ext>
            </a:extLst>
          </p:cNvPr>
          <p:cNvSpPr>
            <a:spLocks noGrp="1"/>
          </p:cNvSpPr>
          <p:nvPr>
            <p:ph type="title"/>
          </p:nvPr>
        </p:nvSpPr>
        <p:spPr/>
        <p:txBody>
          <a:bodyPr rtlCol="0">
            <a:normAutofit/>
          </a:bodyPr>
          <a:lstStyle/>
          <a:p>
            <a:pPr fontAlgn="auto">
              <a:spcAft>
                <a:spcPts val="0"/>
              </a:spcAft>
              <a:defRPr/>
            </a:pPr>
            <a:r>
              <a:rPr lang="sl-SI"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VZROKI ZA NASTANEK MOBINGA</a:t>
            </a:r>
          </a:p>
        </p:txBody>
      </p:sp>
      <p:sp>
        <p:nvSpPr>
          <p:cNvPr id="3" name="Content Placeholder 2">
            <a:extLst>
              <a:ext uri="{FF2B5EF4-FFF2-40B4-BE49-F238E27FC236}">
                <a16:creationId xmlns:a16="http://schemas.microsoft.com/office/drawing/2014/main" id="{0F6296D2-DBF9-424C-B231-929A1FAE89BF}"/>
              </a:ext>
            </a:extLst>
          </p:cNvPr>
          <p:cNvSpPr>
            <a:spLocks noGrp="1"/>
          </p:cNvSpPr>
          <p:nvPr>
            <p:ph idx="1"/>
          </p:nvPr>
        </p:nvSpPr>
        <p:spPr/>
        <p:txBody>
          <a:bodyPr rtlCol="0">
            <a:normAutofit fontScale="92500" lnSpcReduction="10000"/>
            <a:scene3d>
              <a:camera prst="orthographicFront"/>
              <a:lightRig rig="soft" dir="t">
                <a:rot lat="0" lon="0" rev="10800000"/>
              </a:lightRig>
            </a:scene3d>
            <a:sp3d>
              <a:bevelT w="27940" h="12700"/>
              <a:contourClr>
                <a:srgbClr val="DDDDDD"/>
              </a:contourClr>
            </a:sp3d>
          </a:bodyPr>
          <a:lstStyle/>
          <a:p>
            <a:pPr fontAlgn="auto">
              <a:spcAft>
                <a:spcPts val="0"/>
              </a:spcAft>
              <a:buFont typeface="Arial" panose="020B0604020202020204" pitchFamily="34" charset="0"/>
              <a:buNone/>
              <a:defRPr/>
            </a:pPr>
            <a:r>
              <a:rPr lang="sl-SI" b="1" spc="150" dirty="0">
                <a:ln w="11430"/>
                <a:solidFill>
                  <a:srgbClr val="F8F8F8"/>
                </a:solidFill>
                <a:effectLst>
                  <a:outerShdw blurRad="25400" algn="tl" rotWithShape="0">
                    <a:srgbClr val="000000">
                      <a:alpha val="43000"/>
                    </a:srgbClr>
                  </a:outerShdw>
                </a:effectLst>
              </a:rPr>
              <a:t>Najpogostejši vzroki za nastanek mobinga:</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nezasedena delovna mesta;</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časovna stiska;</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toga hierarhija z nezadostnimi možnostmi komunikacije (enosmerna komunikacija);</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 visoka odgovornost, a nizka možnost odločanja;</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 podcenjevanje sposobnosti zaposlenih;</a:t>
            </a:r>
          </a:p>
          <a:p>
            <a:pPr fontAlgn="auto">
              <a:spcAft>
                <a:spcPts val="0"/>
              </a:spcAft>
              <a:defRPr/>
            </a:pPr>
            <a:r>
              <a:rPr lang="sl-SI" b="1" spc="150" dirty="0">
                <a:ln w="11430"/>
                <a:solidFill>
                  <a:srgbClr val="F8F8F8"/>
                </a:solidFill>
                <a:effectLst>
                  <a:outerShdw blurRad="25400" algn="tl" rotWithShape="0">
                    <a:srgbClr val="000000">
                      <a:alpha val="43000"/>
                    </a:srgbClr>
                  </a:outerShdw>
                </a:effectLst>
              </a:rPr>
              <a:t>podcenjevanje dela zaposlenih</a:t>
            </a:r>
          </a:p>
          <a:p>
            <a:pPr fontAlgn="auto">
              <a:spcAft>
                <a:spcPts val="0"/>
              </a:spcAft>
              <a:defRPr/>
            </a:pPr>
            <a:endParaRPr lang="sl-SI" b="1"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92A43-172F-4992-B677-EFFCED8A92FB}"/>
              </a:ext>
            </a:extLst>
          </p:cNvPr>
          <p:cNvSpPr>
            <a:spLocks noGrp="1"/>
          </p:cNvSpPr>
          <p:nvPr>
            <p:ph type="title"/>
          </p:nvPr>
        </p:nvSpPr>
        <p:spPr/>
        <p:txBody>
          <a:bodyPr rtlCol="0">
            <a:normAutofit/>
          </a:bodyPr>
          <a:lstStyle/>
          <a:p>
            <a:pPr fontAlgn="auto">
              <a:spcAft>
                <a:spcPts val="0"/>
              </a:spcAft>
              <a:defRPr/>
            </a:pPr>
            <a:r>
              <a:rPr lang="sl-SI"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OBLIKE MOBINGA</a:t>
            </a:r>
          </a:p>
        </p:txBody>
      </p:sp>
      <p:sp>
        <p:nvSpPr>
          <p:cNvPr id="3" name="Content Placeholder 2">
            <a:extLst>
              <a:ext uri="{FF2B5EF4-FFF2-40B4-BE49-F238E27FC236}">
                <a16:creationId xmlns:a16="http://schemas.microsoft.com/office/drawing/2014/main" id="{199B529D-B948-4830-B361-95E33DDEC377}"/>
              </a:ext>
            </a:extLst>
          </p:cNvPr>
          <p:cNvSpPr>
            <a:spLocks noGrp="1"/>
          </p:cNvSpPr>
          <p:nvPr>
            <p:ph idx="1"/>
          </p:nvPr>
        </p:nvSpPr>
        <p:spPr/>
        <p:txBody>
          <a:bodyPr rtlCol="0">
            <a:normAutofit fontScale="32500" lnSpcReduction="20000"/>
            <a:scene3d>
              <a:camera prst="orthographicFront"/>
              <a:lightRig rig="soft" dir="t">
                <a:rot lat="0" lon="0" rev="10800000"/>
              </a:lightRig>
            </a:scene3d>
            <a:sp3d>
              <a:bevelT w="27940" h="12700"/>
              <a:contourClr>
                <a:srgbClr val="DDDDDD"/>
              </a:contourClr>
            </a:sp3d>
          </a:bodyPr>
          <a:lstStyle/>
          <a:p>
            <a:pPr fontAlgn="auto">
              <a:spcAft>
                <a:spcPts val="0"/>
              </a:spcAft>
              <a:defRPr/>
            </a:pPr>
            <a:r>
              <a:rPr lang="sl-SI" sz="5000" b="1" spc="150" dirty="0">
                <a:ln w="11430"/>
                <a:solidFill>
                  <a:srgbClr val="F8F8F8"/>
                </a:solidFill>
                <a:effectLst>
                  <a:outerShdw blurRad="25400" algn="tl" rotWithShape="0">
                    <a:srgbClr val="000000">
                      <a:alpha val="43000"/>
                    </a:srgbClr>
                  </a:outerShdw>
                </a:effectLst>
              </a:rPr>
              <a:t> bullyng </a:t>
            </a:r>
            <a:r>
              <a:rPr lang="sl-SI" sz="5000" spc="150" dirty="0">
                <a:ln w="11430"/>
                <a:solidFill>
                  <a:srgbClr val="F8F8F8"/>
                </a:solidFill>
                <a:effectLst>
                  <a:outerShdw blurRad="25400" algn="tl" rotWithShape="0">
                    <a:srgbClr val="000000">
                      <a:alpha val="43000"/>
                    </a:srgbClr>
                  </a:outerShdw>
                </a:effectLst>
              </a:rPr>
              <a:t>je že skorajda prostaško mobiranje od vrha navzdol (lastnika oziroma najvišjega šefa), je lahko brutalen, včasih povezan tudi z fizičnim nasiljem, v nekaterih angleško govorečih državah pa uporabljajo besedo bullyng kot splošni pojem za mobing,</a:t>
            </a:r>
          </a:p>
          <a:p>
            <a:pPr fontAlgn="auto">
              <a:spcAft>
                <a:spcPts val="0"/>
              </a:spcAft>
              <a:defRPr/>
            </a:pPr>
            <a:r>
              <a:rPr lang="sl-SI" sz="5000" b="1" spc="150" dirty="0">
                <a:ln w="11430"/>
                <a:solidFill>
                  <a:srgbClr val="F8F8F8"/>
                </a:solidFill>
                <a:effectLst>
                  <a:outerShdw blurRad="25400" algn="tl" rotWithShape="0">
                    <a:srgbClr val="000000">
                      <a:alpha val="43000"/>
                    </a:srgbClr>
                  </a:outerShdw>
                </a:effectLst>
              </a:rPr>
              <a:t>bossing</a:t>
            </a:r>
            <a:r>
              <a:rPr lang="sl-SI" sz="5000" spc="150" dirty="0">
                <a:ln w="11430"/>
                <a:solidFill>
                  <a:srgbClr val="F8F8F8"/>
                </a:solidFill>
                <a:effectLst>
                  <a:outerShdw blurRad="25400" algn="tl" rotWithShape="0">
                    <a:srgbClr val="000000">
                      <a:alpha val="43000"/>
                    </a:srgbClr>
                  </a:outerShdw>
                </a:effectLst>
              </a:rPr>
              <a:t> je mobiranje s strani nadrejenega, vendar ne v tako brutalni obliki, kar pa seveda ne pomeni, da je manj intenziven, prav nasprotno, ko mobira šef žrtev nima noben šanse, da bi žrtev iz tega kroga pobegnila, kar pomeni, da je že predvidena za »odstrel«; boriti se proti šefu je izredno težko,</a:t>
            </a:r>
          </a:p>
          <a:p>
            <a:pPr fontAlgn="auto">
              <a:spcAft>
                <a:spcPts val="0"/>
              </a:spcAft>
              <a:defRPr/>
            </a:pPr>
            <a:r>
              <a:rPr lang="sl-SI" sz="5000" b="1" spc="150" dirty="0">
                <a:ln w="11430"/>
                <a:solidFill>
                  <a:srgbClr val="F8F8F8"/>
                </a:solidFill>
                <a:effectLst>
                  <a:outerShdw blurRad="25400" algn="tl" rotWithShape="0">
                    <a:srgbClr val="000000">
                      <a:alpha val="43000"/>
                    </a:srgbClr>
                  </a:outerShdw>
                </a:effectLst>
              </a:rPr>
              <a:t>mobbing</a:t>
            </a:r>
            <a:r>
              <a:rPr lang="sl-SI" sz="5000" spc="150" dirty="0">
                <a:ln w="11430"/>
                <a:solidFill>
                  <a:srgbClr val="F8F8F8"/>
                </a:solidFill>
                <a:effectLst>
                  <a:outerShdw blurRad="25400" algn="tl" rotWithShape="0">
                    <a:srgbClr val="000000">
                      <a:alpha val="43000"/>
                    </a:srgbClr>
                  </a:outerShdw>
                </a:effectLst>
              </a:rPr>
              <a:t> imenujemo tudi psihični teror med sodelavci, ki so enaki po rangu, ko se zbere določena skupina ljudi, ki mobira posameznika,bodisi zaradi njegovih posebnosti ali drugačnosti, bodisi zaradi njegove nadpovprečne sposobnosti ali izrednega občutka za pravičnost in poštenost,</a:t>
            </a:r>
          </a:p>
          <a:p>
            <a:pPr fontAlgn="auto">
              <a:spcAft>
                <a:spcPts val="0"/>
              </a:spcAft>
              <a:defRPr/>
            </a:pPr>
            <a:r>
              <a:rPr lang="sl-SI" sz="5000" spc="150" dirty="0">
                <a:ln w="11430"/>
                <a:solidFill>
                  <a:srgbClr val="F8F8F8"/>
                </a:solidFill>
                <a:effectLst>
                  <a:outerShdw blurRad="25400" algn="tl" rotWithShape="0">
                    <a:srgbClr val="000000">
                      <a:alpha val="43000"/>
                    </a:srgbClr>
                  </a:outerShdw>
                </a:effectLst>
              </a:rPr>
              <a:t> </a:t>
            </a:r>
            <a:r>
              <a:rPr lang="sl-SI" sz="5000" b="1" spc="150" dirty="0">
                <a:ln w="11430"/>
                <a:solidFill>
                  <a:srgbClr val="F8F8F8"/>
                </a:solidFill>
                <a:effectLst>
                  <a:outerShdw blurRad="25400" algn="tl" rotWithShape="0">
                    <a:srgbClr val="000000">
                      <a:alpha val="43000"/>
                    </a:srgbClr>
                  </a:outerShdw>
                </a:effectLst>
              </a:rPr>
              <a:t>staffing</a:t>
            </a:r>
            <a:r>
              <a:rPr lang="sl-SI" sz="5000" spc="150" dirty="0">
                <a:ln w="11430"/>
                <a:solidFill>
                  <a:srgbClr val="F8F8F8"/>
                </a:solidFill>
                <a:effectLst>
                  <a:outerShdw blurRad="25400" algn="tl" rotWithShape="0">
                    <a:srgbClr val="000000">
                      <a:alpha val="43000"/>
                    </a:srgbClr>
                  </a:outerShdw>
                </a:effectLst>
              </a:rPr>
              <a:t> je oblika mobiranja s strani podrejenih nad nadrejenimi, ki se najpogosteje pojavlja v javnih institucijah, pa tudi v podjetjih, ko se delavci želijo znebiti strogega šefa; novi nadrejeni, so - ko pridejo na delovno mesto velikokrat mobirani s strani podrejenih, saj jim le-ti ne posredujejo informacij, ki jih potrebujejo za uspešno delo, ignorirajo njihova navodila, se iz njih norčujejo in obrekujejo.</a:t>
            </a:r>
          </a:p>
          <a:p>
            <a:pPr fontAlgn="auto">
              <a:spcAft>
                <a:spcPts val="0"/>
              </a:spcAft>
              <a:defRPr/>
            </a:pPr>
            <a:endParaRPr lang="sl-SI" b="1"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60250135.jpg">
            <a:extLst>
              <a:ext uri="{FF2B5EF4-FFF2-40B4-BE49-F238E27FC236}">
                <a16:creationId xmlns:a16="http://schemas.microsoft.com/office/drawing/2014/main" id="{88F62E88-D14B-48F0-B72D-F96302DB0FBB}"/>
              </a:ext>
            </a:extLst>
          </p:cNvPr>
          <p:cNvPicPr>
            <a:picLocks noChangeAspect="1"/>
          </p:cNvPicPr>
          <p:nvPr/>
        </p:nvPicPr>
        <p:blipFill>
          <a:blip r:embed="rId2"/>
          <a:stretch>
            <a:fillRect/>
          </a:stretch>
        </p:blipFill>
        <p:spPr>
          <a:xfrm>
            <a:off x="3000364" y="1571611"/>
            <a:ext cx="2786082" cy="4190267"/>
          </a:xfrm>
          <a:prstGeom prst="rect">
            <a:avLst/>
          </a:prstGeom>
          <a:ln>
            <a:noFill/>
          </a:ln>
          <a:effectLst>
            <a:softEdge rad="112500"/>
          </a:effectLst>
        </p:spPr>
      </p:pic>
      <p:sp>
        <p:nvSpPr>
          <p:cNvPr id="2" name="Title 1">
            <a:extLst>
              <a:ext uri="{FF2B5EF4-FFF2-40B4-BE49-F238E27FC236}">
                <a16:creationId xmlns:a16="http://schemas.microsoft.com/office/drawing/2014/main" id="{F12E48CB-4C7A-4E45-87DF-C34DC9BBA7E1}"/>
              </a:ext>
            </a:extLst>
          </p:cNvPr>
          <p:cNvSpPr>
            <a:spLocks noGrp="1"/>
          </p:cNvSpPr>
          <p:nvPr>
            <p:ph type="title"/>
          </p:nvPr>
        </p:nvSpPr>
        <p:spPr/>
        <p:txBody>
          <a:bodyPr rtlCol="0">
            <a:normAutofit/>
          </a:bodyPr>
          <a:lstStyle/>
          <a:p>
            <a:pPr fontAlgn="auto">
              <a:spcAft>
                <a:spcPts val="0"/>
              </a:spcAft>
              <a:defRPr/>
            </a:pPr>
            <a:r>
              <a:rPr lang="sl-SI"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ŽRTVE IN IZVAJALCI MOBINGA</a:t>
            </a:r>
          </a:p>
        </p:txBody>
      </p:sp>
      <p:sp>
        <p:nvSpPr>
          <p:cNvPr id="3" name="Content Placeholder 2">
            <a:extLst>
              <a:ext uri="{FF2B5EF4-FFF2-40B4-BE49-F238E27FC236}">
                <a16:creationId xmlns:a16="http://schemas.microsoft.com/office/drawing/2014/main" id="{47CB16EA-95F8-4F85-AB14-5AC23C415906}"/>
              </a:ext>
            </a:extLst>
          </p:cNvPr>
          <p:cNvSpPr>
            <a:spLocks noGrp="1"/>
          </p:cNvSpPr>
          <p:nvPr>
            <p:ph sz="half" idx="1"/>
          </p:nvPr>
        </p:nvSpPr>
        <p:spPr>
          <a:xfrm>
            <a:off x="0" y="1571612"/>
            <a:ext cx="4038600" cy="4525963"/>
          </a:xfrm>
        </p:spPr>
        <p:txBody>
          <a:bodyPr rtlCol="0">
            <a:normAutofit fontScale="85000" lnSpcReduction="10000"/>
            <a:scene3d>
              <a:camera prst="orthographicFront"/>
              <a:lightRig rig="soft" dir="t">
                <a:rot lat="0" lon="0" rev="10800000"/>
              </a:lightRig>
            </a:scene3d>
            <a:sp3d>
              <a:bevelT w="27940" h="12700"/>
              <a:contourClr>
                <a:srgbClr val="DDDDDD"/>
              </a:contourClr>
            </a:sp3d>
          </a:bodyPr>
          <a:lstStyle/>
          <a:p>
            <a:pPr fontAlgn="auto">
              <a:spcAft>
                <a:spcPts val="0"/>
              </a:spcAft>
              <a:defRPr/>
            </a:pPr>
            <a:r>
              <a:rPr lang="sl-SI" sz="2600" b="1" spc="150" dirty="0">
                <a:ln w="11430"/>
                <a:solidFill>
                  <a:srgbClr val="F8F8F8"/>
                </a:solidFill>
                <a:effectLst>
                  <a:outerShdw blurRad="25400" algn="tl" rotWithShape="0">
                    <a:srgbClr val="000000">
                      <a:alpha val="43000"/>
                    </a:srgbClr>
                  </a:outerShdw>
                </a:effectLst>
              </a:rPr>
              <a:t>Najbolj ogroženi delavci in delavke so tisti, ki so zelo uspešni, zavzeti, pogosto želijo prostovoljno opraviti kakšno delo, imajo visoko integriteto, visoke etične standarde in tisti, ki se odkrito zavzemajo za človekove pravice in spoštovanje sodelavcev in sodelavk(lahko so tudi aktivni v sindikatih).</a:t>
            </a:r>
          </a:p>
          <a:p>
            <a:pPr fontAlgn="auto">
              <a:spcAft>
                <a:spcPts val="0"/>
              </a:spcAft>
              <a:defRPr/>
            </a:pPr>
            <a:endParaRPr lang="sl-SI" b="1" spc="150" dirty="0">
              <a:ln w="11430"/>
              <a:solidFill>
                <a:srgbClr val="F8F8F8"/>
              </a:solidFill>
              <a:effectLst>
                <a:outerShdw blurRad="25400" algn="tl" rotWithShape="0">
                  <a:srgbClr val="000000">
                    <a:alpha val="43000"/>
                  </a:srgbClr>
                </a:outerShdw>
              </a:effectLst>
            </a:endParaRPr>
          </a:p>
        </p:txBody>
      </p:sp>
      <p:sp>
        <p:nvSpPr>
          <p:cNvPr id="4" name="Content Placeholder 3">
            <a:extLst>
              <a:ext uri="{FF2B5EF4-FFF2-40B4-BE49-F238E27FC236}">
                <a16:creationId xmlns:a16="http://schemas.microsoft.com/office/drawing/2014/main" id="{1B4CE239-C42D-4BA3-9187-6F10A4F60545}"/>
              </a:ext>
            </a:extLst>
          </p:cNvPr>
          <p:cNvSpPr>
            <a:spLocks noGrp="1"/>
          </p:cNvSpPr>
          <p:nvPr>
            <p:ph sz="half" idx="2"/>
          </p:nvPr>
        </p:nvSpPr>
        <p:spPr>
          <a:xfrm>
            <a:off x="5105400" y="1571625"/>
            <a:ext cx="4038600" cy="4525963"/>
          </a:xfrm>
        </p:spPr>
        <p:txBody>
          <a:bodyPr rtlCol="0">
            <a:normAutofit fontScale="85000" lnSpcReduction="10000"/>
          </a:bodyPr>
          <a:lstStyle/>
          <a:p>
            <a:pPr fontAlgn="auto">
              <a:spcAft>
                <a:spcPts val="0"/>
              </a:spcAft>
              <a:defRPr/>
            </a:pPr>
            <a:r>
              <a:rPr lang="sl-SI" b="1" spc="150" dirty="0">
                <a:ln w="11430"/>
                <a:solidFill>
                  <a:srgbClr val="F8F8F8"/>
                </a:solidFill>
                <a:effectLst>
                  <a:outerShdw blurRad="25400" algn="tl" rotWithShape="0">
                    <a:srgbClr val="000000">
                      <a:alpha val="43000"/>
                    </a:srgbClr>
                  </a:outerShdw>
                </a:effectLst>
              </a:rPr>
              <a:t>Storilci pa so pogosto osebe, ki imajo potrebo po izvajanju nadzora in ki v komunikaciji in pri reševanju konfliktov običajno uporabljajo manipulacijo, agresivnost ter različne oblike (prikritega) nasilja. </a:t>
            </a:r>
          </a:p>
          <a:p>
            <a:pPr fontAlgn="auto">
              <a:spcAft>
                <a:spcPts val="0"/>
              </a:spcAft>
              <a:defRPr/>
            </a:pPr>
            <a:endParaRPr lang="sl-SI"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5" descr="512719.jpg">
            <a:extLst>
              <a:ext uri="{FF2B5EF4-FFF2-40B4-BE49-F238E27FC236}">
                <a16:creationId xmlns:a16="http://schemas.microsoft.com/office/drawing/2014/main" id="{073775CC-F05D-4CA6-87B8-EFCC46AA86E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4313" y="3786188"/>
            <a:ext cx="324485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C18D969-1FED-4925-B0FB-FB461D8858F6}"/>
              </a:ext>
            </a:extLst>
          </p:cNvPr>
          <p:cNvSpPr txBox="1"/>
          <p:nvPr/>
        </p:nvSpPr>
        <p:spPr>
          <a:xfrm>
            <a:off x="285720" y="428604"/>
            <a:ext cx="5929354" cy="2677656"/>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fontAlgn="auto">
              <a:spcBef>
                <a:spcPts val="0"/>
              </a:spcBef>
              <a:spcAft>
                <a:spcPts val="0"/>
              </a:spcAft>
              <a:buFont typeface="Arial" pitchFamily="34" charset="0"/>
              <a:buChar char="•"/>
              <a:defRPr/>
            </a:pPr>
            <a:r>
              <a:rPr lang="sl-SI" sz="2400" b="1" spc="150" dirty="0">
                <a:ln w="11430"/>
                <a:solidFill>
                  <a:srgbClr val="F8F8F8"/>
                </a:solidFill>
                <a:effectLst>
                  <a:outerShdw blurRad="25400" algn="tl" rotWithShape="0">
                    <a:srgbClr val="000000">
                      <a:alpha val="43000"/>
                    </a:srgbClr>
                  </a:outerShdw>
                </a:effectLst>
                <a:latin typeface="+mn-lt"/>
              </a:rPr>
              <a:t>Tudi osebne značilnosti lahko sprožijo proces mobinga (kar pa ne pomeni, da je mobirani sam kriv za razvoj mobinga). Pozornost moberja lahko pritegne kulturna ali nacionalna pripadnost, spol, barva kože ali kakšna osebnostna lastnost. </a:t>
            </a:r>
          </a:p>
        </p:txBody>
      </p:sp>
      <p:pic>
        <p:nvPicPr>
          <p:cNvPr id="6" name="Picture 5" descr="1222069339_0.jpg">
            <a:extLst>
              <a:ext uri="{FF2B5EF4-FFF2-40B4-BE49-F238E27FC236}">
                <a16:creationId xmlns:a16="http://schemas.microsoft.com/office/drawing/2014/main" id="{00C530B2-0591-4CED-8073-CE45CC11E3AA}"/>
              </a:ext>
            </a:extLst>
          </p:cNvPr>
          <p:cNvPicPr>
            <a:picLocks noChangeAspect="1"/>
          </p:cNvPicPr>
          <p:nvPr/>
        </p:nvPicPr>
        <p:blipFill>
          <a:blip r:embed="rId3"/>
          <a:stretch>
            <a:fillRect/>
          </a:stretch>
        </p:blipFill>
        <p:spPr>
          <a:xfrm>
            <a:off x="6431174" y="357166"/>
            <a:ext cx="2342720" cy="2357454"/>
          </a:xfrm>
          <a:prstGeom prst="rect">
            <a:avLst/>
          </a:prstGeom>
          <a:ln>
            <a:noFill/>
          </a:ln>
          <a:effectLst>
            <a:softEdge rad="112500"/>
          </a:effectLst>
        </p:spPr>
      </p:pic>
      <p:sp>
        <p:nvSpPr>
          <p:cNvPr id="8197" name="TextBox 13">
            <a:extLst>
              <a:ext uri="{FF2B5EF4-FFF2-40B4-BE49-F238E27FC236}">
                <a16:creationId xmlns:a16="http://schemas.microsoft.com/office/drawing/2014/main" id="{00E5D5DA-555C-4869-9E5E-E4122365342B}"/>
              </a:ext>
            </a:extLst>
          </p:cNvPr>
          <p:cNvSpPr txBox="1">
            <a:spLocks noChangeArrowheads="1"/>
          </p:cNvSpPr>
          <p:nvPr/>
        </p:nvSpPr>
        <p:spPr bwMode="auto">
          <a:xfrm>
            <a:off x="652463" y="3438525"/>
            <a:ext cx="5572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endParaRPr lang="sl-SI" altLang="sl-SI"/>
          </a:p>
        </p:txBody>
      </p:sp>
      <p:sp>
        <p:nvSpPr>
          <p:cNvPr id="1029" name="Rectangle 5">
            <a:extLst>
              <a:ext uri="{FF2B5EF4-FFF2-40B4-BE49-F238E27FC236}">
                <a16:creationId xmlns:a16="http://schemas.microsoft.com/office/drawing/2014/main" id="{60CD5EF5-53CF-4A38-AAF3-A8675D25CC93}"/>
              </a:ext>
            </a:extLst>
          </p:cNvPr>
          <p:cNvSpPr>
            <a:spLocks noChangeArrowheads="1"/>
          </p:cNvSpPr>
          <p:nvPr/>
        </p:nvSpPr>
        <p:spPr bwMode="auto">
          <a:xfrm>
            <a:off x="3643306" y="3500438"/>
            <a:ext cx="5286412" cy="2954655"/>
          </a:xfrm>
          <a:prstGeom prst="rect">
            <a:avLst/>
          </a:prstGeom>
          <a:noFill/>
          <a:ln w="9525">
            <a:noFill/>
            <a:miter lim="800000"/>
            <a:headEnd/>
            <a:tailEnd/>
          </a:ln>
          <a:effectLst/>
        </p:spPr>
        <p:txBody>
          <a:bodyPr anchor="ctr">
            <a:spAutoFit/>
            <a:scene3d>
              <a:camera prst="orthographicFront"/>
              <a:lightRig rig="soft" dir="t">
                <a:rot lat="0" lon="0" rev="10800000"/>
              </a:lightRig>
            </a:scene3d>
            <a:sp3d>
              <a:bevelT w="27940" h="12700"/>
              <a:contourClr>
                <a:srgbClr val="DDDDDD"/>
              </a:contourClr>
            </a:sp3d>
          </a:bodyPr>
          <a:lstStyle/>
          <a:p>
            <a:pPr>
              <a:defRPr/>
            </a:pPr>
            <a:r>
              <a:rPr lang="sl-SI" sz="24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Na Švedskem so ugotovili, da so ženske v »moških« poklicih, pa tudi moški v »ženskih« poklicih, pogosto med mobiranimi.</a:t>
            </a:r>
            <a:br>
              <a:rPr lang="sl-SI" sz="24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br>
            <a:r>
              <a:rPr lang="sl-SI" sz="24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Mobing pogosto prizadene socialno šibkejše, na primer matere samohranilke ali invalide</a:t>
            </a:r>
            <a:r>
              <a:rPr lang="sl-SI" sz="1100" b="1" spc="150" dirty="0">
                <a:ln w="11430"/>
                <a:solidFill>
                  <a:srgbClr val="F8F8F8"/>
                </a:solidFill>
                <a:effectLst>
                  <a:outerShdw blurRad="25400" algn="tl" rotWithShape="0">
                    <a:srgbClr val="000000">
                      <a:alpha val="43000"/>
                    </a:srgbClr>
                  </a:outerShdw>
                </a:effectLst>
                <a:latin typeface="Calibri" pitchFamily="34" charset="0"/>
                <a:ea typeface="Calibri" pitchFamily="34" charset="0"/>
                <a:cs typeface="Times New Roman" pitchFamily="18" charset="0"/>
              </a:rPr>
              <a:t>. </a:t>
            </a:r>
            <a:endParaRPr lang="sl-SI" sz="1100" b="1" spc="150" dirty="0">
              <a:ln w="11430"/>
              <a:solidFill>
                <a:srgbClr val="F8F8F8"/>
              </a:solidFill>
              <a:effectLst>
                <a:outerShdw blurRad="25400" algn="tl" rotWithShape="0">
                  <a:srgbClr val="000000">
                    <a:alpha val="43000"/>
                  </a:srgbClr>
                </a:outerShdw>
              </a:effectLst>
            </a:endParaRPr>
          </a:p>
          <a:p>
            <a:pPr eaLnBrk="0" hangingPunct="0">
              <a:defRPr/>
            </a:pPr>
            <a:endParaRPr lang="sl-SI" b="1"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D961C-D646-4B63-A447-3D3E767D7215}"/>
              </a:ext>
            </a:extLst>
          </p:cNvPr>
          <p:cNvSpPr>
            <a:spLocks noGrp="1"/>
          </p:cNvSpPr>
          <p:nvPr>
            <p:ph type="title"/>
          </p:nvPr>
        </p:nvSpPr>
        <p:spPr/>
        <p:txBody>
          <a:bodyPr rtlCol="0">
            <a:normAutofit fontScale="90000"/>
          </a:bodyPr>
          <a:lstStyle/>
          <a:p>
            <a:pPr fontAlgn="auto">
              <a:spcAft>
                <a:spcPts val="0"/>
              </a:spcAft>
              <a:defRPr/>
            </a:pPr>
            <a:r>
              <a:rPr lang="sl-SI"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POSLEDICE ZA ŽRTEV IN DELODAJALCA</a:t>
            </a:r>
          </a:p>
        </p:txBody>
      </p:sp>
      <p:sp>
        <p:nvSpPr>
          <p:cNvPr id="3" name="Content Placeholder 2">
            <a:extLst>
              <a:ext uri="{FF2B5EF4-FFF2-40B4-BE49-F238E27FC236}">
                <a16:creationId xmlns:a16="http://schemas.microsoft.com/office/drawing/2014/main" id="{00F249A4-2D81-4870-B6D8-F1DF5412D9F9}"/>
              </a:ext>
            </a:extLst>
          </p:cNvPr>
          <p:cNvSpPr>
            <a:spLocks noGrp="1"/>
          </p:cNvSpPr>
          <p:nvPr>
            <p:ph idx="1"/>
          </p:nvPr>
        </p:nvSpPr>
        <p:spPr/>
        <p:txBody>
          <a:bodyPr rtlCol="0">
            <a:normAutofit fontScale="77500" lnSpcReduction="20000"/>
          </a:bodyPr>
          <a:lstStyle/>
          <a:p>
            <a:pPr fontAlgn="auto">
              <a:spcAft>
                <a:spcPts val="0"/>
              </a:spcAft>
              <a:defRPr/>
            </a:pPr>
            <a:r>
              <a:rPr lang="sl-SI" dirty="0"/>
              <a:t>Mobing lahko povzroča žrtvam hude zdravstvene težave:</a:t>
            </a:r>
          </a:p>
          <a:p>
            <a:pPr fontAlgn="auto">
              <a:spcAft>
                <a:spcPts val="0"/>
              </a:spcAft>
              <a:defRPr/>
            </a:pPr>
            <a:r>
              <a:rPr lang="sl-SI" dirty="0"/>
              <a:t>depresija ali anksiozne motnje,</a:t>
            </a:r>
          </a:p>
          <a:p>
            <a:pPr fontAlgn="auto">
              <a:spcAft>
                <a:spcPts val="0"/>
              </a:spcAft>
              <a:defRPr/>
            </a:pPr>
            <a:r>
              <a:rPr lang="sl-SI" dirty="0"/>
              <a:t>Nespečnost, razdražljivost,</a:t>
            </a:r>
          </a:p>
          <a:p>
            <a:pPr fontAlgn="auto">
              <a:spcAft>
                <a:spcPts val="0"/>
              </a:spcAft>
              <a:defRPr/>
            </a:pPr>
            <a:r>
              <a:rPr lang="sl-SI" dirty="0"/>
              <a:t>visok krvni tlak, glavobole, </a:t>
            </a:r>
          </a:p>
          <a:p>
            <a:pPr fontAlgn="auto">
              <a:spcAft>
                <a:spcPts val="0"/>
              </a:spcAft>
              <a:defRPr/>
            </a:pPr>
            <a:r>
              <a:rPr lang="sl-SI" dirty="0"/>
              <a:t>Bolečine v trebuhu, sklepih in mišicah,</a:t>
            </a:r>
          </a:p>
          <a:p>
            <a:pPr fontAlgn="auto">
              <a:spcAft>
                <a:spcPts val="0"/>
              </a:spcAft>
              <a:defRPr/>
            </a:pPr>
            <a:r>
              <a:rPr lang="sl-SI" dirty="0"/>
              <a:t>Srčno žilne bolezni, motnje hranjenja, itd...</a:t>
            </a:r>
          </a:p>
          <a:p>
            <a:pPr fontAlgn="auto">
              <a:spcAft>
                <a:spcPts val="0"/>
              </a:spcAft>
              <a:defRPr/>
            </a:pPr>
            <a:r>
              <a:rPr lang="sl-SI" dirty="0"/>
              <a:t>žrtve se začnejo zapirati vase, so nesamozavestne, sramujejo se svojega položaja in jih je strah-vse to vpliva na odnose v službi, doma in med prijatelji.</a:t>
            </a:r>
          </a:p>
          <a:p>
            <a:pPr fontAlgn="auto">
              <a:spcAft>
                <a:spcPts val="0"/>
              </a:spcAft>
              <a:defRPr/>
            </a:pPr>
            <a:r>
              <a:rPr lang="sl-SI" dirty="0"/>
              <a:t>posttravmatska stresna motnja (podoživljanje dejanj oz. dogodkov)</a:t>
            </a: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763712-E77D-4A0C-A36A-6F2D43E3BBDA}"/>
              </a:ext>
            </a:extLst>
          </p:cNvPr>
          <p:cNvSpPr txBox="1"/>
          <p:nvPr/>
        </p:nvSpPr>
        <p:spPr>
          <a:xfrm>
            <a:off x="428596" y="571480"/>
            <a:ext cx="5786478" cy="2246769"/>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fontAlgn="auto">
              <a:spcBef>
                <a:spcPts val="0"/>
              </a:spcBef>
              <a:spcAft>
                <a:spcPts val="0"/>
              </a:spcAft>
              <a:defRPr/>
            </a:pPr>
            <a:r>
              <a:rPr lang="sl-SI" sz="2000" b="1" spc="150" dirty="0">
                <a:ln w="11430"/>
                <a:solidFill>
                  <a:srgbClr val="F8F8F8"/>
                </a:solidFill>
                <a:effectLst>
                  <a:outerShdw blurRad="25400" algn="tl" rotWithShape="0">
                    <a:srgbClr val="000000">
                      <a:alpha val="43000"/>
                    </a:srgbClr>
                  </a:outerShdw>
                </a:effectLst>
                <a:latin typeface="+mn-lt"/>
              </a:rPr>
              <a:t>Podjetja imajo stroške zaradi: </a:t>
            </a:r>
          </a:p>
          <a:p>
            <a:pPr fontAlgn="auto">
              <a:spcBef>
                <a:spcPts val="0"/>
              </a:spcBef>
              <a:spcAft>
                <a:spcPts val="0"/>
              </a:spcAft>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mn-lt"/>
              </a:rPr>
              <a:t>slabše učinkovitosti pri delu, </a:t>
            </a:r>
          </a:p>
          <a:p>
            <a:pPr fontAlgn="auto">
              <a:spcBef>
                <a:spcPts val="0"/>
              </a:spcBef>
              <a:spcAft>
                <a:spcPts val="0"/>
              </a:spcAft>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mn-lt"/>
              </a:rPr>
              <a:t>slabih delovnih odnosov, </a:t>
            </a:r>
          </a:p>
          <a:p>
            <a:pPr fontAlgn="auto">
              <a:spcBef>
                <a:spcPts val="0"/>
              </a:spcBef>
              <a:spcAft>
                <a:spcPts val="0"/>
              </a:spcAft>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mn-lt"/>
              </a:rPr>
              <a:t>negativnega ugleda v javnosti, </a:t>
            </a:r>
          </a:p>
          <a:p>
            <a:pPr fontAlgn="auto">
              <a:spcBef>
                <a:spcPts val="0"/>
              </a:spcBef>
              <a:spcAft>
                <a:spcPts val="0"/>
              </a:spcAft>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mn-lt"/>
              </a:rPr>
              <a:t>bolniške odsotnosti, </a:t>
            </a:r>
          </a:p>
          <a:p>
            <a:pPr fontAlgn="auto">
              <a:spcBef>
                <a:spcPts val="0"/>
              </a:spcBef>
              <a:spcAft>
                <a:spcPts val="0"/>
              </a:spcAft>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mn-lt"/>
              </a:rPr>
              <a:t>povečane fluktuacije zaposlenih, </a:t>
            </a:r>
          </a:p>
          <a:p>
            <a:pPr fontAlgn="auto">
              <a:spcBef>
                <a:spcPts val="0"/>
              </a:spcBef>
              <a:spcAft>
                <a:spcPts val="0"/>
              </a:spcAft>
              <a:buFont typeface="Arial" pitchFamily="34" charset="0"/>
              <a:buChar char="•"/>
              <a:defRPr/>
            </a:pPr>
            <a:r>
              <a:rPr lang="sl-SI" sz="2000" b="1" spc="150" dirty="0">
                <a:ln w="11430"/>
                <a:solidFill>
                  <a:srgbClr val="F8F8F8"/>
                </a:solidFill>
                <a:effectLst>
                  <a:outerShdw blurRad="25400" algn="tl" rotWithShape="0">
                    <a:srgbClr val="000000">
                      <a:alpha val="43000"/>
                    </a:srgbClr>
                  </a:outerShdw>
                </a:effectLst>
                <a:latin typeface="+mn-lt"/>
              </a:rPr>
              <a:t>usposabljanja novih delavcev </a:t>
            </a:r>
          </a:p>
        </p:txBody>
      </p:sp>
      <p:sp>
        <p:nvSpPr>
          <p:cNvPr id="3" name="TextBox 2">
            <a:extLst>
              <a:ext uri="{FF2B5EF4-FFF2-40B4-BE49-F238E27FC236}">
                <a16:creationId xmlns:a16="http://schemas.microsoft.com/office/drawing/2014/main" id="{01836F28-0A0F-40A9-BFF0-637289DB2F4D}"/>
              </a:ext>
            </a:extLst>
          </p:cNvPr>
          <p:cNvSpPr txBox="1"/>
          <p:nvPr/>
        </p:nvSpPr>
        <p:spPr>
          <a:xfrm>
            <a:off x="357158" y="4429132"/>
            <a:ext cx="8215370" cy="1631216"/>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fontAlgn="auto">
              <a:spcBef>
                <a:spcPts val="0"/>
              </a:spcBef>
              <a:spcAft>
                <a:spcPts val="0"/>
              </a:spcAft>
              <a:defRPr/>
            </a:pPr>
            <a:r>
              <a:rPr lang="sl-SI" sz="2000" b="1" spc="150" dirty="0">
                <a:ln w="11430"/>
                <a:solidFill>
                  <a:srgbClr val="F8F8F8"/>
                </a:solidFill>
                <a:effectLst>
                  <a:outerShdw blurRad="25400" algn="tl" rotWithShape="0">
                    <a:srgbClr val="000000">
                      <a:alpha val="43000"/>
                    </a:srgbClr>
                  </a:outerShdw>
                </a:effectLst>
                <a:latin typeface="+mn-lt"/>
              </a:rPr>
              <a:t>Izgublja pa tudi družba nasploh, saj žrtev psihičnega nasilja slabše opravlja svoje naloge tako v službi kot zunaj nje, je pogosto v bolniškem staležu ali postane celo trajno nesposobna za delo in se invalidsko upokoji, potrebuje pogosto ali celo stalno zdravljenje.</a:t>
            </a:r>
          </a:p>
        </p:txBody>
      </p:sp>
      <p:pic>
        <p:nvPicPr>
          <p:cNvPr id="4" name="Picture 3" descr="IMG_00286_big.jpg">
            <a:extLst>
              <a:ext uri="{FF2B5EF4-FFF2-40B4-BE49-F238E27FC236}">
                <a16:creationId xmlns:a16="http://schemas.microsoft.com/office/drawing/2014/main" id="{BD95B99D-B2C5-470E-B5C8-31E56ED956E7}"/>
              </a:ext>
            </a:extLst>
          </p:cNvPr>
          <p:cNvPicPr>
            <a:picLocks noChangeAspect="1"/>
          </p:cNvPicPr>
          <p:nvPr/>
        </p:nvPicPr>
        <p:blipFill>
          <a:blip r:embed="rId2"/>
          <a:stretch>
            <a:fillRect/>
          </a:stretch>
        </p:blipFill>
        <p:spPr>
          <a:xfrm>
            <a:off x="4643438" y="1000108"/>
            <a:ext cx="4174796" cy="2943231"/>
          </a:xfrm>
          <a:prstGeom prst="rect">
            <a:avLst/>
          </a:prstGeom>
          <a:ln>
            <a:noFill/>
          </a:ln>
          <a:effectLst>
            <a:softEdge rad="112500"/>
          </a:effectLst>
        </p:spPr>
      </p:pic>
    </p:spTree>
  </p:cSld>
  <p:clrMapOvr>
    <a:masterClrMapping/>
  </p:clrMapOvr>
  <p:transition>
    <p:fade thruBlk="1"/>
  </p:transition>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917</Words>
  <Application>Microsoft Office PowerPoint</Application>
  <PresentationFormat>On-screen Show (4:3)</PresentationFormat>
  <Paragraphs>59</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Consolas</vt:lpstr>
      <vt:lpstr>Corbel</vt:lpstr>
      <vt:lpstr>Office Theme</vt:lpstr>
      <vt:lpstr>MOBING NA DELAVNEM MESTU</vt:lpstr>
      <vt:lpstr>MOBING</vt:lpstr>
      <vt:lpstr>PowerPoint Presentation</vt:lpstr>
      <vt:lpstr>VZROKI ZA NASTANEK MOBINGA</vt:lpstr>
      <vt:lpstr>OBLIKE MOBINGA</vt:lpstr>
      <vt:lpstr>ŽRTVE IN IZVAJALCI MOBINGA</vt:lpstr>
      <vt:lpstr>PowerPoint Presentation</vt:lpstr>
      <vt:lpstr>POSLEDICE ZA ŽRTEV IN DELODAJALCA</vt:lpstr>
      <vt:lpstr>PowerPoint Presentation</vt:lpstr>
      <vt:lpstr>UKREPI</vt:lpstr>
      <vt:lpstr>PowerPoint Presentation</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2019-06-03T09:10:18Z</dcterms:created>
  <dcterms:modified xsi:type="dcterms:W3CDTF">2019-06-03T09:10:18Z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