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  <p:sldId id="257" r:id="rId3"/>
    <p:sldId id="258" r:id="rId4"/>
    <p:sldId id="267" r:id="rId5"/>
    <p:sldId id="268" r:id="rId6"/>
    <p:sldId id="277" r:id="rId7"/>
    <p:sldId id="27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9" r:id="rId17"/>
    <p:sldId id="270" r:id="rId18"/>
    <p:sldId id="271" r:id="rId19"/>
    <p:sldId id="275" r:id="rId20"/>
    <p:sldId id="276" r:id="rId21"/>
    <p:sldId id="273" r:id="rId22"/>
    <p:sldId id="274" r:id="rId23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44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6pPr>
    <a:lvl7pPr marL="2743200" algn="l" defTabSz="914400" rtl="0" eaLnBrk="1" latinLnBrk="0" hangingPunct="1">
      <a:defRPr sz="44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7pPr>
    <a:lvl8pPr marL="3200400" algn="l" defTabSz="914400" rtl="0" eaLnBrk="1" latinLnBrk="0" hangingPunct="1">
      <a:defRPr sz="44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8pPr>
    <a:lvl9pPr marL="3657600" algn="l" defTabSz="914400" rtl="0" eaLnBrk="1" latinLnBrk="0" hangingPunct="1">
      <a:defRPr sz="44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009900"/>
    <a:srgbClr val="FFFF00"/>
    <a:srgbClr val="FFFF66"/>
    <a:srgbClr val="990099"/>
    <a:srgbClr val="800080"/>
    <a:srgbClr val="C0C0C0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402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C074A7-253B-48E0-A106-8AA3B8FED8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E0229E-C591-4241-9C7D-EB8913A14C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E40016-C995-41D7-B265-BCD8FF7F6B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611FDD-C284-48DF-8FCD-CA650F163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965A87-87A2-470A-A6C9-0A193E4F3E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E77681-8A3A-4D34-9C98-EB05C56BC3B4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947803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943A2C-8947-42DF-9AA0-5A909B8DC2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78521B7-C7DB-4F5D-95CC-F1CAAFF97B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87964E-2A0B-48E0-AA0C-7A896B9F75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16C3B3-110A-44B0-A9E6-12378461C3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235D90-D165-4D13-B27B-532180FD62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E3FE16-F8CD-4BB9-A884-28415B48D41B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419028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6858712-4D55-4107-8C25-3261B36F313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5EB3D1B-387F-4B24-A190-4AE05F21C6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112A45-2E9C-466D-8B79-F62556A6A6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DFE429-0B36-4E58-A185-FB5E5F146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E2C9A9-68C3-472A-AB9C-1B7A13097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265060-4C0B-4F9A-8F77-4635BDF1DA07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1961487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743D09C-BE76-411A-BD54-69A86C3C299D}"/>
              </a:ext>
            </a:extLst>
          </p:cNvPr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28197E4-DE97-435F-A86D-EC889874E2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D9BB01-C174-4CFD-BF2E-A95E495789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A09586-DCBE-4D2C-90A4-4D95348458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1F3D2F5-65C9-4E36-BD3F-ECF04279AFC8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630532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B708E3-20C9-4589-9508-E9392E8DA8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3ED3C0-5BD5-4A8C-A6FA-8EA8621CF2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4A976D-6417-4402-913F-F9FE5603E2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CE1E83-A41F-4BB6-9D73-FD27BF26E5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49012C-4498-402F-BA21-096002F8B3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27B926-844C-43E6-B79B-A22D364F4C84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467832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0CCCD7-B7D4-429B-AA76-586533069D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489A69-7CF1-4768-9F56-063F8E3637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83CD71-500F-4826-A717-5B87B2B144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0BE7B7-E65E-4322-AD6E-1174A17FDA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F791CE-6654-47A5-B57E-27B0C991F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7A0DF2-23C9-4BE0-A1CD-5E4AA554C765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025743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544340-DFF6-477E-9FD1-0EC936EDC4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4892B9-DC24-4172-A142-AEBDA54B8A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C31043-BD1F-417E-8374-9F149E7A10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39A609-4244-4CE7-A2BB-B06DF5773B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E5A704-6F6A-4881-8740-3B3FB813A8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99B60A-D6EE-4D68-8F2B-02D9C43EF0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6BFA1E-0FCA-4489-BD00-4AC64F54FBE8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158411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92AA29-7F26-42AA-8961-0B756171F3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FCA723-8E4D-46E2-B28F-F2D6B76747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9C78B7-93F0-491D-AC82-4D6828F08E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F6BD900-C827-409A-91ED-73B92AF702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CF1CE25-6834-4A85-BF9B-B25FEA3E5F4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2AC3CE0-D0F9-497B-9308-F341EF19A7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8402800-70DD-452F-A7C6-EBBA15FD71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943E265-5988-45DB-9392-06DDC056CD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30145F-9ADE-4784-A9EB-AAB138A4B3B2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99196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E661B0-C57E-4C18-9A3A-ACAB1047D1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3315AD1-00FB-49B8-8C4D-65F7726662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523AD8F-4B00-41F2-BA16-0CB795E5C9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B82746-FE04-44D9-89F1-76987ADCA1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2036A5-1162-4714-AEAE-5F15CB122A87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049609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0FF102A-8774-457F-BFCD-C826B13C54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54E5ADB-0C8E-4AB1-8DBC-5A5867BAA2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93DAA7-C17B-4845-8E3D-D606336BD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867EB9-5D48-46C7-80D1-E18F40E65E5B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383553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028E2F-8CEF-4C91-B63A-7115561099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B2A354-9015-40B7-8438-0C0087D210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BC0CD1-F71C-4565-AC4A-CC7021ABC4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87E993-004B-4342-B725-EC31D2E22A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C3CB54-DC69-4267-8367-2AF515070B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06AAB5-2F79-4403-A194-87AC3FE865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30203E-598E-4137-A509-9310377E9F5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739336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20E13B-8CE6-400A-98D6-F1A2191AF6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00BCF4C-3C61-4BFB-8B2E-7F95ACBF37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2DF69A-CA2C-4DBF-B74A-9A9B87A79A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9A7A7A-2F9E-4993-937E-755200FBBB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C25BDB-5F95-4090-9F33-411851A832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BE53EF-11CA-445F-8B85-66EF352026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107123-AC30-46C0-B4BE-6623884F4C6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575240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1A649694-E539-4611-987A-8D1E767D3E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 naslova matrice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666A03FC-5944-4DC1-837E-AB62AE6D1D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07A73B71-22F5-4292-BF0E-5AAFFC5D7E9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sl-SI" altLang="sl-SI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5949E29D-4970-40B2-A53B-A3ADA27AB9C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sl-SI" altLang="sl-SI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49B044A-ABD9-4474-96A6-8F42FD4BF50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83396C92-CAC8-4358-91F8-01651C9D00C3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>
            <a:extLst>
              <a:ext uri="{FF2B5EF4-FFF2-40B4-BE49-F238E27FC236}">
                <a16:creationId xmlns:a16="http://schemas.microsoft.com/office/drawing/2014/main" id="{9B0A7810-DF38-478B-96CE-9F9B896B55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1916113"/>
            <a:ext cx="882015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sl-SI" altLang="sl-SI" sz="6000" b="1">
                <a:solidFill>
                  <a:srgbClr val="FF3300"/>
                </a:solidFill>
                <a:latin typeface="Bookman Old Style" panose="02050604050505020204" pitchFamily="18" charset="0"/>
              </a:rPr>
              <a:t>ODKLONSKE</a:t>
            </a:r>
          </a:p>
          <a:p>
            <a:r>
              <a:rPr lang="sl-SI" altLang="sl-SI" sz="6000" b="1">
                <a:solidFill>
                  <a:srgbClr val="FF3300"/>
                </a:solidFill>
                <a:latin typeface="Bookman Old Style" panose="02050604050505020204" pitchFamily="18" charset="0"/>
              </a:rPr>
              <a:t>	 SPOLNE OBLIKE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4">
            <a:extLst>
              <a:ext uri="{FF2B5EF4-FFF2-40B4-BE49-F238E27FC236}">
                <a16:creationId xmlns:a16="http://schemas.microsoft.com/office/drawing/2014/main" id="{FDB5E3C9-7C42-4437-9793-C6DCFDA3F1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260350"/>
            <a:ext cx="9178925" cy="94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l-SI" altLang="sl-SI" sz="3200" b="1">
                <a:solidFill>
                  <a:srgbClr val="FF3300"/>
                </a:solidFill>
              </a:rPr>
              <a:t>FETIŠIZEM </a:t>
            </a:r>
            <a:r>
              <a:rPr lang="sl-SI" altLang="sl-SI" sz="2000" b="1">
                <a:solidFill>
                  <a:srgbClr val="FF3300"/>
                </a:solidFill>
              </a:rPr>
              <a:t>= </a:t>
            </a:r>
            <a:r>
              <a:rPr lang="sl-SI" altLang="sl-SI" sz="2400" b="1">
                <a:solidFill>
                  <a:srgbClr val="FF3300"/>
                </a:solidFill>
              </a:rPr>
              <a:t>SPOLNO VZBURJANJE OB GLEDANJU, </a:t>
            </a:r>
          </a:p>
          <a:p>
            <a:r>
              <a:rPr lang="sl-SI" altLang="sl-SI" sz="2400" b="1">
                <a:solidFill>
                  <a:srgbClr val="FF3300"/>
                </a:solidFill>
              </a:rPr>
              <a:t>DOTIKANJU RAZNIH PREDMETOV</a:t>
            </a:r>
          </a:p>
        </p:txBody>
      </p:sp>
      <p:sp>
        <p:nvSpPr>
          <p:cNvPr id="7173" name="Text Box 5">
            <a:extLst>
              <a:ext uri="{FF2B5EF4-FFF2-40B4-BE49-F238E27FC236}">
                <a16:creationId xmlns:a16="http://schemas.microsoft.com/office/drawing/2014/main" id="{5087447D-F280-4833-AE2F-67F1172676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1557338"/>
            <a:ext cx="1320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l-SI" altLang="sl-SI" sz="2000">
                <a:solidFill>
                  <a:srgbClr val="C0C0C0"/>
                </a:solidFill>
              </a:rPr>
              <a:t>LOČIMO:</a:t>
            </a:r>
          </a:p>
        </p:txBody>
      </p:sp>
      <p:sp>
        <p:nvSpPr>
          <p:cNvPr id="7174" name="Text Box 6">
            <a:extLst>
              <a:ext uri="{FF2B5EF4-FFF2-40B4-BE49-F238E27FC236}">
                <a16:creationId xmlns:a16="http://schemas.microsoft.com/office/drawing/2014/main" id="{2CB07E2C-E982-45FB-949E-EE771399CD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5513" y="1557338"/>
            <a:ext cx="16700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l-SI" altLang="sl-SI" sz="2000" b="1">
                <a:solidFill>
                  <a:schemeClr val="bg1"/>
                </a:solidFill>
              </a:rPr>
              <a:t>NORMALEN</a:t>
            </a:r>
          </a:p>
        </p:txBody>
      </p:sp>
      <p:sp>
        <p:nvSpPr>
          <p:cNvPr id="7175" name="Text Box 7">
            <a:extLst>
              <a:ext uri="{FF2B5EF4-FFF2-40B4-BE49-F238E27FC236}">
                <a16:creationId xmlns:a16="http://schemas.microsoft.com/office/drawing/2014/main" id="{F896A1B7-94DC-445C-AC44-02D9C34CEE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19700" y="1557338"/>
            <a:ext cx="18573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l-SI" altLang="sl-SI" sz="2000" b="1">
                <a:solidFill>
                  <a:schemeClr val="bg1"/>
                </a:solidFill>
              </a:rPr>
              <a:t>BOLEZENSKI</a:t>
            </a:r>
          </a:p>
        </p:txBody>
      </p:sp>
      <p:sp>
        <p:nvSpPr>
          <p:cNvPr id="7178" name="Text Box 10">
            <a:extLst>
              <a:ext uri="{FF2B5EF4-FFF2-40B4-BE49-F238E27FC236}">
                <a16:creationId xmlns:a16="http://schemas.microsoft.com/office/drawing/2014/main" id="{CC785BE0-B95F-4E53-8AF2-E156231EC3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9250" y="2924175"/>
            <a:ext cx="307181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l-SI" altLang="sl-SI" sz="2000">
                <a:solidFill>
                  <a:schemeClr val="bg1"/>
                </a:solidFill>
              </a:rPr>
              <a:t>vzburjanje s pogledom</a:t>
            </a:r>
          </a:p>
          <a:p>
            <a:r>
              <a:rPr lang="sl-SI" altLang="sl-SI" sz="2000">
                <a:solidFill>
                  <a:schemeClr val="bg1"/>
                </a:solidFill>
              </a:rPr>
              <a:t>na žensko spodnje perilo</a:t>
            </a:r>
          </a:p>
        </p:txBody>
      </p:sp>
      <p:sp>
        <p:nvSpPr>
          <p:cNvPr id="7179" name="Text Box 11">
            <a:extLst>
              <a:ext uri="{FF2B5EF4-FFF2-40B4-BE49-F238E27FC236}">
                <a16:creationId xmlns:a16="http://schemas.microsoft.com/office/drawing/2014/main" id="{FA5450BE-A6EF-48F3-9430-0DBD38EA00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2363" y="2924175"/>
            <a:ext cx="36258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l-SI" altLang="sl-SI" sz="2000">
                <a:solidFill>
                  <a:schemeClr val="bg1"/>
                </a:solidFill>
              </a:rPr>
              <a:t>neživ predmet povsem izrine </a:t>
            </a:r>
          </a:p>
          <a:p>
            <a:r>
              <a:rPr lang="sl-SI" altLang="sl-SI" sz="2000">
                <a:solidFill>
                  <a:schemeClr val="bg1"/>
                </a:solidFill>
              </a:rPr>
              <a:t>spolno partnerico</a:t>
            </a:r>
          </a:p>
        </p:txBody>
      </p:sp>
      <p:sp>
        <p:nvSpPr>
          <p:cNvPr id="7180" name="Text Box 12">
            <a:extLst>
              <a:ext uri="{FF2B5EF4-FFF2-40B4-BE49-F238E27FC236}">
                <a16:creationId xmlns:a16="http://schemas.microsoft.com/office/drawing/2014/main" id="{32FD97DA-B3E8-4025-94B1-8055AC342F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4724400"/>
            <a:ext cx="21526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l-SI" altLang="sl-SI" sz="2000">
                <a:solidFill>
                  <a:srgbClr val="C0C0C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- izključno moški</a:t>
            </a:r>
          </a:p>
        </p:txBody>
      </p:sp>
      <p:sp>
        <p:nvSpPr>
          <p:cNvPr id="7182" name="Text Box 14">
            <a:extLst>
              <a:ext uri="{FF2B5EF4-FFF2-40B4-BE49-F238E27FC236}">
                <a16:creationId xmlns:a16="http://schemas.microsoft.com/office/drawing/2014/main" id="{DCD28F6C-38BC-4C18-BC91-B228E3EB50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4149725"/>
            <a:ext cx="3881438" cy="222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l-SI" altLang="sl-SI" sz="2000">
                <a:solidFill>
                  <a:srgbClr val="C0C0C0"/>
                </a:solidFill>
              </a:rPr>
              <a:t>ZNAČILNOSTI FETIŠISTOV:</a:t>
            </a:r>
          </a:p>
          <a:p>
            <a:endParaRPr lang="sl-SI" altLang="sl-SI" sz="2000">
              <a:solidFill>
                <a:srgbClr val="C0C0C0"/>
              </a:solidFill>
            </a:endParaRPr>
          </a:p>
          <a:p>
            <a:endParaRPr lang="sl-SI" altLang="sl-SI" sz="2000">
              <a:solidFill>
                <a:srgbClr val="C0C0C0"/>
              </a:solidFill>
            </a:endParaRPr>
          </a:p>
          <a:p>
            <a:r>
              <a:rPr lang="sl-SI" altLang="sl-SI" sz="2000">
                <a:solidFill>
                  <a:srgbClr val="C0C0C0"/>
                </a:solidFill>
              </a:rPr>
              <a:t>- plašnost</a:t>
            </a:r>
          </a:p>
          <a:p>
            <a:r>
              <a:rPr lang="sl-SI" altLang="sl-SI" sz="2000">
                <a:solidFill>
                  <a:srgbClr val="C0C0C0"/>
                </a:solidFill>
              </a:rPr>
              <a:t>- spolna zavrtost</a:t>
            </a:r>
          </a:p>
          <a:p>
            <a:pPr>
              <a:buFontTx/>
              <a:buChar char="-"/>
            </a:pPr>
            <a:r>
              <a:rPr lang="sl-SI" altLang="sl-SI" sz="2000">
                <a:solidFill>
                  <a:srgbClr val="C0C0C0"/>
                </a:solidFill>
              </a:rPr>
              <a:t> podredljivost</a:t>
            </a:r>
          </a:p>
          <a:p>
            <a:pPr>
              <a:buFontTx/>
              <a:buChar char="-"/>
            </a:pPr>
            <a:r>
              <a:rPr lang="sl-SI" altLang="sl-SI" sz="2000">
                <a:solidFill>
                  <a:srgbClr val="C0C0C0"/>
                </a:solidFill>
              </a:rPr>
              <a:t> odmaknjenost</a:t>
            </a:r>
          </a:p>
        </p:txBody>
      </p:sp>
      <p:sp>
        <p:nvSpPr>
          <p:cNvPr id="7183" name="Text Box 15">
            <a:extLst>
              <a:ext uri="{FF2B5EF4-FFF2-40B4-BE49-F238E27FC236}">
                <a16:creationId xmlns:a16="http://schemas.microsoft.com/office/drawing/2014/main" id="{A01CF07A-F1DC-4A37-A84C-9B3CABD59C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92725" y="5037138"/>
            <a:ext cx="287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l-SI" altLang="sl-SI" sz="2400">
                <a:solidFill>
                  <a:srgbClr val="C0C0C0"/>
                </a:solidFill>
              </a:rPr>
              <a:t>št. fetišistov upada</a:t>
            </a:r>
          </a:p>
        </p:txBody>
      </p:sp>
      <p:sp>
        <p:nvSpPr>
          <p:cNvPr id="7185" name="AutoShape 17">
            <a:extLst>
              <a:ext uri="{FF2B5EF4-FFF2-40B4-BE49-F238E27FC236}">
                <a16:creationId xmlns:a16="http://schemas.microsoft.com/office/drawing/2014/main" id="{6B6E4B86-FA0D-45FB-9D29-B30F8F39874B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2664619" y="2240757"/>
            <a:ext cx="790575" cy="287337"/>
          </a:xfrm>
          <a:prstGeom prst="rightArrow">
            <a:avLst>
              <a:gd name="adj1" fmla="val 50000"/>
              <a:gd name="adj2" fmla="val 68785"/>
            </a:avLst>
          </a:prstGeom>
          <a:solidFill>
            <a:schemeClr val="bg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7186" name="AutoShape 18">
            <a:extLst>
              <a:ext uri="{FF2B5EF4-FFF2-40B4-BE49-F238E27FC236}">
                <a16:creationId xmlns:a16="http://schemas.microsoft.com/office/drawing/2014/main" id="{95466274-DF32-4AF4-91D1-AB83F28E6404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5760244" y="2240757"/>
            <a:ext cx="790575" cy="287337"/>
          </a:xfrm>
          <a:prstGeom prst="rightArrow">
            <a:avLst>
              <a:gd name="adj1" fmla="val 50000"/>
              <a:gd name="adj2" fmla="val 68785"/>
            </a:avLst>
          </a:prstGeom>
          <a:solidFill>
            <a:schemeClr val="bg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7187" name="AutoShape 19">
            <a:extLst>
              <a:ext uri="{FF2B5EF4-FFF2-40B4-BE49-F238E27FC236}">
                <a16:creationId xmlns:a16="http://schemas.microsoft.com/office/drawing/2014/main" id="{39AD8066-CF8B-499A-8958-D12DC47FCE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95738" y="5084763"/>
            <a:ext cx="1258887" cy="287337"/>
          </a:xfrm>
          <a:prstGeom prst="rightArrow">
            <a:avLst>
              <a:gd name="adj1" fmla="val 50000"/>
              <a:gd name="adj2" fmla="val 109531"/>
            </a:avLst>
          </a:prstGeom>
          <a:solidFill>
            <a:schemeClr val="bg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/>
      <p:bldP spid="7173" grpId="0"/>
      <p:bldP spid="7174" grpId="0"/>
      <p:bldP spid="7175" grpId="0"/>
      <p:bldP spid="7178" grpId="0"/>
      <p:bldP spid="7179" grpId="0"/>
      <p:bldP spid="7180" grpId="0"/>
      <p:bldP spid="7182" grpId="0"/>
      <p:bldP spid="718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Text Box 4">
            <a:extLst>
              <a:ext uri="{FF2B5EF4-FFF2-40B4-BE49-F238E27FC236}">
                <a16:creationId xmlns:a16="http://schemas.microsoft.com/office/drawing/2014/main" id="{8DD6B57B-3146-402D-B229-B382B103C7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9475" y="363538"/>
            <a:ext cx="70008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l-SI" altLang="sl-SI" sz="3600" b="1">
                <a:solidFill>
                  <a:srgbClr val="FF3300"/>
                </a:solidFill>
              </a:rPr>
              <a:t>POSILSTVO</a:t>
            </a:r>
            <a:r>
              <a:rPr lang="sl-SI" altLang="sl-SI" sz="3200" b="1">
                <a:solidFill>
                  <a:srgbClr val="FF3300"/>
                </a:solidFill>
              </a:rPr>
              <a:t> = </a:t>
            </a:r>
            <a:r>
              <a:rPr lang="sl-SI" altLang="sl-SI" sz="3200">
                <a:solidFill>
                  <a:srgbClr val="FF3300"/>
                </a:solidFill>
              </a:rPr>
              <a:t>prisiljen spolni akt</a:t>
            </a:r>
          </a:p>
        </p:txBody>
      </p:sp>
      <p:sp>
        <p:nvSpPr>
          <p:cNvPr id="8197" name="Text Box 5">
            <a:extLst>
              <a:ext uri="{FF2B5EF4-FFF2-40B4-BE49-F238E27FC236}">
                <a16:creationId xmlns:a16="http://schemas.microsoft.com/office/drawing/2014/main" id="{23452A0A-16B9-4B7F-8CEE-8EA5C094B6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557338"/>
            <a:ext cx="82073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l-SI" altLang="sl-SI" sz="2400">
                <a:solidFill>
                  <a:srgbClr val="C0C0C0"/>
                </a:solidFill>
              </a:rPr>
              <a:t>- posiljevalci zvečine izhajajo iz spodnjih socialnih slojev</a:t>
            </a:r>
          </a:p>
        </p:txBody>
      </p:sp>
      <p:sp>
        <p:nvSpPr>
          <p:cNvPr id="8198" name="Text Box 6">
            <a:extLst>
              <a:ext uri="{FF2B5EF4-FFF2-40B4-BE49-F238E27FC236}">
                <a16:creationId xmlns:a16="http://schemas.microsoft.com/office/drawing/2014/main" id="{EDDEEFD4-67C9-48EC-AFF5-B93DB496B7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2276475"/>
            <a:ext cx="5322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l-SI" altLang="sl-SI" sz="2400">
                <a:solidFill>
                  <a:srgbClr val="C0C0C0"/>
                </a:solidFill>
              </a:rPr>
              <a:t>- 43% žensk posili več moških hkrati</a:t>
            </a:r>
          </a:p>
        </p:txBody>
      </p:sp>
      <p:sp>
        <p:nvSpPr>
          <p:cNvPr id="8199" name="Text Box 7">
            <a:extLst>
              <a:ext uri="{FF2B5EF4-FFF2-40B4-BE49-F238E27FC236}">
                <a16:creationId xmlns:a16="http://schemas.microsoft.com/office/drawing/2014/main" id="{2B304EF6-5803-4B46-B8F2-138BF17E24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2924175"/>
            <a:ext cx="52927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l-SI" altLang="sl-SI" sz="2400">
                <a:solidFill>
                  <a:srgbClr val="C0C0C0"/>
                </a:solidFill>
              </a:rPr>
              <a:t>- bolj pogosta poleti in med vikendih</a:t>
            </a:r>
          </a:p>
        </p:txBody>
      </p:sp>
      <p:sp>
        <p:nvSpPr>
          <p:cNvPr id="8201" name="Text Box 9">
            <a:extLst>
              <a:ext uri="{FF2B5EF4-FFF2-40B4-BE49-F238E27FC236}">
                <a16:creationId xmlns:a16="http://schemas.microsoft.com/office/drawing/2014/main" id="{50462AAB-5FF6-451F-9596-B8FFD9F1C6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3500438"/>
            <a:ext cx="44275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l-SI" altLang="sl-SI" sz="2400">
                <a:solidFill>
                  <a:srgbClr val="C0C0C0"/>
                </a:solidFill>
              </a:rPr>
              <a:t>- posiljevalci ne izbirajo žrtev</a:t>
            </a:r>
          </a:p>
        </p:txBody>
      </p:sp>
      <p:sp>
        <p:nvSpPr>
          <p:cNvPr id="8202" name="Text Box 10">
            <a:extLst>
              <a:ext uri="{FF2B5EF4-FFF2-40B4-BE49-F238E27FC236}">
                <a16:creationId xmlns:a16="http://schemas.microsoft.com/office/drawing/2014/main" id="{87FBBECE-045A-4115-A710-7E9DF4142B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4365625"/>
            <a:ext cx="7500937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l-SI" altLang="sl-SI" sz="2400" b="1">
                <a:solidFill>
                  <a:schemeClr val="bg1"/>
                </a:solidFill>
              </a:rPr>
              <a:t>VEDENJE ŽRTEV:</a:t>
            </a:r>
          </a:p>
          <a:p>
            <a:endParaRPr lang="sl-SI" altLang="sl-SI" sz="2400" b="1">
              <a:solidFill>
                <a:schemeClr val="bg1"/>
              </a:solidFill>
            </a:endParaRPr>
          </a:p>
          <a:p>
            <a:pPr>
              <a:buFontTx/>
              <a:buChar char="•"/>
            </a:pPr>
            <a:r>
              <a:rPr lang="sl-SI" altLang="sl-SI" sz="2400">
                <a:solidFill>
                  <a:srgbClr val="FF3300"/>
                </a:solidFill>
              </a:rPr>
              <a:t>55%  ŽENSK PODLEŽE </a:t>
            </a:r>
          </a:p>
          <a:p>
            <a:pPr>
              <a:buFontTx/>
              <a:buChar char="•"/>
            </a:pPr>
            <a:r>
              <a:rPr lang="sl-SI" altLang="sl-SI" sz="2400">
                <a:solidFill>
                  <a:srgbClr val="FF3300"/>
                </a:solidFill>
              </a:rPr>
              <a:t>27%  ŽENSK SE UPIRA</a:t>
            </a:r>
          </a:p>
          <a:p>
            <a:pPr>
              <a:buFontTx/>
              <a:buChar char="•"/>
            </a:pPr>
            <a:r>
              <a:rPr lang="sl-SI" altLang="sl-SI" sz="2400">
                <a:solidFill>
                  <a:srgbClr val="FF3300"/>
                </a:solidFill>
              </a:rPr>
              <a:t>18%  ŽENSK SE BOJUJE</a:t>
            </a:r>
          </a:p>
          <a:p>
            <a:pPr>
              <a:buFontTx/>
              <a:buChar char="•"/>
            </a:pPr>
            <a:r>
              <a:rPr lang="sl-SI" altLang="sl-SI" sz="2400">
                <a:solidFill>
                  <a:srgbClr val="FF3300"/>
                </a:solidFill>
              </a:rPr>
              <a:t>4%    ŽENSK SE ODLOČNO IN GLASNO BOJUJE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/>
      <p:bldP spid="8197" grpId="0"/>
      <p:bldP spid="8198" grpId="0"/>
      <p:bldP spid="8199" grpId="0"/>
      <p:bldP spid="8201" grpId="0"/>
      <p:bldP spid="820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Text Box 4">
            <a:extLst>
              <a:ext uri="{FF2B5EF4-FFF2-40B4-BE49-F238E27FC236}">
                <a16:creationId xmlns:a16="http://schemas.microsoft.com/office/drawing/2014/main" id="{FAA6437A-668A-4078-9837-38E83AFAE7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404813"/>
            <a:ext cx="6038850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l-SI" altLang="sl-SI" sz="2000" b="1">
                <a:solidFill>
                  <a:srgbClr val="C0C0C0"/>
                </a:solidFill>
              </a:rPr>
              <a:t>ŽENSKE POSILJEVALKE</a:t>
            </a:r>
            <a:r>
              <a:rPr lang="sl-SI" altLang="sl-SI" sz="2000">
                <a:solidFill>
                  <a:srgbClr val="C0C0C0"/>
                </a:solidFill>
              </a:rPr>
              <a:t> </a:t>
            </a:r>
          </a:p>
          <a:p>
            <a:endParaRPr lang="sl-SI" altLang="sl-SI" sz="2000">
              <a:solidFill>
                <a:srgbClr val="C0C0C0"/>
              </a:solidFill>
            </a:endParaRPr>
          </a:p>
          <a:p>
            <a:pPr>
              <a:buFontTx/>
              <a:buChar char="•"/>
            </a:pPr>
            <a:r>
              <a:rPr lang="sl-SI" altLang="sl-SI" sz="2000">
                <a:solidFill>
                  <a:srgbClr val="C0C0C0"/>
                </a:solidFill>
              </a:rPr>
              <a:t>so redke</a:t>
            </a:r>
          </a:p>
          <a:p>
            <a:pPr>
              <a:buFontTx/>
              <a:buChar char="•"/>
            </a:pPr>
            <a:r>
              <a:rPr lang="sl-SI" altLang="sl-SI" sz="2000">
                <a:solidFill>
                  <a:srgbClr val="C0C0C0"/>
                </a:solidFill>
              </a:rPr>
              <a:t>večinoma mlajši moški</a:t>
            </a:r>
          </a:p>
          <a:p>
            <a:pPr>
              <a:buFontTx/>
              <a:buChar char="•"/>
            </a:pPr>
            <a:r>
              <a:rPr lang="sl-SI" altLang="sl-SI" sz="2000">
                <a:solidFill>
                  <a:srgbClr val="C0C0C0"/>
                </a:solidFill>
              </a:rPr>
              <a:t>le redko pomagajo moškemu posiliti drugo žensko</a:t>
            </a:r>
          </a:p>
        </p:txBody>
      </p:sp>
      <p:sp>
        <p:nvSpPr>
          <p:cNvPr id="9221" name="Text Box 5">
            <a:extLst>
              <a:ext uri="{FF2B5EF4-FFF2-40B4-BE49-F238E27FC236}">
                <a16:creationId xmlns:a16="http://schemas.microsoft.com/office/drawing/2014/main" id="{F0ACFDF1-D57F-4A73-9D73-1AAE21E2C7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2301875"/>
            <a:ext cx="41989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l-SI" altLang="sl-SI" sz="2000">
                <a:solidFill>
                  <a:srgbClr val="FF3300"/>
                </a:solidFill>
              </a:rPr>
              <a:t>- </a:t>
            </a:r>
            <a:r>
              <a:rPr lang="sl-SI" altLang="sl-SI" sz="2400">
                <a:solidFill>
                  <a:srgbClr val="FF3300"/>
                </a:solidFill>
              </a:rPr>
              <a:t>½ žensk posilstva ne prijavi</a:t>
            </a:r>
          </a:p>
        </p:txBody>
      </p:sp>
      <p:sp>
        <p:nvSpPr>
          <p:cNvPr id="9222" name="Text Box 6">
            <a:extLst>
              <a:ext uri="{FF2B5EF4-FFF2-40B4-BE49-F238E27FC236}">
                <a16:creationId xmlns:a16="http://schemas.microsoft.com/office/drawing/2014/main" id="{FDAF771F-423C-4C95-BB05-542CD6B212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3068638"/>
            <a:ext cx="38004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l-SI" altLang="sl-SI" sz="2000" b="1">
                <a:solidFill>
                  <a:schemeClr val="bg1"/>
                </a:solidFill>
              </a:rPr>
              <a:t>PET TIPOV POSILJEVALCEV</a:t>
            </a:r>
          </a:p>
        </p:txBody>
      </p:sp>
      <p:sp>
        <p:nvSpPr>
          <p:cNvPr id="9223" name="Text Box 7">
            <a:extLst>
              <a:ext uri="{FF2B5EF4-FFF2-40B4-BE49-F238E27FC236}">
                <a16:creationId xmlns:a16="http://schemas.microsoft.com/office/drawing/2014/main" id="{1A553694-87E9-4825-A345-9E073590F8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3644900"/>
            <a:ext cx="7332662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AutoNum type="arabicPeriod"/>
            </a:pPr>
            <a:r>
              <a:rPr lang="sl-SI" altLang="sl-SI" sz="2000">
                <a:solidFill>
                  <a:schemeClr val="bg1"/>
                </a:solidFill>
                <a:latin typeface="Comic Sans MS" panose="030F0702030302020204" pitchFamily="66" charset="0"/>
              </a:rPr>
              <a:t>moški z motnjami inteligence, mišljenja in razsojanja </a:t>
            </a:r>
          </a:p>
          <a:p>
            <a:pPr>
              <a:buFontTx/>
              <a:buAutoNum type="arabicPeriod"/>
            </a:pPr>
            <a:r>
              <a:rPr lang="sl-SI" altLang="sl-SI" sz="2000">
                <a:solidFill>
                  <a:schemeClr val="bg1"/>
                </a:solidFill>
                <a:latin typeface="Comic Sans MS" panose="030F0702030302020204" pitchFamily="66" charset="0"/>
              </a:rPr>
              <a:t>socialno neprilagojeni moški</a:t>
            </a:r>
          </a:p>
          <a:p>
            <a:r>
              <a:rPr lang="sl-SI" altLang="sl-SI" sz="2000">
                <a:solidFill>
                  <a:schemeClr val="bg1"/>
                </a:solidFill>
                <a:latin typeface="Comic Sans MS" panose="030F0702030302020204" pitchFamily="66" charset="0"/>
              </a:rPr>
              <a:t>3.  moški z moteno osebnostno strukturo</a:t>
            </a:r>
          </a:p>
          <a:p>
            <a:r>
              <a:rPr lang="sl-SI" altLang="sl-SI" sz="2000">
                <a:solidFill>
                  <a:schemeClr val="bg1"/>
                </a:solidFill>
                <a:latin typeface="Comic Sans MS" panose="030F0702030302020204" pitchFamily="66" charset="0"/>
              </a:rPr>
              <a:t>4.  nevrotični moški s podzavestnimi sadističnimi fantazijami</a:t>
            </a:r>
          </a:p>
          <a:p>
            <a:r>
              <a:rPr lang="sl-SI" altLang="sl-SI" sz="2000">
                <a:solidFill>
                  <a:schemeClr val="bg1"/>
                </a:solidFill>
                <a:latin typeface="Comic Sans MS" panose="030F0702030302020204" pitchFamily="66" charset="0"/>
              </a:rPr>
              <a:t>5. normalni, vendar osamljeni moški</a:t>
            </a:r>
          </a:p>
        </p:txBody>
      </p:sp>
      <p:sp>
        <p:nvSpPr>
          <p:cNvPr id="9226" name="Text Box 10">
            <a:extLst>
              <a:ext uri="{FF2B5EF4-FFF2-40B4-BE49-F238E27FC236}">
                <a16:creationId xmlns:a16="http://schemas.microsoft.com/office/drawing/2014/main" id="{B3DC0AD5-1E98-4C8C-8CE7-F1AD3A3B14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6165850"/>
            <a:ext cx="50831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l-SI" altLang="sl-SI" sz="2400">
                <a:solidFill>
                  <a:srgbClr val="FF3300"/>
                </a:solidFill>
              </a:rPr>
              <a:t>policija ujame le manj inteligentne!</a:t>
            </a:r>
          </a:p>
        </p:txBody>
      </p:sp>
      <p:sp>
        <p:nvSpPr>
          <p:cNvPr id="9227" name="AutoShape 11">
            <a:extLst>
              <a:ext uri="{FF2B5EF4-FFF2-40B4-BE49-F238E27FC236}">
                <a16:creationId xmlns:a16="http://schemas.microsoft.com/office/drawing/2014/main" id="{4C4E1B3F-9ABE-4718-A015-DD5A78EE72BD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1763713" y="5588000"/>
            <a:ext cx="792162" cy="217488"/>
          </a:xfrm>
          <a:prstGeom prst="rightArrow">
            <a:avLst>
              <a:gd name="adj1" fmla="val 50000"/>
              <a:gd name="adj2" fmla="val 91058"/>
            </a:avLst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/>
      <p:bldP spid="9221" grpId="0"/>
      <p:bldP spid="9222" grpId="0"/>
      <p:bldP spid="9223" grpId="0"/>
      <p:bldP spid="922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Text Box 4">
            <a:extLst>
              <a:ext uri="{FF2B5EF4-FFF2-40B4-BE49-F238E27FC236}">
                <a16:creationId xmlns:a16="http://schemas.microsoft.com/office/drawing/2014/main" id="{92E97D8B-ED24-49EA-992F-84C42C72C1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700088"/>
            <a:ext cx="92519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l-SI" altLang="sl-SI" sz="3600" b="1">
                <a:solidFill>
                  <a:srgbClr val="FF3300"/>
                </a:solidFill>
              </a:rPr>
              <a:t>ZAKAJ PRIHAJA DO POSILSTEV?</a:t>
            </a:r>
            <a:r>
              <a:rPr lang="sl-SI" altLang="sl-SI" sz="1800" b="1"/>
              <a:t>            </a:t>
            </a:r>
          </a:p>
        </p:txBody>
      </p:sp>
      <p:sp>
        <p:nvSpPr>
          <p:cNvPr id="10245" name="Text Box 5">
            <a:extLst>
              <a:ext uri="{FF2B5EF4-FFF2-40B4-BE49-F238E27FC236}">
                <a16:creationId xmlns:a16="http://schemas.microsoft.com/office/drawing/2014/main" id="{E2C75631-5E3D-406A-9F88-54FE5724FA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6013" y="1628775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sl-SI" sz="1800">
              <a:latin typeface="Baskerville Old Face" panose="02020602080505020303" pitchFamily="18" charset="0"/>
            </a:endParaRPr>
          </a:p>
        </p:txBody>
      </p:sp>
      <p:sp>
        <p:nvSpPr>
          <p:cNvPr id="10248" name="Text Box 8">
            <a:extLst>
              <a:ext uri="{FF2B5EF4-FFF2-40B4-BE49-F238E27FC236}">
                <a16:creationId xmlns:a16="http://schemas.microsoft.com/office/drawing/2014/main" id="{480D595D-19B4-4108-B77A-D443B80ECD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636838"/>
            <a:ext cx="89296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l-SI" altLang="sl-SI" sz="2000" b="1">
                <a:solidFill>
                  <a:schemeClr val="bg1"/>
                </a:solidFill>
              </a:rPr>
              <a:t>1. TOGA MORALA, KI OMEJUJE SPROŠČENO SPOLNO ŽIVLJENJE</a:t>
            </a:r>
            <a:r>
              <a:rPr lang="sl-SI" altLang="sl-SI" sz="2000">
                <a:solidFill>
                  <a:schemeClr val="bg1"/>
                </a:solidFill>
              </a:rPr>
              <a:t> </a:t>
            </a:r>
            <a:endParaRPr lang="en-US" altLang="sl-SI" sz="2000">
              <a:solidFill>
                <a:schemeClr val="bg1"/>
              </a:solidFill>
            </a:endParaRPr>
          </a:p>
        </p:txBody>
      </p:sp>
      <p:sp>
        <p:nvSpPr>
          <p:cNvPr id="10250" name="Text Box 10">
            <a:extLst>
              <a:ext uri="{FF2B5EF4-FFF2-40B4-BE49-F238E27FC236}">
                <a16:creationId xmlns:a16="http://schemas.microsoft.com/office/drawing/2014/main" id="{964223C9-CD66-49DC-AE5A-893D0DD98F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860800"/>
            <a:ext cx="50752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l-SI" altLang="sl-SI" sz="2400" b="1">
                <a:solidFill>
                  <a:schemeClr val="bg1"/>
                </a:solidFill>
              </a:rPr>
              <a:t>2. DRUŽBENA NEDOSLEDNOST</a:t>
            </a:r>
            <a:endParaRPr lang="en-US" altLang="sl-SI" sz="24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/>
      <p:bldP spid="10245" grpId="0"/>
      <p:bldP spid="10248" grpId="0"/>
      <p:bldP spid="1025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Text Box 4">
            <a:extLst>
              <a:ext uri="{FF2B5EF4-FFF2-40B4-BE49-F238E27FC236}">
                <a16:creationId xmlns:a16="http://schemas.microsoft.com/office/drawing/2014/main" id="{814AD95B-71D0-4EF1-A1D1-42745E58B8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36538"/>
            <a:ext cx="8969375" cy="944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l-SI" altLang="sl-SI" sz="3200" b="1">
                <a:solidFill>
                  <a:srgbClr val="FF3300"/>
                </a:solidFill>
              </a:rPr>
              <a:t>PEDOFILIJA=</a:t>
            </a:r>
            <a:r>
              <a:rPr lang="sl-SI" altLang="sl-SI" sz="2400" b="1">
                <a:solidFill>
                  <a:srgbClr val="FF3300"/>
                </a:solidFill>
              </a:rPr>
              <a:t> </a:t>
            </a:r>
            <a:r>
              <a:rPr lang="sl-SI" altLang="sl-SI" sz="2400">
                <a:solidFill>
                  <a:srgbClr val="FF3300"/>
                </a:solidFill>
              </a:rPr>
              <a:t>ZADOVOLJEVANJE SPOLNIH POTREB </a:t>
            </a:r>
          </a:p>
          <a:p>
            <a:r>
              <a:rPr lang="sl-SI" altLang="sl-SI" sz="2400">
                <a:solidFill>
                  <a:srgbClr val="FF3300"/>
                </a:solidFill>
              </a:rPr>
              <a:t>		   NA OTROCIH</a:t>
            </a:r>
          </a:p>
        </p:txBody>
      </p:sp>
      <p:sp>
        <p:nvSpPr>
          <p:cNvPr id="11269" name="Text Box 5">
            <a:extLst>
              <a:ext uri="{FF2B5EF4-FFF2-40B4-BE49-F238E27FC236}">
                <a16:creationId xmlns:a16="http://schemas.microsoft.com/office/drawing/2014/main" id="{7B8E8C60-E455-41D9-A680-B41A41DE8E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1436688"/>
            <a:ext cx="6931025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l-SI" altLang="sl-SI" sz="2400">
                <a:solidFill>
                  <a:srgbClr val="C0C0C0"/>
                </a:solidFill>
              </a:rPr>
              <a:t>-kaznivo dejanje</a:t>
            </a:r>
          </a:p>
          <a:p>
            <a:endParaRPr lang="sl-SI" altLang="sl-SI" sz="2400">
              <a:solidFill>
                <a:srgbClr val="C0C0C0"/>
              </a:solidFill>
            </a:endParaRPr>
          </a:p>
          <a:p>
            <a:r>
              <a:rPr lang="sl-SI" altLang="sl-SI" sz="2400">
                <a:solidFill>
                  <a:srgbClr val="C0C0C0"/>
                </a:solidFill>
              </a:rPr>
              <a:t>-deklice spolno vzburjajo tudi “normalne” moške</a:t>
            </a:r>
          </a:p>
        </p:txBody>
      </p:sp>
      <p:sp>
        <p:nvSpPr>
          <p:cNvPr id="11270" name="Text Box 6">
            <a:extLst>
              <a:ext uri="{FF2B5EF4-FFF2-40B4-BE49-F238E27FC236}">
                <a16:creationId xmlns:a16="http://schemas.microsoft.com/office/drawing/2014/main" id="{E51F8B4A-B976-4655-8633-4E5DE87DB0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852738"/>
            <a:ext cx="9140825" cy="253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l-SI" altLang="sl-SI" sz="2000">
                <a:solidFill>
                  <a:schemeClr val="bg1"/>
                </a:solidFill>
              </a:rPr>
              <a:t>več vrst pedofilov: </a:t>
            </a:r>
          </a:p>
          <a:p>
            <a:endParaRPr lang="sl-SI" altLang="sl-SI" sz="2000">
              <a:solidFill>
                <a:schemeClr val="bg1"/>
              </a:solidFill>
            </a:endParaRPr>
          </a:p>
          <a:p>
            <a:r>
              <a:rPr lang="sl-SI" altLang="sl-SI" sz="2000" b="1">
                <a:solidFill>
                  <a:schemeClr val="bg1"/>
                </a:solidFill>
              </a:rPr>
              <a:t>PANSEKSUALNI = mikajo jih otroci obeh spolov, posebno dečki</a:t>
            </a:r>
          </a:p>
          <a:p>
            <a:r>
              <a:rPr lang="sl-SI" altLang="sl-SI" sz="2000" b="1">
                <a:solidFill>
                  <a:schemeClr val="bg1"/>
                </a:solidFill>
              </a:rPr>
              <a:t>	              nevrotični, mikajo jih deklice</a:t>
            </a:r>
          </a:p>
          <a:p>
            <a:endParaRPr lang="sl-SI" altLang="sl-SI" sz="2000" b="1">
              <a:solidFill>
                <a:schemeClr val="bg1"/>
              </a:solidFill>
            </a:endParaRPr>
          </a:p>
          <a:p>
            <a:r>
              <a:rPr lang="sl-SI" altLang="sl-SI" sz="2000" b="1">
                <a:solidFill>
                  <a:schemeClr val="bg1"/>
                </a:solidFill>
              </a:rPr>
              <a:t>NEIZTIRJENI MOŠKI, izpostavljeni številnim skušnjavam npr. pedagogi</a:t>
            </a:r>
          </a:p>
          <a:p>
            <a:r>
              <a:rPr lang="sl-SI" altLang="sl-SI" sz="2000" b="1">
                <a:solidFill>
                  <a:schemeClr val="bg1"/>
                </a:solidFill>
              </a:rPr>
              <a:t> MOŠKI V POZNI STAROSTI</a:t>
            </a:r>
          </a:p>
          <a:p>
            <a:endParaRPr lang="sl-SI" altLang="sl-SI" sz="2000" b="1">
              <a:solidFill>
                <a:schemeClr val="bg1"/>
              </a:solidFill>
            </a:endParaRPr>
          </a:p>
        </p:txBody>
      </p:sp>
      <p:sp>
        <p:nvSpPr>
          <p:cNvPr id="11271" name="Text Box 7">
            <a:extLst>
              <a:ext uri="{FF2B5EF4-FFF2-40B4-BE49-F238E27FC236}">
                <a16:creationId xmlns:a16="http://schemas.microsoft.com/office/drawing/2014/main" id="{438D45D7-6F4E-4EC2-9D39-7C9F249F16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5516563"/>
            <a:ext cx="801211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l-SI" altLang="sl-SI" sz="2400">
                <a:solidFill>
                  <a:srgbClr val="FF3300"/>
                </a:solidFill>
              </a:rPr>
              <a:t>moški je v 85% primerov sorodnik, vzgojitelj, družinski </a:t>
            </a:r>
          </a:p>
          <a:p>
            <a:r>
              <a:rPr lang="sl-SI" altLang="sl-SI" sz="2400">
                <a:solidFill>
                  <a:srgbClr val="FF3300"/>
                </a:solidFill>
              </a:rPr>
              <a:t>prijatelj ali sosed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/>
      <p:bldP spid="11269" grpId="0"/>
      <p:bldP spid="11270" grpId="0"/>
      <p:bldP spid="1127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Text Box 4">
            <a:extLst>
              <a:ext uri="{FF2B5EF4-FFF2-40B4-BE49-F238E27FC236}">
                <a16:creationId xmlns:a16="http://schemas.microsoft.com/office/drawing/2014/main" id="{103CA8A3-558B-42A8-9BA2-B36645913C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2468563"/>
            <a:ext cx="7258050" cy="222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l-SI" altLang="sl-SI" sz="1800">
                <a:solidFill>
                  <a:srgbClr val="C0C0C0"/>
                </a:solidFill>
              </a:rPr>
              <a:t>-</a:t>
            </a:r>
            <a:r>
              <a:rPr lang="sl-SI" altLang="sl-SI" sz="2000">
                <a:solidFill>
                  <a:srgbClr val="C0C0C0"/>
                </a:solidFill>
              </a:rPr>
              <a:t>RAZDELITEV PO SPOLNI USMERJENOSTI:</a:t>
            </a:r>
          </a:p>
          <a:p>
            <a:endParaRPr lang="sl-SI" altLang="sl-SI" sz="2000">
              <a:solidFill>
                <a:srgbClr val="C0C0C0"/>
              </a:solidFill>
            </a:endParaRPr>
          </a:p>
          <a:p>
            <a:r>
              <a:rPr lang="sl-SI" altLang="sl-SI" sz="2000">
                <a:solidFill>
                  <a:srgbClr val="FF3300"/>
                </a:solidFill>
              </a:rPr>
              <a:t>HETEROSEKSUALNI</a:t>
            </a:r>
            <a:r>
              <a:rPr lang="sl-SI" altLang="sl-SI" sz="2000">
                <a:solidFill>
                  <a:srgbClr val="C0C0C0"/>
                </a:solidFill>
              </a:rPr>
              <a:t>  mikajo jih deklice med 10 in 12 letom</a:t>
            </a:r>
          </a:p>
          <a:p>
            <a:endParaRPr lang="sl-SI" altLang="sl-SI" sz="2000">
              <a:solidFill>
                <a:srgbClr val="C0C0C0"/>
              </a:solidFill>
            </a:endParaRPr>
          </a:p>
          <a:p>
            <a:r>
              <a:rPr lang="sl-SI" altLang="sl-SI" sz="2000">
                <a:solidFill>
                  <a:srgbClr val="FF3300"/>
                </a:solidFill>
              </a:rPr>
              <a:t>HOMOSEKSUALNI </a:t>
            </a:r>
            <a:r>
              <a:rPr lang="sl-SI" altLang="sl-SI" sz="2000">
                <a:solidFill>
                  <a:srgbClr val="C0C0C0"/>
                </a:solidFill>
              </a:rPr>
              <a:t>    - mikajo jih fantki vseh starosti</a:t>
            </a:r>
          </a:p>
          <a:p>
            <a:r>
              <a:rPr lang="sl-SI" altLang="sl-SI" sz="2000">
                <a:solidFill>
                  <a:srgbClr val="C0C0C0"/>
                </a:solidFill>
              </a:rPr>
              <a:t>		            - so osebnostno in socialno moteni</a:t>
            </a:r>
          </a:p>
          <a:p>
            <a:r>
              <a:rPr lang="sl-SI" altLang="sl-SI" sz="2000">
                <a:solidFill>
                  <a:srgbClr val="C0C0C0"/>
                </a:solidFill>
              </a:rPr>
              <a:t>		            - so najbolj motena skupina ljudi </a:t>
            </a:r>
          </a:p>
        </p:txBody>
      </p:sp>
      <p:sp>
        <p:nvSpPr>
          <p:cNvPr id="12293" name="Text Box 5">
            <a:extLst>
              <a:ext uri="{FF2B5EF4-FFF2-40B4-BE49-F238E27FC236}">
                <a16:creationId xmlns:a16="http://schemas.microsoft.com/office/drawing/2014/main" id="{6F61151C-A908-4C78-9766-986A8AF351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5084763"/>
            <a:ext cx="8893175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sl-SI" altLang="sl-SI" sz="2000" b="1">
                <a:solidFill>
                  <a:schemeClr val="bg1"/>
                </a:solidFill>
              </a:rPr>
              <a:t>POSLEDICE PEDOFILNIH STIKOV ZA OTROKE</a:t>
            </a:r>
          </a:p>
          <a:p>
            <a:endParaRPr lang="sl-SI" altLang="sl-SI" sz="2000" b="1">
              <a:solidFill>
                <a:schemeClr val="bg1"/>
              </a:solidFill>
            </a:endParaRPr>
          </a:p>
          <a:p>
            <a:r>
              <a:rPr lang="sl-SI" altLang="sl-SI" sz="2000" b="1">
                <a:solidFill>
                  <a:schemeClr val="bg1"/>
                </a:solidFill>
              </a:rPr>
              <a:t>-</a:t>
            </a:r>
            <a:r>
              <a:rPr lang="sl-SI" altLang="sl-SI" sz="2000">
                <a:solidFill>
                  <a:schemeClr val="bg1"/>
                </a:solidFill>
              </a:rPr>
              <a:t>ŽENSKE: le redko jih dogodek trajno pretrese</a:t>
            </a:r>
          </a:p>
          <a:p>
            <a:endParaRPr lang="sl-SI" altLang="sl-SI" sz="2000">
              <a:solidFill>
                <a:schemeClr val="bg1"/>
              </a:solidFill>
            </a:endParaRPr>
          </a:p>
          <a:p>
            <a:r>
              <a:rPr lang="sl-SI" altLang="sl-SI" sz="2000">
                <a:solidFill>
                  <a:schemeClr val="bg1"/>
                </a:solidFill>
              </a:rPr>
              <a:t>-DEČKI: spolne motnje, kasnejša homoseksualna naravnanost</a:t>
            </a:r>
          </a:p>
        </p:txBody>
      </p:sp>
      <p:sp>
        <p:nvSpPr>
          <p:cNvPr id="12294" name="Text Box 6">
            <a:extLst>
              <a:ext uri="{FF2B5EF4-FFF2-40B4-BE49-F238E27FC236}">
                <a16:creationId xmlns:a16="http://schemas.microsoft.com/office/drawing/2014/main" id="{D01FD129-87FD-437B-BC20-2E9DC5DB32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260350"/>
            <a:ext cx="4032250" cy="173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sl-SI" altLang="sl-SI" sz="1800" b="1">
                <a:solidFill>
                  <a:srgbClr val="C0C0C0"/>
                </a:solidFill>
                <a:latin typeface="Comic Sans MS" panose="030F0702030302020204" pitchFamily="66" charset="0"/>
              </a:rPr>
              <a:t>RAZDELITEV PO STAROSTI:</a:t>
            </a:r>
          </a:p>
          <a:p>
            <a:endParaRPr lang="sl-SI" altLang="sl-SI" sz="1800" b="1">
              <a:solidFill>
                <a:srgbClr val="C0C0C0"/>
              </a:solidFill>
              <a:latin typeface="Comic Sans MS" panose="030F0702030302020204" pitchFamily="66" charset="0"/>
            </a:endParaRPr>
          </a:p>
          <a:p>
            <a:pPr>
              <a:buFontTx/>
              <a:buChar char="•"/>
            </a:pPr>
            <a:r>
              <a:rPr lang="sl-SI" altLang="sl-SI" sz="2400">
                <a:solidFill>
                  <a:srgbClr val="C0C0C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anose="030F0702030302020204" pitchFamily="66" charset="0"/>
              </a:rPr>
              <a:t>mladoletniški pedofili</a:t>
            </a:r>
          </a:p>
          <a:p>
            <a:pPr>
              <a:buFontTx/>
              <a:buChar char="•"/>
            </a:pPr>
            <a:r>
              <a:rPr lang="sl-SI" altLang="sl-SI" sz="2400">
                <a:solidFill>
                  <a:srgbClr val="C0C0C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anose="030F0702030302020204" pitchFamily="66" charset="0"/>
              </a:rPr>
              <a:t>pedofili srednjih let</a:t>
            </a:r>
          </a:p>
          <a:p>
            <a:pPr>
              <a:buFontTx/>
              <a:buChar char="•"/>
            </a:pPr>
            <a:r>
              <a:rPr lang="sl-SI" altLang="sl-SI" sz="2400">
                <a:solidFill>
                  <a:srgbClr val="C0C0C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anose="030F0702030302020204" pitchFamily="66" charset="0"/>
              </a:rPr>
              <a:t>pedofili v poznih letih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/>
      <p:bldP spid="12293" grpId="0"/>
      <p:bldP spid="1229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Text Box 4">
            <a:extLst>
              <a:ext uri="{FF2B5EF4-FFF2-40B4-BE49-F238E27FC236}">
                <a16:creationId xmlns:a16="http://schemas.microsoft.com/office/drawing/2014/main" id="{E6D24626-B3DB-4110-8C63-6AB67BE75D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5013" y="333375"/>
            <a:ext cx="70770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sl-SI" altLang="sl-SI" sz="3200" b="1">
                <a:solidFill>
                  <a:srgbClr val="FF3300"/>
                </a:solidFill>
              </a:rPr>
              <a:t>KRVOSKRUNSTVO ALI INCEST</a:t>
            </a:r>
          </a:p>
        </p:txBody>
      </p:sp>
      <p:sp>
        <p:nvSpPr>
          <p:cNvPr id="18437" name="Text Box 5">
            <a:extLst>
              <a:ext uri="{FF2B5EF4-FFF2-40B4-BE49-F238E27FC236}">
                <a16:creationId xmlns:a16="http://schemas.microsoft.com/office/drawing/2014/main" id="{B5CC0102-A027-44EF-8AC7-52679C01B7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844675"/>
            <a:ext cx="9247188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l-SI" altLang="sl-SI" sz="2800">
                <a:solidFill>
                  <a:srgbClr val="FF3300"/>
                </a:solidFill>
              </a:rPr>
              <a:t>= spolni odnos med očetom in hčerjo, materjo in sinom </a:t>
            </a:r>
          </a:p>
          <a:p>
            <a:r>
              <a:rPr lang="sl-SI" altLang="sl-SI" sz="2800">
                <a:solidFill>
                  <a:srgbClr val="FF3300"/>
                </a:solidFill>
              </a:rPr>
              <a:t>ter bratom in sestro</a:t>
            </a:r>
          </a:p>
        </p:txBody>
      </p:sp>
      <p:sp>
        <p:nvSpPr>
          <p:cNvPr id="18438" name="Text Box 6">
            <a:extLst>
              <a:ext uri="{FF2B5EF4-FFF2-40B4-BE49-F238E27FC236}">
                <a16:creationId xmlns:a16="http://schemas.microsoft.com/office/drawing/2014/main" id="{A73430AF-7CDA-4090-AE7A-E13C1F8725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3789363"/>
            <a:ext cx="36353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l-SI" altLang="sl-SI" sz="2000">
                <a:solidFill>
                  <a:srgbClr val="C0C0C0"/>
                </a:solidFill>
              </a:rPr>
              <a:t>včasih pogosto, tudi zaželeno</a:t>
            </a:r>
          </a:p>
        </p:txBody>
      </p:sp>
      <p:sp>
        <p:nvSpPr>
          <p:cNvPr id="18439" name="Text Box 7">
            <a:extLst>
              <a:ext uri="{FF2B5EF4-FFF2-40B4-BE49-F238E27FC236}">
                <a16:creationId xmlns:a16="http://schemas.microsoft.com/office/drawing/2014/main" id="{5FB0B065-3C8C-4C61-9AF3-69720A573A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4365625"/>
            <a:ext cx="51133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l-SI" altLang="sl-SI" sz="2000">
                <a:solidFill>
                  <a:srgbClr val="C0C0C0"/>
                </a:solidFill>
              </a:rPr>
              <a:t>danes prepovedano skoraj v vseh kulturah</a:t>
            </a:r>
          </a:p>
        </p:txBody>
      </p:sp>
      <p:sp>
        <p:nvSpPr>
          <p:cNvPr id="18440" name="Text Box 8">
            <a:extLst>
              <a:ext uri="{FF2B5EF4-FFF2-40B4-BE49-F238E27FC236}">
                <a16:creationId xmlns:a16="http://schemas.microsoft.com/office/drawing/2014/main" id="{8D37E859-5369-4765-B13B-DD4806EFE1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5014913"/>
            <a:ext cx="66675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l-SI" altLang="sl-SI" sz="2000">
                <a:solidFill>
                  <a:srgbClr val="C0C0C0"/>
                </a:solidFill>
              </a:rPr>
              <a:t>najbolj pogosto krvoskrunstvo je med bratom in sestro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/>
      <p:bldP spid="18437" grpId="0"/>
      <p:bldP spid="18438" grpId="0"/>
      <p:bldP spid="18439" grpId="0"/>
      <p:bldP spid="1844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Text Box 4">
            <a:extLst>
              <a:ext uri="{FF2B5EF4-FFF2-40B4-BE49-F238E27FC236}">
                <a16:creationId xmlns:a16="http://schemas.microsoft.com/office/drawing/2014/main" id="{3455DF59-692B-4E88-A2A5-537DE93DCC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3719513"/>
            <a:ext cx="9937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l-SI" altLang="sl-SI" sz="1800">
                <a:solidFill>
                  <a:schemeClr val="bg1"/>
                </a:solidFill>
              </a:rPr>
              <a:t>MATER</a:t>
            </a:r>
          </a:p>
        </p:txBody>
      </p:sp>
      <p:sp>
        <p:nvSpPr>
          <p:cNvPr id="19461" name="Text Box 5">
            <a:extLst>
              <a:ext uri="{FF2B5EF4-FFF2-40B4-BE49-F238E27FC236}">
                <a16:creationId xmlns:a16="http://schemas.microsoft.com/office/drawing/2014/main" id="{96C71303-2F04-4E31-84E1-41BACB198A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8175" y="3648075"/>
            <a:ext cx="323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l-SI" altLang="sl-SI" sz="1800" b="1">
                <a:solidFill>
                  <a:schemeClr val="bg1"/>
                </a:solidFill>
              </a:rPr>
              <a:t>-</a:t>
            </a:r>
          </a:p>
        </p:txBody>
      </p:sp>
      <p:sp>
        <p:nvSpPr>
          <p:cNvPr id="19462" name="Text Box 6">
            <a:extLst>
              <a:ext uri="{FF2B5EF4-FFF2-40B4-BE49-F238E27FC236}">
                <a16:creationId xmlns:a16="http://schemas.microsoft.com/office/drawing/2014/main" id="{CF7A6CEE-0E06-44F2-8D27-EC07540F2E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1413" y="3719513"/>
            <a:ext cx="6508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l-SI" altLang="sl-SI" sz="1800">
                <a:solidFill>
                  <a:schemeClr val="bg1"/>
                </a:solidFill>
              </a:rPr>
              <a:t>SIN</a:t>
            </a:r>
          </a:p>
        </p:txBody>
      </p:sp>
      <p:sp>
        <p:nvSpPr>
          <p:cNvPr id="19463" name="AutoShape 7">
            <a:extLst>
              <a:ext uri="{FF2B5EF4-FFF2-40B4-BE49-F238E27FC236}">
                <a16:creationId xmlns:a16="http://schemas.microsoft.com/office/drawing/2014/main" id="{C813F824-A1C4-46A8-A60E-2E7B8D62BC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68675" y="3759200"/>
            <a:ext cx="863600" cy="287338"/>
          </a:xfrm>
          <a:prstGeom prst="rightArrow">
            <a:avLst>
              <a:gd name="adj1" fmla="val 50000"/>
              <a:gd name="adj2" fmla="val 75138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19465" name="Text Box 9">
            <a:extLst>
              <a:ext uri="{FF2B5EF4-FFF2-40B4-BE49-F238E27FC236}">
                <a16:creationId xmlns:a16="http://schemas.microsoft.com/office/drawing/2014/main" id="{529E2537-A66F-4E69-ABEE-1CE30FE89E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29125" y="3719513"/>
            <a:ext cx="9572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l-SI" altLang="sl-SI" sz="1800">
                <a:solidFill>
                  <a:schemeClr val="bg1"/>
                </a:solidFill>
              </a:rPr>
              <a:t>REDKO</a:t>
            </a:r>
          </a:p>
        </p:txBody>
      </p:sp>
      <p:sp>
        <p:nvSpPr>
          <p:cNvPr id="19467" name="Text Box 11">
            <a:extLst>
              <a:ext uri="{FF2B5EF4-FFF2-40B4-BE49-F238E27FC236}">
                <a16:creationId xmlns:a16="http://schemas.microsoft.com/office/drawing/2014/main" id="{D16FDFA7-A818-450C-90D7-5887109073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2988" y="5133975"/>
            <a:ext cx="3313112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l-SI" altLang="sl-SI" sz="2000">
                <a:solidFill>
                  <a:schemeClr val="bg1"/>
                </a:solidFill>
              </a:rPr>
              <a:t>-motena </a:t>
            </a:r>
          </a:p>
          <a:p>
            <a:r>
              <a:rPr lang="sl-SI" altLang="sl-SI" sz="2000">
                <a:solidFill>
                  <a:schemeClr val="bg1"/>
                </a:solidFill>
              </a:rPr>
              <a:t>-sprta z možem</a:t>
            </a:r>
          </a:p>
          <a:p>
            <a:r>
              <a:rPr lang="sl-SI" altLang="sl-SI" sz="2000">
                <a:solidFill>
                  <a:schemeClr val="bg1"/>
                </a:solidFill>
              </a:rPr>
              <a:t>-nezadovoljna z življenjem</a:t>
            </a:r>
          </a:p>
        </p:txBody>
      </p:sp>
      <p:sp>
        <p:nvSpPr>
          <p:cNvPr id="19468" name="Text Box 12">
            <a:extLst>
              <a:ext uri="{FF2B5EF4-FFF2-40B4-BE49-F238E27FC236}">
                <a16:creationId xmlns:a16="http://schemas.microsoft.com/office/drawing/2014/main" id="{752295CA-47F0-4027-873D-B9D1886DE2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875" y="333375"/>
            <a:ext cx="6985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l-SI" altLang="sl-SI" sz="2000">
                <a:solidFill>
                  <a:schemeClr val="bg1"/>
                </a:solidFill>
              </a:rPr>
              <a:t>OČE</a:t>
            </a:r>
          </a:p>
        </p:txBody>
      </p:sp>
      <p:sp>
        <p:nvSpPr>
          <p:cNvPr id="19469" name="Text Box 13">
            <a:extLst>
              <a:ext uri="{FF2B5EF4-FFF2-40B4-BE49-F238E27FC236}">
                <a16:creationId xmlns:a16="http://schemas.microsoft.com/office/drawing/2014/main" id="{BBB68697-BA1B-45C0-97A9-E01523F5B7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36650" y="328613"/>
            <a:ext cx="279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l-SI" altLang="sl-SI" sz="1800">
                <a:solidFill>
                  <a:schemeClr val="bg1"/>
                </a:solidFill>
              </a:rPr>
              <a:t>-</a:t>
            </a:r>
          </a:p>
        </p:txBody>
      </p:sp>
      <p:sp>
        <p:nvSpPr>
          <p:cNvPr id="19470" name="Text Box 14">
            <a:extLst>
              <a:ext uri="{FF2B5EF4-FFF2-40B4-BE49-F238E27FC236}">
                <a16:creationId xmlns:a16="http://schemas.microsoft.com/office/drawing/2014/main" id="{C23B9C55-048E-4218-B2E6-5FC959B232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7813" y="333375"/>
            <a:ext cx="6699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l-SI" altLang="sl-SI" sz="2000">
                <a:solidFill>
                  <a:schemeClr val="bg1"/>
                </a:solidFill>
              </a:rPr>
              <a:t>HČI</a:t>
            </a:r>
          </a:p>
        </p:txBody>
      </p:sp>
      <p:sp>
        <p:nvSpPr>
          <p:cNvPr id="19471" name="Text Box 15">
            <a:extLst>
              <a:ext uri="{FF2B5EF4-FFF2-40B4-BE49-F238E27FC236}">
                <a16:creationId xmlns:a16="http://schemas.microsoft.com/office/drawing/2014/main" id="{676CA851-9E56-45E1-842D-1CC0303A68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1412875"/>
            <a:ext cx="3500438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l-SI" altLang="sl-SI" sz="2000">
                <a:solidFill>
                  <a:schemeClr val="bg1"/>
                </a:solidFill>
              </a:rPr>
              <a:t>-alkoholik</a:t>
            </a:r>
          </a:p>
          <a:p>
            <a:r>
              <a:rPr lang="sl-SI" altLang="sl-SI" sz="2000">
                <a:solidFill>
                  <a:schemeClr val="bg1"/>
                </a:solidFill>
              </a:rPr>
              <a:t>-neurejen </a:t>
            </a:r>
          </a:p>
          <a:p>
            <a:r>
              <a:rPr lang="sl-SI" altLang="sl-SI" sz="2000">
                <a:solidFill>
                  <a:schemeClr val="bg1"/>
                </a:solidFill>
              </a:rPr>
              <a:t>-spolno in osebnostno moten</a:t>
            </a:r>
          </a:p>
          <a:p>
            <a:r>
              <a:rPr lang="sl-SI" altLang="sl-SI" sz="2000">
                <a:solidFill>
                  <a:schemeClr val="bg1"/>
                </a:solidFill>
              </a:rPr>
              <a:t>-nezrel</a:t>
            </a:r>
          </a:p>
          <a:p>
            <a:r>
              <a:rPr lang="sl-SI" altLang="sl-SI" sz="2000">
                <a:solidFill>
                  <a:schemeClr val="bg1"/>
                </a:solidFill>
              </a:rPr>
              <a:t>-omahljiv</a:t>
            </a:r>
          </a:p>
        </p:txBody>
      </p:sp>
      <p:sp>
        <p:nvSpPr>
          <p:cNvPr id="19472" name="Text Box 16">
            <a:extLst>
              <a:ext uri="{FF2B5EF4-FFF2-40B4-BE49-F238E27FC236}">
                <a16:creationId xmlns:a16="http://schemas.microsoft.com/office/drawing/2014/main" id="{B6FC9F74-8B8D-4D59-85F0-91B817BCFA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1063" y="765175"/>
            <a:ext cx="54229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l-SI" altLang="sl-SI" sz="2000">
                <a:solidFill>
                  <a:srgbClr val="FF3300"/>
                </a:solidFill>
              </a:rPr>
              <a:t>-60% se ne upirajo ali očeta celo spodbujajo</a:t>
            </a:r>
          </a:p>
        </p:txBody>
      </p:sp>
      <p:sp>
        <p:nvSpPr>
          <p:cNvPr id="19473" name="Line 17">
            <a:extLst>
              <a:ext uri="{FF2B5EF4-FFF2-40B4-BE49-F238E27FC236}">
                <a16:creationId xmlns:a16="http://schemas.microsoft.com/office/drawing/2014/main" id="{77A8D3F5-07F2-4BFB-ABE5-08E5D47224DD}"/>
              </a:ext>
            </a:extLst>
          </p:cNvPr>
          <p:cNvSpPr>
            <a:spLocks noChangeShapeType="1"/>
          </p:cNvSpPr>
          <p:nvPr/>
        </p:nvSpPr>
        <p:spPr bwMode="auto">
          <a:xfrm>
            <a:off x="2216150" y="612775"/>
            <a:ext cx="1081088" cy="287338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19474" name="Line 18">
            <a:extLst>
              <a:ext uri="{FF2B5EF4-FFF2-40B4-BE49-F238E27FC236}">
                <a16:creationId xmlns:a16="http://schemas.microsoft.com/office/drawing/2014/main" id="{3CC04C26-8D08-4246-8340-AF433D899BE3}"/>
              </a:ext>
            </a:extLst>
          </p:cNvPr>
          <p:cNvSpPr>
            <a:spLocks noChangeShapeType="1"/>
          </p:cNvSpPr>
          <p:nvPr/>
        </p:nvSpPr>
        <p:spPr bwMode="auto">
          <a:xfrm>
            <a:off x="847725" y="757238"/>
            <a:ext cx="0" cy="360362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19483" name="Line 27">
            <a:extLst>
              <a:ext uri="{FF2B5EF4-FFF2-40B4-BE49-F238E27FC236}">
                <a16:creationId xmlns:a16="http://schemas.microsoft.com/office/drawing/2014/main" id="{0789773D-D316-4FA0-BBA3-87BC9A071ED9}"/>
              </a:ext>
            </a:extLst>
          </p:cNvPr>
          <p:cNvSpPr>
            <a:spLocks noChangeShapeType="1"/>
          </p:cNvSpPr>
          <p:nvPr/>
        </p:nvSpPr>
        <p:spPr bwMode="auto">
          <a:xfrm>
            <a:off x="1116013" y="4221163"/>
            <a:ext cx="360362" cy="792162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94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94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94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94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94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94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94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194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94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94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194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94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94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194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94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94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194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9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4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/>
      <p:bldP spid="19461" grpId="0"/>
      <p:bldP spid="19462" grpId="0"/>
      <p:bldP spid="19465" grpId="0"/>
      <p:bldP spid="19467" grpId="0"/>
      <p:bldP spid="19468" grpId="0"/>
      <p:bldP spid="19469" grpId="0"/>
      <p:bldP spid="19470" grpId="0"/>
      <p:bldP spid="19471" grpId="0"/>
      <p:bldP spid="1947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Text Box 4">
            <a:extLst>
              <a:ext uri="{FF2B5EF4-FFF2-40B4-BE49-F238E27FC236}">
                <a16:creationId xmlns:a16="http://schemas.microsoft.com/office/drawing/2014/main" id="{8B9B2801-8ED1-4B1A-B8B0-4CEFB5F89C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88913"/>
            <a:ext cx="9102725" cy="944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l-SI" altLang="sl-SI" sz="3200" b="1">
                <a:solidFill>
                  <a:srgbClr val="FF3300"/>
                </a:solidFill>
              </a:rPr>
              <a:t>VOJARIZEM </a:t>
            </a:r>
            <a:r>
              <a:rPr lang="sl-SI" altLang="sl-SI" sz="3200">
                <a:solidFill>
                  <a:srgbClr val="FF3300"/>
                </a:solidFill>
              </a:rPr>
              <a:t>= </a:t>
            </a:r>
            <a:r>
              <a:rPr lang="sl-SI" altLang="sl-SI" sz="2400" b="1">
                <a:solidFill>
                  <a:srgbClr val="FF3300"/>
                </a:solidFill>
              </a:rPr>
              <a:t>ZADOVOLJEVANJE SPOLNIH POTREB</a:t>
            </a:r>
          </a:p>
          <a:p>
            <a:r>
              <a:rPr lang="sl-SI" altLang="sl-SI" sz="2400" b="1">
                <a:solidFill>
                  <a:srgbClr val="FF3300"/>
                </a:solidFill>
              </a:rPr>
              <a:t> S SKRIVNIM OPAZOVANJEM GOLIH ŽENSK</a:t>
            </a:r>
          </a:p>
        </p:txBody>
      </p:sp>
      <p:sp>
        <p:nvSpPr>
          <p:cNvPr id="20486" name="Text Box 6">
            <a:extLst>
              <a:ext uri="{FF2B5EF4-FFF2-40B4-BE49-F238E27FC236}">
                <a16:creationId xmlns:a16="http://schemas.microsoft.com/office/drawing/2014/main" id="{E37A52BD-6A2F-4A24-BBB0-6D3730E535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1628775"/>
            <a:ext cx="836136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l-SI" altLang="sl-SI" sz="2400">
                <a:solidFill>
                  <a:schemeClr val="bg1"/>
                </a:solidFill>
              </a:rPr>
              <a:t>vojarizem kot odklonska oblika šele kadar se moški le tako</a:t>
            </a:r>
          </a:p>
          <a:p>
            <a:r>
              <a:rPr lang="sl-SI" altLang="sl-SI" sz="2400">
                <a:solidFill>
                  <a:schemeClr val="bg1"/>
                </a:solidFill>
              </a:rPr>
              <a:t> spolno vzburi in zadovolji</a:t>
            </a:r>
          </a:p>
        </p:txBody>
      </p:sp>
      <p:sp>
        <p:nvSpPr>
          <p:cNvPr id="20487" name="Text Box 7">
            <a:extLst>
              <a:ext uri="{FF2B5EF4-FFF2-40B4-BE49-F238E27FC236}">
                <a16:creationId xmlns:a16="http://schemas.microsoft.com/office/drawing/2014/main" id="{D5B0B058-C7D7-42F3-9D0C-5F6B61826F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2924175"/>
            <a:ext cx="46783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l-SI" altLang="sl-SI" sz="2000">
                <a:solidFill>
                  <a:srgbClr val="FF3300"/>
                </a:solidFill>
              </a:rPr>
              <a:t>“OČI SO GLAVNA EROGENA CONA” </a:t>
            </a:r>
          </a:p>
        </p:txBody>
      </p:sp>
      <p:sp>
        <p:nvSpPr>
          <p:cNvPr id="20488" name="AutoShape 8">
            <a:extLst>
              <a:ext uri="{FF2B5EF4-FFF2-40B4-BE49-F238E27FC236}">
                <a16:creationId xmlns:a16="http://schemas.microsoft.com/office/drawing/2014/main" id="{4B45067E-FBBE-4E38-9E73-F588D5B417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8263" y="2997200"/>
            <a:ext cx="720725" cy="215900"/>
          </a:xfrm>
          <a:prstGeom prst="rightArrow">
            <a:avLst>
              <a:gd name="adj1" fmla="val 50000"/>
              <a:gd name="adj2" fmla="val 83456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20489" name="Text Box 9">
            <a:extLst>
              <a:ext uri="{FF2B5EF4-FFF2-40B4-BE49-F238E27FC236}">
                <a16:creationId xmlns:a16="http://schemas.microsoft.com/office/drawing/2014/main" id="{A6F35E87-4EA8-4982-8BEC-87D72E9C0B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84888" y="2924175"/>
            <a:ext cx="9413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l-SI" altLang="sl-SI" sz="1800">
                <a:solidFill>
                  <a:schemeClr val="bg1"/>
                </a:solidFill>
              </a:rPr>
              <a:t>FREUD</a:t>
            </a:r>
          </a:p>
        </p:txBody>
      </p:sp>
      <p:sp>
        <p:nvSpPr>
          <p:cNvPr id="20490" name="Text Box 10">
            <a:extLst>
              <a:ext uri="{FF2B5EF4-FFF2-40B4-BE49-F238E27FC236}">
                <a16:creationId xmlns:a16="http://schemas.microsoft.com/office/drawing/2014/main" id="{41BB36A4-3B52-4801-A140-B3E63E804A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3500438"/>
            <a:ext cx="3781425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l-SI" altLang="sl-SI" sz="2000">
                <a:solidFill>
                  <a:srgbClr val="C0C0C0"/>
                </a:solidFill>
              </a:rPr>
              <a:t>ZNAČILNOSTI VOJARISTA:</a:t>
            </a:r>
          </a:p>
          <a:p>
            <a:endParaRPr lang="sl-SI" altLang="sl-SI" sz="2000">
              <a:solidFill>
                <a:srgbClr val="C0C0C0"/>
              </a:solidFill>
            </a:endParaRPr>
          </a:p>
          <a:p>
            <a:r>
              <a:rPr lang="sl-SI" altLang="sl-SI" sz="2000">
                <a:solidFill>
                  <a:srgbClr val="C0C0C0"/>
                </a:solidFill>
              </a:rPr>
              <a:t>-mlajši moški</a:t>
            </a:r>
          </a:p>
          <a:p>
            <a:r>
              <a:rPr lang="sl-SI" altLang="sl-SI" sz="2000">
                <a:solidFill>
                  <a:srgbClr val="C0C0C0"/>
                </a:solidFill>
              </a:rPr>
              <a:t>-plah</a:t>
            </a:r>
          </a:p>
          <a:p>
            <a:r>
              <a:rPr lang="sl-SI" altLang="sl-SI" sz="2000">
                <a:solidFill>
                  <a:srgbClr val="C0C0C0"/>
                </a:solidFill>
              </a:rPr>
              <a:t>-nenapadalen</a:t>
            </a:r>
          </a:p>
        </p:txBody>
      </p:sp>
      <p:sp>
        <p:nvSpPr>
          <p:cNvPr id="20491" name="Text Box 11">
            <a:extLst>
              <a:ext uri="{FF2B5EF4-FFF2-40B4-BE49-F238E27FC236}">
                <a16:creationId xmlns:a16="http://schemas.microsoft.com/office/drawing/2014/main" id="{FFF4F07B-7877-43E7-8BA6-C1D5B4F2EC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1863" y="4005263"/>
            <a:ext cx="18367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l-SI" altLang="sl-SI" sz="2400" b="1">
                <a:solidFill>
                  <a:schemeClr val="bg1"/>
                </a:solidFill>
                <a:latin typeface="Baskerville Old Face" panose="02020602080505020303" pitchFamily="18" charset="0"/>
              </a:rPr>
              <a:t>pogost pojav</a:t>
            </a:r>
          </a:p>
        </p:txBody>
      </p:sp>
      <p:sp>
        <p:nvSpPr>
          <p:cNvPr id="20492" name="AutoShape 12">
            <a:extLst>
              <a:ext uri="{FF2B5EF4-FFF2-40B4-BE49-F238E27FC236}">
                <a16:creationId xmlns:a16="http://schemas.microsoft.com/office/drawing/2014/main" id="{90FB6EB3-392D-412B-B1E9-0F99DE5588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59338" y="4076700"/>
            <a:ext cx="863600" cy="287338"/>
          </a:xfrm>
          <a:prstGeom prst="rightArrow">
            <a:avLst>
              <a:gd name="adj1" fmla="val 50000"/>
              <a:gd name="adj2" fmla="val 75138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20493" name="Text Box 13">
            <a:extLst>
              <a:ext uri="{FF2B5EF4-FFF2-40B4-BE49-F238E27FC236}">
                <a16:creationId xmlns:a16="http://schemas.microsoft.com/office/drawing/2014/main" id="{0E44218E-3219-485A-BDE7-87EC489423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8163" y="5516563"/>
            <a:ext cx="1022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l-SI" altLang="sl-SI" sz="1800" b="1">
                <a:solidFill>
                  <a:schemeClr val="bg1"/>
                </a:solidFill>
                <a:latin typeface="Baskerville Old Face" panose="02020602080505020303" pitchFamily="18" charset="0"/>
              </a:rPr>
              <a:t>VZROK</a:t>
            </a:r>
          </a:p>
        </p:txBody>
      </p:sp>
      <p:sp>
        <p:nvSpPr>
          <p:cNvPr id="20494" name="Text Box 14">
            <a:extLst>
              <a:ext uri="{FF2B5EF4-FFF2-40B4-BE49-F238E27FC236}">
                <a16:creationId xmlns:a16="http://schemas.microsoft.com/office/drawing/2014/main" id="{CDB3DAA9-2EF1-4909-ADB9-44EF374702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1413" y="5516563"/>
            <a:ext cx="4451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l-SI" altLang="sl-SI" sz="1800" b="1">
                <a:solidFill>
                  <a:schemeClr val="bg1"/>
                </a:solidFill>
                <a:latin typeface="Baskerville Old Face" panose="02020602080505020303" pitchFamily="18" charset="0"/>
              </a:rPr>
              <a:t>PODZAVESTNI KASTRACIJSKI STRAH</a:t>
            </a:r>
          </a:p>
        </p:txBody>
      </p:sp>
      <p:sp>
        <p:nvSpPr>
          <p:cNvPr id="20495" name="Text Box 15">
            <a:extLst>
              <a:ext uri="{FF2B5EF4-FFF2-40B4-BE49-F238E27FC236}">
                <a16:creationId xmlns:a16="http://schemas.microsoft.com/office/drawing/2014/main" id="{4640ECF6-3CF4-4A1A-87C5-5250FD6916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6237288"/>
            <a:ext cx="62722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l-SI" altLang="sl-SI" sz="2000">
                <a:solidFill>
                  <a:schemeClr val="bg1"/>
                </a:solidFill>
                <a:latin typeface="Baskerville Old Face" panose="02020602080505020303" pitchFamily="18" charset="0"/>
              </a:rPr>
              <a:t>kažejo tudi kanček sadizma(v fantazije vnaša veliko nasilja)</a:t>
            </a:r>
          </a:p>
        </p:txBody>
      </p:sp>
      <p:sp>
        <p:nvSpPr>
          <p:cNvPr id="20496" name="Line 16">
            <a:extLst>
              <a:ext uri="{FF2B5EF4-FFF2-40B4-BE49-F238E27FC236}">
                <a16:creationId xmlns:a16="http://schemas.microsoft.com/office/drawing/2014/main" id="{B1CD21DD-884D-4988-9F8A-1C938F3D6E3E}"/>
              </a:ext>
            </a:extLst>
          </p:cNvPr>
          <p:cNvSpPr>
            <a:spLocks noChangeShapeType="1"/>
          </p:cNvSpPr>
          <p:nvPr/>
        </p:nvSpPr>
        <p:spPr bwMode="auto">
          <a:xfrm>
            <a:off x="1763713" y="5734050"/>
            <a:ext cx="4318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04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04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204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04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204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04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04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204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04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/>
      <p:bldP spid="20486" grpId="0"/>
      <p:bldP spid="20487" grpId="0"/>
      <p:bldP spid="20489" grpId="0"/>
      <p:bldP spid="20490" grpId="0"/>
      <p:bldP spid="20491" grpId="0"/>
      <p:bldP spid="20493" grpId="0"/>
      <p:bldP spid="20494" grpId="0"/>
      <p:bldP spid="2049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1" name="Text Box 5">
            <a:extLst>
              <a:ext uri="{FF2B5EF4-FFF2-40B4-BE49-F238E27FC236}">
                <a16:creationId xmlns:a16="http://schemas.microsoft.com/office/drawing/2014/main" id="{717C416F-2E10-4E12-A353-4B9066266F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412750"/>
            <a:ext cx="56578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l-SI" altLang="sl-SI" sz="3200">
                <a:solidFill>
                  <a:srgbClr val="FF3300"/>
                </a:solidFill>
              </a:rPr>
              <a:t>SADIZEM IN MASOHIZEM</a:t>
            </a:r>
          </a:p>
        </p:txBody>
      </p:sp>
      <p:sp>
        <p:nvSpPr>
          <p:cNvPr id="24582" name="Text Box 6">
            <a:extLst>
              <a:ext uri="{FF2B5EF4-FFF2-40B4-BE49-F238E27FC236}">
                <a16:creationId xmlns:a16="http://schemas.microsoft.com/office/drawing/2014/main" id="{9CF33864-3C36-41DB-AA88-48F48E5EA4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1700213"/>
            <a:ext cx="5276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sl-SI" altLang="sl-SI" sz="1800">
                <a:solidFill>
                  <a:schemeClr val="bg1"/>
                </a:solidFill>
              </a:rPr>
              <a:t>ALPHONSO FRANCISO MARKIS </a:t>
            </a:r>
            <a:r>
              <a:rPr lang="sl-SI" altLang="sl-SI" sz="1800">
                <a:solidFill>
                  <a:srgbClr val="FF3300"/>
                </a:solidFill>
              </a:rPr>
              <a:t>DE SADA</a:t>
            </a:r>
          </a:p>
        </p:txBody>
      </p:sp>
      <p:sp>
        <p:nvSpPr>
          <p:cNvPr id="24583" name="Text Box 7">
            <a:extLst>
              <a:ext uri="{FF2B5EF4-FFF2-40B4-BE49-F238E27FC236}">
                <a16:creationId xmlns:a16="http://schemas.microsoft.com/office/drawing/2014/main" id="{A2A4BAE0-2C6B-457B-973C-028E219277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2347913"/>
            <a:ext cx="29511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l-SI" altLang="sl-SI" sz="1800">
                <a:solidFill>
                  <a:schemeClr val="bg1"/>
                </a:solidFill>
              </a:rPr>
              <a:t>VON SACHER </a:t>
            </a:r>
            <a:r>
              <a:rPr lang="sl-SI" altLang="sl-SI" sz="1800">
                <a:solidFill>
                  <a:srgbClr val="FF3300"/>
                </a:solidFill>
              </a:rPr>
              <a:t>MASOCHA</a:t>
            </a:r>
          </a:p>
        </p:txBody>
      </p:sp>
      <p:sp>
        <p:nvSpPr>
          <p:cNvPr id="24584" name="Text Box 8">
            <a:extLst>
              <a:ext uri="{FF2B5EF4-FFF2-40B4-BE49-F238E27FC236}">
                <a16:creationId xmlns:a16="http://schemas.microsoft.com/office/drawing/2014/main" id="{2E0FE9DA-E944-49D8-AD79-8382F1F6D2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3067050"/>
            <a:ext cx="43068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l-SI" altLang="sl-SI" sz="2400">
                <a:solidFill>
                  <a:schemeClr val="bg1"/>
                </a:solidFill>
              </a:rPr>
              <a:t>erogeni in moralni masohizem</a:t>
            </a:r>
          </a:p>
        </p:txBody>
      </p:sp>
      <p:sp>
        <p:nvSpPr>
          <p:cNvPr id="24585" name="Text Box 9">
            <a:extLst>
              <a:ext uri="{FF2B5EF4-FFF2-40B4-BE49-F238E27FC236}">
                <a16:creationId xmlns:a16="http://schemas.microsoft.com/office/drawing/2014/main" id="{03E12B07-982A-4EDD-8813-3E02F5D148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4219575"/>
            <a:ext cx="854392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l-SI" altLang="sl-SI" sz="2400">
                <a:solidFill>
                  <a:srgbClr val="FF3300"/>
                </a:solidFill>
              </a:rPr>
              <a:t>SADOMASOHIZEM</a:t>
            </a:r>
            <a:r>
              <a:rPr lang="sl-SI" altLang="sl-SI" sz="2400">
                <a:solidFill>
                  <a:schemeClr val="bg1"/>
                </a:solidFill>
              </a:rPr>
              <a:t> = LJUDJE, KI Z UŽITKOM MUČIJO </a:t>
            </a:r>
          </a:p>
          <a:p>
            <a:r>
              <a:rPr lang="sl-SI" altLang="sl-SI" sz="2400">
                <a:solidFill>
                  <a:schemeClr val="bg1"/>
                </a:solidFill>
              </a:rPr>
              <a:t>SAMEGA SEBE </a:t>
            </a:r>
          </a:p>
        </p:txBody>
      </p:sp>
      <p:sp>
        <p:nvSpPr>
          <p:cNvPr id="24586" name="Text Box 10">
            <a:extLst>
              <a:ext uri="{FF2B5EF4-FFF2-40B4-BE49-F238E27FC236}">
                <a16:creationId xmlns:a16="http://schemas.microsoft.com/office/drawing/2014/main" id="{36881090-BBA6-4F11-8405-13D0BDD292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900" y="5803900"/>
            <a:ext cx="9055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l-SI" altLang="sl-SI" sz="2400">
                <a:solidFill>
                  <a:srgbClr val="C0C0C0"/>
                </a:solidFill>
              </a:rPr>
              <a:t> POZNAMO TUDI REDKE SKUPINE MORILCEV IZ NASLADE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45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45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1" grpId="0"/>
      <p:bldP spid="24582" grpId="0"/>
      <p:bldP spid="24583" grpId="0"/>
      <p:bldP spid="24584" grpId="0"/>
      <p:bldP spid="24585" grpId="0"/>
      <p:bldP spid="2458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4">
            <a:extLst>
              <a:ext uri="{FF2B5EF4-FFF2-40B4-BE49-F238E27FC236}">
                <a16:creationId xmlns:a16="http://schemas.microsoft.com/office/drawing/2014/main" id="{FC0A3722-ED58-46B4-8079-2107E258E5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84438" y="333375"/>
            <a:ext cx="2195512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l-SI" altLang="sl-SI" sz="5400" b="1">
                <a:solidFill>
                  <a:srgbClr val="FF3300"/>
                </a:solidFill>
              </a:rPr>
              <a:t>UVOD</a:t>
            </a:r>
          </a:p>
        </p:txBody>
      </p:sp>
      <p:sp>
        <p:nvSpPr>
          <p:cNvPr id="3078" name="Text Box 6">
            <a:extLst>
              <a:ext uri="{FF2B5EF4-FFF2-40B4-BE49-F238E27FC236}">
                <a16:creationId xmlns:a16="http://schemas.microsoft.com/office/drawing/2014/main" id="{13C6C855-C6AD-45A4-AC60-00F3A00D6A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205038"/>
            <a:ext cx="72167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l-SI" altLang="sl-SI" sz="2400">
                <a:solidFill>
                  <a:srgbClr val="C0C0C0"/>
                </a:solidFill>
              </a:rPr>
              <a:t> Heteroseksualni odnosi so najbolj pogosta oblika </a:t>
            </a:r>
          </a:p>
          <a:p>
            <a:r>
              <a:rPr lang="sl-SI" altLang="sl-SI" sz="2400">
                <a:solidFill>
                  <a:srgbClr val="C0C0C0"/>
                </a:solidFill>
              </a:rPr>
              <a:t>zadovoljevanja spolnih potreb</a:t>
            </a:r>
          </a:p>
        </p:txBody>
      </p:sp>
      <p:sp>
        <p:nvSpPr>
          <p:cNvPr id="3080" name="Text Box 8">
            <a:extLst>
              <a:ext uri="{FF2B5EF4-FFF2-40B4-BE49-F238E27FC236}">
                <a16:creationId xmlns:a16="http://schemas.microsoft.com/office/drawing/2014/main" id="{EF1DA8AC-2201-46CE-8234-D341B95635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789363"/>
            <a:ext cx="95758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sl-SI" altLang="sl-SI" sz="2400">
                <a:solidFill>
                  <a:srgbClr val="C0C0C0"/>
                </a:solidFill>
              </a:rPr>
              <a:t>Veliko ljudi čuti tudi drugačne odklone,včasih označene za perverzne, zdaj pa govorimo o SPOLNIH ODKLONIH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/>
      <p:bldP spid="3078" grpId="0"/>
      <p:bldP spid="308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6" name="Picture 4" descr="sadomazo">
            <a:extLst>
              <a:ext uri="{FF2B5EF4-FFF2-40B4-BE49-F238E27FC236}">
                <a16:creationId xmlns:a16="http://schemas.microsoft.com/office/drawing/2014/main" id="{0AA66F73-734B-4D5D-970B-1E088A9A9B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9338" y="0"/>
            <a:ext cx="428466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677" name="Picture 5" descr="ayas">
            <a:extLst>
              <a:ext uri="{FF2B5EF4-FFF2-40B4-BE49-F238E27FC236}">
                <a16:creationId xmlns:a16="http://schemas.microsoft.com/office/drawing/2014/main" id="{558FD58F-B559-4609-9CA0-AA4A9E2A89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59581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92" decel="1000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192" decel="100000"/>
                                        <p:tgtEl>
                                          <p:spTgt spid="2867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192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192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92" decel="100000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192" decel="100000"/>
                                        <p:tgtEl>
                                          <p:spTgt spid="2867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" dur="192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" dur="192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2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Text Box 4">
            <a:extLst>
              <a:ext uri="{FF2B5EF4-FFF2-40B4-BE49-F238E27FC236}">
                <a16:creationId xmlns:a16="http://schemas.microsoft.com/office/drawing/2014/main" id="{86C5669A-F539-4939-AA59-0E7F34CA73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188913"/>
            <a:ext cx="848201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l-SI" altLang="sl-SI" sz="3200" b="1">
                <a:solidFill>
                  <a:srgbClr val="FF3300"/>
                </a:solidFill>
              </a:rPr>
              <a:t>SODOMIJA = SPOLNI STIK Z ŽIVALMI</a:t>
            </a:r>
          </a:p>
        </p:txBody>
      </p:sp>
      <p:sp>
        <p:nvSpPr>
          <p:cNvPr id="22533" name="Text Box 5">
            <a:extLst>
              <a:ext uri="{FF2B5EF4-FFF2-40B4-BE49-F238E27FC236}">
                <a16:creationId xmlns:a16="http://schemas.microsoft.com/office/drawing/2014/main" id="{1ED474FB-D467-49D8-B700-372880DB30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1125538"/>
            <a:ext cx="812482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l-SI" altLang="sl-SI" sz="2400">
                <a:solidFill>
                  <a:schemeClr val="bg1"/>
                </a:solidFill>
              </a:rPr>
              <a:t>razlikujemo med splošno razširjenim dejanjem in pravim </a:t>
            </a:r>
          </a:p>
          <a:p>
            <a:r>
              <a:rPr lang="sl-SI" altLang="sl-SI" sz="2400">
                <a:solidFill>
                  <a:schemeClr val="bg1"/>
                </a:solidFill>
              </a:rPr>
              <a:t>odklonskim vedenjem</a:t>
            </a:r>
          </a:p>
        </p:txBody>
      </p:sp>
      <p:sp>
        <p:nvSpPr>
          <p:cNvPr id="22536" name="Text Box 8">
            <a:extLst>
              <a:ext uri="{FF2B5EF4-FFF2-40B4-BE49-F238E27FC236}">
                <a16:creationId xmlns:a16="http://schemas.microsoft.com/office/drawing/2014/main" id="{971C9EE6-6574-4942-A536-E3C1616E1E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2349500"/>
            <a:ext cx="469741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l-SI" altLang="sl-SI" sz="2000">
                <a:solidFill>
                  <a:srgbClr val="C0C0C0"/>
                </a:solidFill>
              </a:rPr>
              <a:t>zatekanje k živalim navkljub možnosti </a:t>
            </a:r>
          </a:p>
          <a:p>
            <a:r>
              <a:rPr lang="sl-SI" altLang="sl-SI" sz="2000">
                <a:solidFill>
                  <a:srgbClr val="C0C0C0"/>
                </a:solidFill>
              </a:rPr>
              <a:t>normalne spolne zadovoljitve</a:t>
            </a:r>
          </a:p>
        </p:txBody>
      </p:sp>
      <p:sp>
        <p:nvSpPr>
          <p:cNvPr id="22537" name="Text Box 9">
            <a:extLst>
              <a:ext uri="{FF2B5EF4-FFF2-40B4-BE49-F238E27FC236}">
                <a16:creationId xmlns:a16="http://schemas.microsoft.com/office/drawing/2014/main" id="{19633E15-D280-493F-9B89-2BA2FF2A91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3644900"/>
            <a:ext cx="8324850" cy="173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l-SI" altLang="sl-SI" sz="2400">
                <a:solidFill>
                  <a:schemeClr val="bg1"/>
                </a:solidFill>
              </a:rPr>
              <a:t>ZNAČILNOST SODOMISTOV:</a:t>
            </a:r>
          </a:p>
          <a:p>
            <a:endParaRPr lang="sl-SI" altLang="sl-SI" sz="2400">
              <a:solidFill>
                <a:schemeClr val="bg1"/>
              </a:solidFill>
            </a:endParaRPr>
          </a:p>
          <a:p>
            <a:r>
              <a:rPr lang="sl-SI" altLang="sl-SI" sz="2000">
                <a:solidFill>
                  <a:schemeClr val="bg1"/>
                </a:solidFill>
              </a:rPr>
              <a:t>vdajanje v sodomijo v adolescenci pripelje do številnih čustvenih in </a:t>
            </a:r>
          </a:p>
          <a:p>
            <a:r>
              <a:rPr lang="sl-SI" altLang="sl-SI" sz="2000">
                <a:solidFill>
                  <a:schemeClr val="bg1"/>
                </a:solidFill>
              </a:rPr>
              <a:t>osebnostnih motenj, od nižje inteligentnosti in osebnostne nezrelosti</a:t>
            </a:r>
          </a:p>
          <a:p>
            <a:r>
              <a:rPr lang="sl-SI" altLang="sl-SI" sz="2000">
                <a:solidFill>
                  <a:schemeClr val="bg1"/>
                </a:solidFill>
              </a:rPr>
              <a:t> do številnih spolnih motenj</a:t>
            </a:r>
          </a:p>
        </p:txBody>
      </p:sp>
      <p:sp>
        <p:nvSpPr>
          <p:cNvPr id="22538" name="Line 10">
            <a:extLst>
              <a:ext uri="{FF2B5EF4-FFF2-40B4-BE49-F238E27FC236}">
                <a16:creationId xmlns:a16="http://schemas.microsoft.com/office/drawing/2014/main" id="{3B89F94C-DE6D-43D8-B62F-2909E02383F0}"/>
              </a:ext>
            </a:extLst>
          </p:cNvPr>
          <p:cNvSpPr>
            <a:spLocks noChangeShapeType="1"/>
          </p:cNvSpPr>
          <p:nvPr/>
        </p:nvSpPr>
        <p:spPr bwMode="auto">
          <a:xfrm>
            <a:off x="2124075" y="1989138"/>
            <a:ext cx="1008063" cy="503237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25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2" grpId="0"/>
      <p:bldP spid="22533" grpId="0"/>
      <p:bldP spid="22536" grpId="0"/>
      <p:bldP spid="2253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Text Box 4">
            <a:extLst>
              <a:ext uri="{FF2B5EF4-FFF2-40B4-BE49-F238E27FC236}">
                <a16:creationId xmlns:a16="http://schemas.microsoft.com/office/drawing/2014/main" id="{EE977D25-9ECF-4BE2-BAA6-E269E11F6E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333375"/>
            <a:ext cx="7975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l-SI" altLang="sl-SI" sz="3200" b="1">
                <a:solidFill>
                  <a:srgbClr val="FF3300"/>
                </a:solidFill>
              </a:rPr>
              <a:t>ZDRAVLJENJE SPOLNIH ODKLONOV:</a:t>
            </a:r>
          </a:p>
        </p:txBody>
      </p:sp>
      <p:sp>
        <p:nvSpPr>
          <p:cNvPr id="23557" name="Text Box 5">
            <a:extLst>
              <a:ext uri="{FF2B5EF4-FFF2-40B4-BE49-F238E27FC236}">
                <a16:creationId xmlns:a16="http://schemas.microsoft.com/office/drawing/2014/main" id="{6381A524-1A49-49E2-A4C5-75BFD9B639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0813" y="1412875"/>
            <a:ext cx="89931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l-SI" altLang="sl-SI" sz="1800">
                <a:solidFill>
                  <a:srgbClr val="FF3300"/>
                </a:solidFill>
              </a:rPr>
              <a:t>SMISEL ZDRAVLJENJA JE OBRAVNAVATI BOLEZENSKO MOTENO VEDENJE </a:t>
            </a:r>
          </a:p>
        </p:txBody>
      </p:sp>
      <p:sp>
        <p:nvSpPr>
          <p:cNvPr id="23559" name="Text Box 7">
            <a:extLst>
              <a:ext uri="{FF2B5EF4-FFF2-40B4-BE49-F238E27FC236}">
                <a16:creationId xmlns:a16="http://schemas.microsoft.com/office/drawing/2014/main" id="{B089902B-8270-40B5-8A66-194E699846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2492375"/>
            <a:ext cx="6372225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sl-SI" altLang="sl-SI" sz="2000" b="1">
                <a:solidFill>
                  <a:schemeClr val="bg1"/>
                </a:solidFill>
              </a:rPr>
              <a:t>Obravnava spolnih odklonov ima lahko za cilj:</a:t>
            </a:r>
          </a:p>
          <a:p>
            <a:endParaRPr lang="sl-SI" altLang="sl-SI" sz="2000" b="1">
              <a:solidFill>
                <a:schemeClr val="bg1"/>
              </a:solidFill>
            </a:endParaRPr>
          </a:p>
          <a:p>
            <a:r>
              <a:rPr lang="sl-SI" altLang="sl-SI" sz="2000">
                <a:solidFill>
                  <a:schemeClr val="bg1"/>
                </a:solidFill>
              </a:rPr>
              <a:t>-spremembo odklonskega vedenja v “normalno”</a:t>
            </a:r>
          </a:p>
          <a:p>
            <a:r>
              <a:rPr lang="sl-SI" altLang="sl-SI" sz="2000">
                <a:solidFill>
                  <a:schemeClr val="bg1"/>
                </a:solidFill>
              </a:rPr>
              <a:t>-abstinenco</a:t>
            </a:r>
          </a:p>
          <a:p>
            <a:r>
              <a:rPr lang="sl-SI" altLang="sl-SI" sz="2000">
                <a:solidFill>
                  <a:schemeClr val="bg1"/>
                </a:solidFill>
              </a:rPr>
              <a:t>-pomoč človeku, da bo </a:t>
            </a:r>
            <a:r>
              <a:rPr lang="sl-SI" altLang="sl-SI" sz="2400">
                <a:solidFill>
                  <a:schemeClr val="bg1"/>
                </a:solidFill>
              </a:rPr>
              <a:t>brez</a:t>
            </a:r>
            <a:r>
              <a:rPr lang="sl-SI" altLang="sl-SI" sz="2000">
                <a:solidFill>
                  <a:schemeClr val="bg1"/>
                </a:solidFill>
              </a:rPr>
              <a:t> občutkov krivde, užival v tisti obliki spolnega vedenja, ki mu prija</a:t>
            </a:r>
          </a:p>
          <a:p>
            <a:r>
              <a:rPr lang="sl-SI" altLang="sl-SI" sz="2000">
                <a:solidFill>
                  <a:schemeClr val="bg1"/>
                </a:solidFill>
              </a:rPr>
              <a:t>-preobrazbo osebnosti, </a:t>
            </a:r>
          </a:p>
        </p:txBody>
      </p:sp>
      <p:sp>
        <p:nvSpPr>
          <p:cNvPr id="23560" name="Text Box 8">
            <a:extLst>
              <a:ext uri="{FF2B5EF4-FFF2-40B4-BE49-F238E27FC236}">
                <a16:creationId xmlns:a16="http://schemas.microsoft.com/office/drawing/2014/main" id="{4183DDBD-1CD7-4577-957E-5AAC5C2006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5445125"/>
            <a:ext cx="7818437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l-SI" altLang="sl-SI" sz="2400">
                <a:solidFill>
                  <a:srgbClr val="C0C0C0"/>
                </a:solidFill>
              </a:rPr>
              <a:t>METODE:</a:t>
            </a:r>
          </a:p>
          <a:p>
            <a:r>
              <a:rPr lang="sl-SI" altLang="sl-SI" sz="2400">
                <a:solidFill>
                  <a:srgbClr val="C0C0C0"/>
                </a:solidFill>
              </a:rPr>
              <a:t>Biološke (kirurška in kemična kastracija) in psihološke.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/>
      <p:bldP spid="23557" grpId="0"/>
      <p:bldP spid="23559" grpId="0"/>
      <p:bldP spid="2356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66" name="Group 670">
            <a:extLst>
              <a:ext uri="{FF2B5EF4-FFF2-40B4-BE49-F238E27FC236}">
                <a16:creationId xmlns:a16="http://schemas.microsoft.com/office/drawing/2014/main" id="{CCB37ECC-C324-4B15-9BF5-6B5C4CCD2A63}"/>
              </a:ext>
            </a:extLst>
          </p:cNvPr>
          <p:cNvGraphicFramePr>
            <a:graphicFrameLocks noGrp="1"/>
          </p:cNvGraphicFramePr>
          <p:nvPr>
            <p:ph/>
          </p:nvPr>
        </p:nvGraphicFramePr>
        <p:xfrm>
          <a:off x="1258888" y="1052513"/>
          <a:ext cx="5348287" cy="5464175"/>
        </p:xfrm>
        <a:graphic>
          <a:graphicData uri="http://schemas.openxmlformats.org/drawingml/2006/table">
            <a:tbl>
              <a:tblPr/>
              <a:tblGrid>
                <a:gridCol w="2613025">
                  <a:extLst>
                    <a:ext uri="{9D8B030D-6E8A-4147-A177-3AD203B41FA5}">
                      <a16:colId xmlns:a16="http://schemas.microsoft.com/office/drawing/2014/main" val="1063999841"/>
                    </a:ext>
                  </a:extLst>
                </a:gridCol>
                <a:gridCol w="2735262">
                  <a:extLst>
                    <a:ext uri="{9D8B030D-6E8A-4147-A177-3AD203B41FA5}">
                      <a16:colId xmlns:a16="http://schemas.microsoft.com/office/drawing/2014/main" val="1002510765"/>
                    </a:ext>
                  </a:extLst>
                </a:gridCol>
              </a:tblGrid>
              <a:tr h="401638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ŽENSKE</a:t>
                      </a:r>
                      <a:endParaRPr kumimoji="0" lang="sl-SI" altLang="sl-SI" sz="2000" b="1" i="0" u="none" strike="noStrike" cap="none" normalizeH="0" baseline="0">
                        <a:ln>
                          <a:noFill/>
                        </a:ln>
                        <a:solidFill>
                          <a:srgbClr val="C0C0C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MOŠKI</a:t>
                      </a:r>
                      <a:endParaRPr kumimoji="0" lang="sl-SI" altLang="sl-SI" sz="2000" b="1" i="0" u="none" strike="noStrike" cap="none" normalizeH="0" baseline="0">
                        <a:ln>
                          <a:noFill/>
                        </a:ln>
                        <a:solidFill>
                          <a:srgbClr val="C0C0C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2928133"/>
                  </a:ext>
                </a:extLst>
              </a:tr>
              <a:tr h="24130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1. homoseksualnost</a:t>
                      </a:r>
                      <a:endParaRPr kumimoji="0" lang="sl-SI" altLang="sl-SI" sz="2000" b="1" i="0" u="none" strike="noStrike" cap="none" normalizeH="0" baseline="0">
                        <a:ln>
                          <a:noFill/>
                        </a:ln>
                        <a:solidFill>
                          <a:srgbClr val="C0C0C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1. homoseksualnost</a:t>
                      </a:r>
                      <a:endParaRPr kumimoji="0" lang="sl-SI" altLang="sl-SI" sz="2000" b="1" i="0" u="none" strike="noStrike" cap="none" normalizeH="0" baseline="0">
                        <a:ln>
                          <a:noFill/>
                        </a:ln>
                        <a:solidFill>
                          <a:srgbClr val="C0C0C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41819198"/>
                  </a:ext>
                </a:extLst>
              </a:tr>
              <a:tr h="242888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2. mazohizem</a:t>
                      </a:r>
                      <a:endParaRPr kumimoji="0" lang="sl-SI" altLang="sl-SI" sz="2000" b="1" i="0" u="none" strike="noStrike" cap="none" normalizeH="0" baseline="0">
                        <a:ln>
                          <a:noFill/>
                        </a:ln>
                        <a:solidFill>
                          <a:srgbClr val="C0C0C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2. mazohizem</a:t>
                      </a:r>
                      <a:endParaRPr kumimoji="0" lang="sl-SI" altLang="sl-SI" sz="2000" b="1" i="0" u="none" strike="noStrike" cap="none" normalizeH="0" baseline="0">
                        <a:ln>
                          <a:noFill/>
                        </a:ln>
                        <a:solidFill>
                          <a:srgbClr val="C0C0C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82439032"/>
                  </a:ext>
                </a:extLst>
              </a:tr>
              <a:tr h="24130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3. sodomija</a:t>
                      </a:r>
                      <a:endParaRPr kumimoji="0" lang="sl-SI" altLang="sl-SI" sz="2000" b="1" i="0" u="none" strike="noStrike" cap="none" normalizeH="0" baseline="0">
                        <a:ln>
                          <a:noFill/>
                        </a:ln>
                        <a:solidFill>
                          <a:srgbClr val="C0C0C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3. sodomija</a:t>
                      </a:r>
                      <a:endParaRPr kumimoji="0" lang="sl-SI" altLang="sl-SI" sz="2000" b="1" i="0" u="none" strike="noStrike" cap="none" normalizeH="0" baseline="0">
                        <a:ln>
                          <a:noFill/>
                        </a:ln>
                        <a:solidFill>
                          <a:srgbClr val="C0C0C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6633804"/>
                  </a:ext>
                </a:extLst>
              </a:tr>
              <a:tr h="242888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4. pedofilija</a:t>
                      </a:r>
                      <a:endParaRPr kumimoji="0" lang="sl-SI" altLang="sl-SI" sz="2000" b="1" i="0" u="none" strike="noStrike" cap="none" normalizeH="0" baseline="0">
                        <a:ln>
                          <a:noFill/>
                        </a:ln>
                        <a:solidFill>
                          <a:srgbClr val="C0C0C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4. pedofilija</a:t>
                      </a:r>
                      <a:endParaRPr kumimoji="0" lang="sl-SI" altLang="sl-SI" sz="2000" b="1" i="0" u="none" strike="noStrike" cap="none" normalizeH="0" baseline="0">
                        <a:ln>
                          <a:noFill/>
                        </a:ln>
                        <a:solidFill>
                          <a:srgbClr val="C0C0C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49770324"/>
                  </a:ext>
                </a:extLst>
              </a:tr>
              <a:tr h="242888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5. transseksualizem</a:t>
                      </a:r>
                      <a:endParaRPr kumimoji="0" lang="sl-SI" altLang="sl-SI" sz="2000" b="1" i="0" u="none" strike="noStrike" cap="none" normalizeH="0" baseline="0">
                        <a:ln>
                          <a:noFill/>
                        </a:ln>
                        <a:solidFill>
                          <a:srgbClr val="C0C0C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5. transseksualizem</a:t>
                      </a:r>
                      <a:endParaRPr kumimoji="0" lang="sl-SI" altLang="sl-SI" sz="2000" b="1" i="0" u="none" strike="noStrike" cap="none" normalizeH="0" baseline="0">
                        <a:ln>
                          <a:noFill/>
                        </a:ln>
                        <a:solidFill>
                          <a:srgbClr val="C0C0C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32458434"/>
                  </a:ext>
                </a:extLst>
              </a:tr>
              <a:tr h="24130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6. sadizem</a:t>
                      </a:r>
                      <a:endParaRPr kumimoji="0" lang="sl-SI" altLang="sl-SI" sz="2000" b="1" i="0" u="none" strike="noStrike" cap="none" normalizeH="0" baseline="0">
                        <a:ln>
                          <a:noFill/>
                        </a:ln>
                        <a:solidFill>
                          <a:srgbClr val="C0C0C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6. sadizem</a:t>
                      </a:r>
                      <a:endParaRPr kumimoji="0" lang="sl-SI" altLang="sl-SI" sz="2000" b="1" i="0" u="none" strike="noStrike" cap="none" normalizeH="0" baseline="0">
                        <a:ln>
                          <a:noFill/>
                        </a:ln>
                        <a:solidFill>
                          <a:srgbClr val="C0C0C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32280492"/>
                  </a:ext>
                </a:extLst>
              </a:tr>
              <a:tr h="242888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7. incest</a:t>
                      </a:r>
                      <a:endParaRPr kumimoji="0" lang="sl-SI" altLang="sl-SI" sz="2000" b="1" i="0" u="none" strike="noStrike" cap="none" normalizeH="0" baseline="0">
                        <a:ln>
                          <a:noFill/>
                        </a:ln>
                        <a:solidFill>
                          <a:srgbClr val="C0C0C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7. incest</a:t>
                      </a:r>
                      <a:endParaRPr kumimoji="0" lang="sl-SI" altLang="sl-SI" sz="2000" b="1" i="0" u="none" strike="noStrike" cap="none" normalizeH="0" baseline="0">
                        <a:ln>
                          <a:noFill/>
                        </a:ln>
                        <a:solidFill>
                          <a:srgbClr val="C0C0C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93296600"/>
                  </a:ext>
                </a:extLst>
              </a:tr>
              <a:tr h="4587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sl-SI" sz="2000" b="1" i="0" u="none" strike="noStrike" cap="none" normalizeH="0" baseline="0">
                        <a:ln>
                          <a:noFill/>
                        </a:ln>
                        <a:solidFill>
                          <a:srgbClr val="C0C0C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8. ekshibicionizem</a:t>
                      </a:r>
                      <a:endParaRPr kumimoji="0" lang="sl-SI" altLang="sl-SI" sz="2000" b="1" i="0" u="none" strike="noStrike" cap="none" normalizeH="0" baseline="0">
                        <a:ln>
                          <a:noFill/>
                        </a:ln>
                        <a:solidFill>
                          <a:srgbClr val="C0C0C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02772019"/>
                  </a:ext>
                </a:extLst>
              </a:tr>
              <a:tr h="4587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sl-SI" sz="2000" b="1" i="0" u="none" strike="noStrike" cap="none" normalizeH="0" baseline="0">
                        <a:ln>
                          <a:noFill/>
                        </a:ln>
                        <a:solidFill>
                          <a:srgbClr val="C0C0C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9. transvestizem</a:t>
                      </a:r>
                      <a:endParaRPr kumimoji="0" lang="sl-SI" altLang="sl-SI" sz="2000" b="1" i="0" u="none" strike="noStrike" cap="none" normalizeH="0" baseline="0">
                        <a:ln>
                          <a:noFill/>
                        </a:ln>
                        <a:solidFill>
                          <a:srgbClr val="C0C0C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0036932"/>
                  </a:ext>
                </a:extLst>
              </a:tr>
              <a:tr h="4603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sl-SI" sz="2000" b="1" i="0" u="none" strike="noStrike" cap="none" normalizeH="0" baseline="0">
                        <a:ln>
                          <a:noFill/>
                        </a:ln>
                        <a:solidFill>
                          <a:srgbClr val="C0C0C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10. posilstvo</a:t>
                      </a:r>
                      <a:endParaRPr kumimoji="0" lang="sl-SI" altLang="sl-SI" sz="2000" b="1" i="0" u="none" strike="noStrike" cap="none" normalizeH="0" baseline="0">
                        <a:ln>
                          <a:noFill/>
                        </a:ln>
                        <a:solidFill>
                          <a:srgbClr val="C0C0C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24938249"/>
                  </a:ext>
                </a:extLst>
              </a:tr>
              <a:tr h="4587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sl-SI" sz="2000" b="1" i="0" u="none" strike="noStrike" cap="none" normalizeH="0" baseline="0">
                        <a:ln>
                          <a:noFill/>
                        </a:ln>
                        <a:solidFill>
                          <a:srgbClr val="C0C0C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11. fetišizem </a:t>
                      </a:r>
                      <a:endParaRPr kumimoji="0" lang="sl-SI" altLang="sl-SI" sz="2000" b="1" i="0" u="none" strike="noStrike" cap="none" normalizeH="0" baseline="0">
                        <a:ln>
                          <a:noFill/>
                        </a:ln>
                        <a:solidFill>
                          <a:srgbClr val="C0C0C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44445946"/>
                  </a:ext>
                </a:extLst>
              </a:tr>
              <a:tr h="4587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sl-SI" sz="2000" b="1" i="0" u="none" strike="noStrike" cap="none" normalizeH="0" baseline="0">
                        <a:ln>
                          <a:noFill/>
                        </a:ln>
                        <a:solidFill>
                          <a:srgbClr val="C0C0C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12. vojerizem</a:t>
                      </a:r>
                      <a:endParaRPr kumimoji="0" lang="sl-SI" altLang="sl-SI" sz="2000" b="1" i="0" u="none" strike="noStrike" cap="none" normalizeH="0" baseline="0">
                        <a:ln>
                          <a:noFill/>
                        </a:ln>
                        <a:solidFill>
                          <a:srgbClr val="C0C0C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17783033"/>
                  </a:ext>
                </a:extLst>
              </a:tr>
            </a:tbl>
          </a:graphicData>
        </a:graphic>
      </p:graphicFrame>
      <p:sp>
        <p:nvSpPr>
          <p:cNvPr id="4151" name="Text Box 55">
            <a:extLst>
              <a:ext uri="{FF2B5EF4-FFF2-40B4-BE49-F238E27FC236}">
                <a16:creationId xmlns:a16="http://schemas.microsoft.com/office/drawing/2014/main" id="{DD949102-1290-4B84-8B00-BE4AA7BAF6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333375"/>
            <a:ext cx="797718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l-SI" altLang="sl-SI" sz="3200">
                <a:solidFill>
                  <a:srgbClr val="FF3300"/>
                </a:solidFill>
              </a:rPr>
              <a:t>NAJBOLJ POGOSTI SPOLNI ODKLONI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7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7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7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5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Text Box 4">
            <a:extLst>
              <a:ext uri="{FF2B5EF4-FFF2-40B4-BE49-F238E27FC236}">
                <a16:creationId xmlns:a16="http://schemas.microsoft.com/office/drawing/2014/main" id="{6165F8A0-57AD-4852-BA7C-3D75B9CE2D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404813"/>
            <a:ext cx="80597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l-SI" altLang="sl-SI" sz="2400" b="1">
                <a:solidFill>
                  <a:srgbClr val="FF3300"/>
                </a:solidFill>
              </a:rPr>
              <a:t>HOMOSEKSUALNOST = ISTOSPOLNA “LJUBEZEN”</a:t>
            </a:r>
          </a:p>
        </p:txBody>
      </p:sp>
      <p:sp>
        <p:nvSpPr>
          <p:cNvPr id="15366" name="Text Box 6">
            <a:extLst>
              <a:ext uri="{FF2B5EF4-FFF2-40B4-BE49-F238E27FC236}">
                <a16:creationId xmlns:a16="http://schemas.microsoft.com/office/drawing/2014/main" id="{476AAA39-EB50-4139-AF3C-BABAB2E9C6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1412875"/>
            <a:ext cx="85375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l-SI" altLang="sl-SI" sz="2000">
                <a:solidFill>
                  <a:srgbClr val="C0C0C0"/>
                </a:solidFill>
              </a:rPr>
              <a:t>- star pojav, ki se pojavlja v vseh človeških družbah in tudi med živalmi</a:t>
            </a:r>
          </a:p>
        </p:txBody>
      </p:sp>
      <p:sp>
        <p:nvSpPr>
          <p:cNvPr id="15367" name="Text Box 7">
            <a:extLst>
              <a:ext uri="{FF2B5EF4-FFF2-40B4-BE49-F238E27FC236}">
                <a16:creationId xmlns:a16="http://schemas.microsoft.com/office/drawing/2014/main" id="{127A6FB0-5680-4BAE-842D-FA526EC546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2205038"/>
            <a:ext cx="8048625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l-SI" altLang="sl-SI" sz="2000">
                <a:solidFill>
                  <a:schemeClr val="bg1"/>
                </a:solidFill>
              </a:rPr>
              <a:t>ZNANI HOMOSEKSUALCI:</a:t>
            </a:r>
          </a:p>
          <a:p>
            <a:endParaRPr lang="sl-SI" altLang="sl-SI" sz="2000">
              <a:solidFill>
                <a:schemeClr val="bg1"/>
              </a:solidFill>
            </a:endParaRPr>
          </a:p>
          <a:p>
            <a:r>
              <a:rPr lang="sl-SI" altLang="sl-SI" sz="2000">
                <a:solidFill>
                  <a:schemeClr val="bg1"/>
                </a:solidFill>
              </a:rPr>
              <a:t>PLATON, SOKRAT, LEONARDO DA VINCI, MICHELANGELO,</a:t>
            </a:r>
          </a:p>
          <a:p>
            <a:r>
              <a:rPr lang="sl-SI" altLang="sl-SI" sz="2000">
                <a:solidFill>
                  <a:schemeClr val="bg1"/>
                </a:solidFill>
              </a:rPr>
              <a:t>HANS CRISTIAN ANDERSEN, FEDRICO LORCA, OSCAR WILDE</a:t>
            </a:r>
          </a:p>
        </p:txBody>
      </p:sp>
      <p:sp>
        <p:nvSpPr>
          <p:cNvPr id="15368" name="Text Box 8">
            <a:extLst>
              <a:ext uri="{FF2B5EF4-FFF2-40B4-BE49-F238E27FC236}">
                <a16:creationId xmlns:a16="http://schemas.microsoft.com/office/drawing/2014/main" id="{25F2E84A-64FA-4251-B533-CDD8D93067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3860800"/>
            <a:ext cx="70850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l-SI" altLang="sl-SI" sz="2000">
                <a:solidFill>
                  <a:srgbClr val="C0C0C0"/>
                </a:solidFill>
              </a:rPr>
              <a:t>privlačijo jih partnerji oz. partnerice v starosti 20- 27 let</a:t>
            </a:r>
          </a:p>
        </p:txBody>
      </p:sp>
      <p:sp>
        <p:nvSpPr>
          <p:cNvPr id="15370" name="Text Box 10">
            <a:extLst>
              <a:ext uri="{FF2B5EF4-FFF2-40B4-BE49-F238E27FC236}">
                <a16:creationId xmlns:a16="http://schemas.microsoft.com/office/drawing/2014/main" id="{5E69993F-3EAD-4868-8549-D118830CEA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4365625"/>
            <a:ext cx="335121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sl-SI" altLang="sl-SI" sz="2000">
                <a:solidFill>
                  <a:srgbClr val="C0C0C0"/>
                </a:solidFill>
              </a:rPr>
              <a:t>zveze trajajo malo časa; so nezvesti</a:t>
            </a:r>
          </a:p>
        </p:txBody>
      </p:sp>
      <p:sp>
        <p:nvSpPr>
          <p:cNvPr id="15371" name="Text Box 11">
            <a:extLst>
              <a:ext uri="{FF2B5EF4-FFF2-40B4-BE49-F238E27FC236}">
                <a16:creationId xmlns:a16="http://schemas.microsoft.com/office/drawing/2014/main" id="{B93D7B4D-8DA7-46EB-AB33-960D07B7E0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5300663"/>
            <a:ext cx="57737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l-SI" altLang="sl-SI" sz="2000">
                <a:solidFill>
                  <a:srgbClr val="C0C0C0"/>
                </a:solidFill>
              </a:rPr>
              <a:t>nekateri se poročijo iz želje po otrocih in domu</a:t>
            </a:r>
          </a:p>
        </p:txBody>
      </p:sp>
      <p:sp>
        <p:nvSpPr>
          <p:cNvPr id="15372" name="Text Box 12">
            <a:extLst>
              <a:ext uri="{FF2B5EF4-FFF2-40B4-BE49-F238E27FC236}">
                <a16:creationId xmlns:a16="http://schemas.microsoft.com/office/drawing/2014/main" id="{2DCE33C1-36F4-42E9-B136-C717F260F4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5949950"/>
            <a:ext cx="59896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l-SI" altLang="sl-SI" sz="2000">
                <a:solidFill>
                  <a:schemeClr val="bg1"/>
                </a:solidFill>
              </a:rPr>
              <a:t>stereotipnih (poženščenih) homoseksualcev le 5%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/>
      <p:bldP spid="15366" grpId="0"/>
      <p:bldP spid="15367" grpId="0"/>
      <p:bldP spid="15368" grpId="0"/>
      <p:bldP spid="15370" grpId="0"/>
      <p:bldP spid="15371" grpId="0"/>
      <p:bldP spid="1537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Text Box 4">
            <a:extLst>
              <a:ext uri="{FF2B5EF4-FFF2-40B4-BE49-F238E27FC236}">
                <a16:creationId xmlns:a16="http://schemas.microsoft.com/office/drawing/2014/main" id="{20ED48CB-2D25-47A7-971C-BF2A321758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552450"/>
            <a:ext cx="22431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l-SI" altLang="sl-SI" sz="2400">
                <a:solidFill>
                  <a:srgbClr val="FF3300"/>
                </a:solidFill>
              </a:rPr>
              <a:t>RAZDELITEV:</a:t>
            </a:r>
          </a:p>
        </p:txBody>
      </p:sp>
      <p:sp>
        <p:nvSpPr>
          <p:cNvPr id="16389" name="Text Box 5">
            <a:extLst>
              <a:ext uri="{FF2B5EF4-FFF2-40B4-BE49-F238E27FC236}">
                <a16:creationId xmlns:a16="http://schemas.microsoft.com/office/drawing/2014/main" id="{93BB5D75-4EFF-4EFC-8021-1CF66AAC0F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1196975"/>
            <a:ext cx="157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l-SI" altLang="sl-SI" sz="2400">
                <a:solidFill>
                  <a:schemeClr val="bg1"/>
                </a:solidFill>
              </a:rPr>
              <a:t>AKTIVNI</a:t>
            </a:r>
          </a:p>
        </p:txBody>
      </p:sp>
      <p:sp>
        <p:nvSpPr>
          <p:cNvPr id="16391" name="Text Box 7">
            <a:extLst>
              <a:ext uri="{FF2B5EF4-FFF2-40B4-BE49-F238E27FC236}">
                <a16:creationId xmlns:a16="http://schemas.microsoft.com/office/drawing/2014/main" id="{5089F553-D1AB-4AC0-A94D-A38E9C4C1F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989138"/>
            <a:ext cx="15668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l-SI" altLang="sl-SI" sz="2400">
                <a:solidFill>
                  <a:schemeClr val="bg1"/>
                </a:solidFill>
              </a:rPr>
              <a:t>ODKRITI</a:t>
            </a:r>
          </a:p>
        </p:txBody>
      </p:sp>
      <p:sp>
        <p:nvSpPr>
          <p:cNvPr id="16393" name="Text Box 9">
            <a:extLst>
              <a:ext uri="{FF2B5EF4-FFF2-40B4-BE49-F238E27FC236}">
                <a16:creationId xmlns:a16="http://schemas.microsoft.com/office/drawing/2014/main" id="{143EEBC7-A864-4B72-8A16-E406C60FA6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508500"/>
            <a:ext cx="83137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l-SI" altLang="sl-SI" sz="2800">
                <a:solidFill>
                  <a:srgbClr val="C0C0C0"/>
                </a:solidFill>
              </a:rPr>
              <a:t>ločimo jih tudi po starostnem izbiranju partnerja</a:t>
            </a:r>
          </a:p>
        </p:txBody>
      </p:sp>
      <p:sp>
        <p:nvSpPr>
          <p:cNvPr id="16394" name="Text Box 10">
            <a:extLst>
              <a:ext uri="{FF2B5EF4-FFF2-40B4-BE49-F238E27FC236}">
                <a16:creationId xmlns:a16="http://schemas.microsoft.com/office/drawing/2014/main" id="{DA9124E0-7BAB-4521-97B0-3575B39B31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516563"/>
            <a:ext cx="90376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l-SI" altLang="sl-SI" sz="2400">
                <a:solidFill>
                  <a:srgbClr val="C0C0C0"/>
                </a:solidFill>
              </a:rPr>
              <a:t>ženska homoseksualnost oz. lezbičnost = dolgotrajnejše zveze </a:t>
            </a:r>
          </a:p>
        </p:txBody>
      </p:sp>
      <p:sp>
        <p:nvSpPr>
          <p:cNvPr id="16398" name="Text Box 14">
            <a:extLst>
              <a:ext uri="{FF2B5EF4-FFF2-40B4-BE49-F238E27FC236}">
                <a16:creationId xmlns:a16="http://schemas.microsoft.com/office/drawing/2014/main" id="{037E34D4-3605-4D54-A00E-69506877AA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4300" y="1196975"/>
            <a:ext cx="15509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sl-SI" altLang="sl-SI" sz="2400">
                <a:solidFill>
                  <a:schemeClr val="bg1"/>
                </a:solidFill>
              </a:rPr>
              <a:t>PASIVNI</a:t>
            </a:r>
          </a:p>
        </p:txBody>
      </p:sp>
      <p:sp>
        <p:nvSpPr>
          <p:cNvPr id="16399" name="Text Box 15">
            <a:extLst>
              <a:ext uri="{FF2B5EF4-FFF2-40B4-BE49-F238E27FC236}">
                <a16:creationId xmlns:a16="http://schemas.microsoft.com/office/drawing/2014/main" id="{B8020961-D7E5-4FDE-B298-5A85DC2242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4300" y="2060575"/>
            <a:ext cx="16208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l-SI" altLang="sl-SI" sz="2400">
                <a:solidFill>
                  <a:schemeClr val="bg1"/>
                </a:solidFill>
              </a:rPr>
              <a:t>PRIKRITI</a:t>
            </a:r>
          </a:p>
        </p:txBody>
      </p:sp>
      <p:sp>
        <p:nvSpPr>
          <p:cNvPr id="16402" name="AutoShape 18">
            <a:extLst>
              <a:ext uri="{FF2B5EF4-FFF2-40B4-BE49-F238E27FC236}">
                <a16:creationId xmlns:a16="http://schemas.microsoft.com/office/drawing/2014/main" id="{48DA73A8-6923-402E-B3F4-6657683B20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5875" y="1268413"/>
            <a:ext cx="936625" cy="287337"/>
          </a:xfrm>
          <a:prstGeom prst="rightArrow">
            <a:avLst>
              <a:gd name="adj1" fmla="val 50000"/>
              <a:gd name="adj2" fmla="val 81492"/>
            </a:avLst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16404" name="AutoShape 20">
            <a:extLst>
              <a:ext uri="{FF2B5EF4-FFF2-40B4-BE49-F238E27FC236}">
                <a16:creationId xmlns:a16="http://schemas.microsoft.com/office/drawing/2014/main" id="{8D8464F7-0C15-487B-934F-D6115F6B5D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5875" y="2133600"/>
            <a:ext cx="936625" cy="287338"/>
          </a:xfrm>
          <a:prstGeom prst="rightArrow">
            <a:avLst>
              <a:gd name="adj1" fmla="val 50000"/>
              <a:gd name="adj2" fmla="val 81492"/>
            </a:avLst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pic>
        <p:nvPicPr>
          <p:cNvPr id="16406" name="Picture 22" descr="Film04_Eating_Out">
            <a:extLst>
              <a:ext uri="{FF2B5EF4-FFF2-40B4-BE49-F238E27FC236}">
                <a16:creationId xmlns:a16="http://schemas.microsoft.com/office/drawing/2014/main" id="{2142CFF3-0B41-44FD-A609-50B0D69692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333375"/>
            <a:ext cx="2419350" cy="3716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63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64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64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6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92" decel="100000"/>
                                        <p:tgtEl>
                                          <p:spTgt spid="1640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9" dur="192" decel="100000"/>
                                        <p:tgtEl>
                                          <p:spTgt spid="1640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00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1640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1" dur="192" fill="hold"/>
                                        <p:tgtEl>
                                          <p:spTgt spid="164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02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164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3" dur="192" fill="hold"/>
                                        <p:tgtEl>
                                          <p:spTgt spid="164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04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164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/>
      <p:bldP spid="16389" grpId="0"/>
      <p:bldP spid="16391" grpId="0"/>
      <p:bldP spid="16393" grpId="0"/>
      <p:bldP spid="16394" grpId="0"/>
      <p:bldP spid="16398" grpId="0"/>
      <p:bldP spid="1639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701" name="Picture 5" descr="tatu_1">
            <a:extLst>
              <a:ext uri="{FF2B5EF4-FFF2-40B4-BE49-F238E27FC236}">
                <a16:creationId xmlns:a16="http://schemas.microsoft.com/office/drawing/2014/main" id="{C7D32717-FB31-42AE-A3F2-0A29D4364E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9338" y="476250"/>
            <a:ext cx="4071937" cy="5734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702" name="Picture 6" descr="95a489ae8bc72188ed9a06581d18306d-1-001">
            <a:extLst>
              <a:ext uri="{FF2B5EF4-FFF2-40B4-BE49-F238E27FC236}">
                <a16:creationId xmlns:a16="http://schemas.microsoft.com/office/drawing/2014/main" id="{36D4D2C9-FCF8-4B53-AC76-7F5D41C4A7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981075"/>
            <a:ext cx="4283075" cy="428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92" decel="1000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192" decel="100000"/>
                                        <p:tgtEl>
                                          <p:spTgt spid="2970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192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192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92" decel="100000"/>
                                        <p:tgtEl>
                                          <p:spTgt spid="2970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192" decel="100000"/>
                                        <p:tgtEl>
                                          <p:spTgt spid="2970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" dur="192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" dur="192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2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4" name="Picture 4" descr="ImageHandler">
            <a:extLst>
              <a:ext uri="{FF2B5EF4-FFF2-40B4-BE49-F238E27FC236}">
                <a16:creationId xmlns:a16="http://schemas.microsoft.com/office/drawing/2014/main" id="{68476BEA-968A-4735-985A-94110F1A9B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213100" cy="5229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25" name="Picture 5" descr="strip2">
            <a:extLst>
              <a:ext uri="{FF2B5EF4-FFF2-40B4-BE49-F238E27FC236}">
                <a16:creationId xmlns:a16="http://schemas.microsoft.com/office/drawing/2014/main" id="{4A9B8E3C-F895-4063-9D98-F3AEDBFDBE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6175" y="0"/>
            <a:ext cx="545782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92" decel="1000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192" decel="100000"/>
                                        <p:tgtEl>
                                          <p:spTgt spid="3072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192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192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92" decel="100000"/>
                                        <p:tgtEl>
                                          <p:spTgt spid="307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192" decel="100000"/>
                                        <p:tgtEl>
                                          <p:spTgt spid="3072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" dur="192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" dur="192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2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 Box 4">
            <a:extLst>
              <a:ext uri="{FF2B5EF4-FFF2-40B4-BE49-F238E27FC236}">
                <a16:creationId xmlns:a16="http://schemas.microsoft.com/office/drawing/2014/main" id="{722B36F1-0C03-4F3D-90AF-53EDEAED96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6375" y="404813"/>
            <a:ext cx="472916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l-SI" altLang="sl-SI" sz="3600" b="1">
                <a:solidFill>
                  <a:srgbClr val="FF3300"/>
                </a:solidFill>
              </a:rPr>
              <a:t>EKSHIBICIONIZEM</a:t>
            </a:r>
          </a:p>
        </p:txBody>
      </p:sp>
      <p:sp>
        <p:nvSpPr>
          <p:cNvPr id="5125" name="Text Box 5">
            <a:extLst>
              <a:ext uri="{FF2B5EF4-FFF2-40B4-BE49-F238E27FC236}">
                <a16:creationId xmlns:a16="http://schemas.microsoft.com/office/drawing/2014/main" id="{EABFF5FC-8CAE-4312-B816-91205113ED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6013" y="1557338"/>
            <a:ext cx="6958012" cy="94615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l-SI" altLang="sl-SI" sz="2800">
                <a:solidFill>
                  <a:schemeClr val="bg1"/>
                </a:solidFill>
              </a:rPr>
              <a:t>stopnjevanje in zadovoljevanje spolne sle</a:t>
            </a:r>
          </a:p>
          <a:p>
            <a:r>
              <a:rPr lang="sl-SI" altLang="sl-SI" sz="2800">
                <a:solidFill>
                  <a:schemeClr val="bg1"/>
                </a:solidFill>
              </a:rPr>
              <a:t>z razkazovanjem spolovila</a:t>
            </a:r>
          </a:p>
        </p:txBody>
      </p:sp>
      <p:sp>
        <p:nvSpPr>
          <p:cNvPr id="5126" name="Text Box 6">
            <a:extLst>
              <a:ext uri="{FF2B5EF4-FFF2-40B4-BE49-F238E27FC236}">
                <a16:creationId xmlns:a16="http://schemas.microsoft.com/office/drawing/2014/main" id="{B197DE05-4E6F-40A5-AFFB-ABDACB8D7A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3068638"/>
            <a:ext cx="43068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-"/>
            </a:pPr>
            <a:r>
              <a:rPr lang="sl-SI" altLang="sl-SI" sz="2400">
                <a:solidFill>
                  <a:srgbClr val="C0C0C0"/>
                </a:solidFill>
              </a:rPr>
              <a:t> najbolj pogost spolni odklon</a:t>
            </a:r>
          </a:p>
        </p:txBody>
      </p:sp>
      <p:sp>
        <p:nvSpPr>
          <p:cNvPr id="5135" name="AutoShape 15">
            <a:extLst>
              <a:ext uri="{FF2B5EF4-FFF2-40B4-BE49-F238E27FC236}">
                <a16:creationId xmlns:a16="http://schemas.microsoft.com/office/drawing/2014/main" id="{885DC907-75FE-4E21-AC6F-0FEF6E71AC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08400" y="1125538"/>
            <a:ext cx="576263" cy="4318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5140" name="Text Box 20">
            <a:extLst>
              <a:ext uri="{FF2B5EF4-FFF2-40B4-BE49-F238E27FC236}">
                <a16:creationId xmlns:a16="http://schemas.microsoft.com/office/drawing/2014/main" id="{6135CA4D-419B-4C82-A42A-9C539458D7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4941888"/>
            <a:ext cx="58689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l-SI" altLang="sl-SI" sz="2400">
                <a:solidFill>
                  <a:srgbClr val="C0C0C0"/>
                </a:solidFill>
              </a:rPr>
              <a:t> - ekshibicionisti se žrtvam ne približajo</a:t>
            </a:r>
          </a:p>
        </p:txBody>
      </p:sp>
      <p:sp>
        <p:nvSpPr>
          <p:cNvPr id="5143" name="Text Box 23">
            <a:extLst>
              <a:ext uri="{FF2B5EF4-FFF2-40B4-BE49-F238E27FC236}">
                <a16:creationId xmlns:a16="http://schemas.microsoft.com/office/drawing/2014/main" id="{CEFA2608-A45D-4C65-8D77-A75AC20CCC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3717925"/>
            <a:ext cx="4560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l-SI" altLang="sl-SI" sz="2400">
                <a:solidFill>
                  <a:srgbClr val="C0C0C0"/>
                </a:solidFill>
              </a:rPr>
              <a:t> - žrtve ne prijavljajo storilcev</a:t>
            </a:r>
            <a:endParaRPr lang="en-US" altLang="sl-SI" sz="2400">
              <a:solidFill>
                <a:srgbClr val="C0C0C0"/>
              </a:solidFill>
            </a:endParaRPr>
          </a:p>
        </p:txBody>
      </p:sp>
      <p:sp>
        <p:nvSpPr>
          <p:cNvPr id="5144" name="Text Box 24">
            <a:extLst>
              <a:ext uri="{FF2B5EF4-FFF2-40B4-BE49-F238E27FC236}">
                <a16:creationId xmlns:a16="http://schemas.microsoft.com/office/drawing/2014/main" id="{E521039F-DADE-4324-A6A6-0DE864AEAB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2775" y="4365625"/>
            <a:ext cx="5318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l-SI" altLang="sl-SI" sz="2400">
                <a:solidFill>
                  <a:srgbClr val="C0C0C0"/>
                </a:solidFill>
              </a:rPr>
              <a:t>- več različnih načinov razkazovanja</a:t>
            </a:r>
            <a:endParaRPr lang="en-US" altLang="sl-SI" sz="2400">
              <a:solidFill>
                <a:srgbClr val="C0C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1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1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1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51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/>
      <p:bldP spid="5125" grpId="0" animBg="1"/>
      <p:bldP spid="5126" grpId="0"/>
      <p:bldP spid="5140" grpId="0"/>
      <p:bldP spid="5143" grpId="0"/>
      <p:bldP spid="514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 Box 4">
            <a:extLst>
              <a:ext uri="{FF2B5EF4-FFF2-40B4-BE49-F238E27FC236}">
                <a16:creationId xmlns:a16="http://schemas.microsoft.com/office/drawing/2014/main" id="{73F26A0B-1303-472A-9823-C0E506EC12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2565400"/>
            <a:ext cx="5072062" cy="222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sl-SI" altLang="sl-SI" sz="2000">
                <a:solidFill>
                  <a:schemeClr val="bg1"/>
                </a:solidFill>
              </a:rPr>
              <a:t>ZNAČILNOSTI MOŠKIH EKSHIBICIONISTOV:</a:t>
            </a:r>
          </a:p>
          <a:p>
            <a:endParaRPr lang="sl-SI" altLang="sl-SI" sz="2000">
              <a:solidFill>
                <a:schemeClr val="bg1"/>
              </a:solidFill>
            </a:endParaRPr>
          </a:p>
          <a:p>
            <a:pPr>
              <a:buFontTx/>
              <a:buChar char="-"/>
            </a:pPr>
            <a:r>
              <a:rPr lang="sl-SI" altLang="sl-SI" sz="2000">
                <a:solidFill>
                  <a:schemeClr val="bg1"/>
                </a:solidFill>
              </a:rPr>
              <a:t>plahi</a:t>
            </a:r>
          </a:p>
          <a:p>
            <a:pPr>
              <a:buFontTx/>
              <a:buChar char="-"/>
            </a:pPr>
            <a:r>
              <a:rPr lang="sl-SI" altLang="sl-SI" sz="2000">
                <a:solidFill>
                  <a:schemeClr val="bg1"/>
                </a:solidFill>
              </a:rPr>
              <a:t>spolno zavrti</a:t>
            </a:r>
          </a:p>
          <a:p>
            <a:pPr>
              <a:buFontTx/>
              <a:buChar char="-"/>
            </a:pPr>
            <a:r>
              <a:rPr lang="sl-SI" altLang="sl-SI" sz="2000">
                <a:solidFill>
                  <a:schemeClr val="bg1"/>
                </a:solidFill>
              </a:rPr>
              <a:t>utesnjeni</a:t>
            </a:r>
          </a:p>
          <a:p>
            <a:pPr>
              <a:buFontTx/>
              <a:buChar char="-"/>
            </a:pPr>
            <a:r>
              <a:rPr lang="sl-SI" altLang="sl-SI" sz="2000">
                <a:solidFill>
                  <a:schemeClr val="bg1"/>
                </a:solidFill>
              </a:rPr>
              <a:t>občutljivi</a:t>
            </a:r>
          </a:p>
        </p:txBody>
      </p:sp>
      <p:sp>
        <p:nvSpPr>
          <p:cNvPr id="6149" name="Text Box 5">
            <a:extLst>
              <a:ext uri="{FF2B5EF4-FFF2-40B4-BE49-F238E27FC236}">
                <a16:creationId xmlns:a16="http://schemas.microsoft.com/office/drawing/2014/main" id="{1DEA3F32-DB6A-4BC6-BC82-F84F99CD68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5157788"/>
            <a:ext cx="865346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l-SI" altLang="sl-SI" sz="1800" b="1">
                <a:solidFill>
                  <a:schemeClr val="bg1"/>
                </a:solidFill>
              </a:rPr>
              <a:t>EKSHIBICIONIZEM = POSKUS NEGOTOVIH MOŠKIH, DA BI POKAZALI </a:t>
            </a:r>
          </a:p>
          <a:p>
            <a:r>
              <a:rPr lang="sl-SI" altLang="sl-SI" sz="1800" b="1">
                <a:solidFill>
                  <a:schemeClr val="bg1"/>
                </a:solidFill>
              </a:rPr>
              <a:t>SVOJO MOŠKO MOČ</a:t>
            </a:r>
          </a:p>
        </p:txBody>
      </p:sp>
      <p:sp>
        <p:nvSpPr>
          <p:cNvPr id="6150" name="Text Box 6">
            <a:extLst>
              <a:ext uri="{FF2B5EF4-FFF2-40B4-BE49-F238E27FC236}">
                <a16:creationId xmlns:a16="http://schemas.microsoft.com/office/drawing/2014/main" id="{3C49A6C0-6E73-4B3C-A447-2FAE6B5A1E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9113" y="6196013"/>
            <a:ext cx="59975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sl-SI" altLang="sl-SI" sz="1800">
                <a:solidFill>
                  <a:srgbClr val="C0C0C0"/>
                </a:solidFill>
              </a:rPr>
              <a:t>ŽENSKI EKSHIBICIONIZEM	                PRIKRIT</a:t>
            </a:r>
          </a:p>
        </p:txBody>
      </p:sp>
      <p:sp>
        <p:nvSpPr>
          <p:cNvPr id="6152" name="Text Box 8">
            <a:extLst>
              <a:ext uri="{FF2B5EF4-FFF2-40B4-BE49-F238E27FC236}">
                <a16:creationId xmlns:a16="http://schemas.microsoft.com/office/drawing/2014/main" id="{4A653C9F-7EB1-428A-A02F-95746428A5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476250"/>
            <a:ext cx="25876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l-SI" altLang="sl-SI" sz="2400">
                <a:solidFill>
                  <a:srgbClr val="C0C0C0"/>
                </a:solidFill>
              </a:rPr>
              <a:t>- redko so nasilni</a:t>
            </a:r>
          </a:p>
        </p:txBody>
      </p:sp>
      <p:sp>
        <p:nvSpPr>
          <p:cNvPr id="6153" name="Text Box 9">
            <a:extLst>
              <a:ext uri="{FF2B5EF4-FFF2-40B4-BE49-F238E27FC236}">
                <a16:creationId xmlns:a16="http://schemas.microsoft.com/office/drawing/2014/main" id="{CA53FBB6-3F5B-4BB5-A316-522671141C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1125538"/>
            <a:ext cx="3784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l-SI" altLang="sl-SI" sz="2400">
                <a:solidFill>
                  <a:srgbClr val="C0C0C0"/>
                </a:solidFill>
              </a:rPr>
              <a:t>- duhovni ekshibicionizem</a:t>
            </a:r>
          </a:p>
        </p:txBody>
      </p:sp>
      <p:sp>
        <p:nvSpPr>
          <p:cNvPr id="6154" name="Text Box 10">
            <a:extLst>
              <a:ext uri="{FF2B5EF4-FFF2-40B4-BE49-F238E27FC236}">
                <a16:creationId xmlns:a16="http://schemas.microsoft.com/office/drawing/2014/main" id="{344ECADC-E02C-418B-A7FF-103D96A8EC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1773238"/>
            <a:ext cx="59959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l-SI" altLang="sl-SI" sz="2400">
                <a:solidFill>
                  <a:srgbClr val="C0C0C0"/>
                </a:solidFill>
              </a:rPr>
              <a:t>- bolj pogosto v toplih mesecih in podnevi</a:t>
            </a:r>
          </a:p>
        </p:txBody>
      </p:sp>
      <p:sp>
        <p:nvSpPr>
          <p:cNvPr id="6158" name="AutoShape 14">
            <a:extLst>
              <a:ext uri="{FF2B5EF4-FFF2-40B4-BE49-F238E27FC236}">
                <a16:creationId xmlns:a16="http://schemas.microsoft.com/office/drawing/2014/main" id="{7CD3C7B1-0FEF-4EB0-B529-842CB2900B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11638" y="6237288"/>
            <a:ext cx="792162" cy="215900"/>
          </a:xfrm>
          <a:prstGeom prst="rightArrow">
            <a:avLst>
              <a:gd name="adj1" fmla="val 50000"/>
              <a:gd name="adj2" fmla="val 91728"/>
            </a:avLst>
          </a:prstGeom>
          <a:solidFill>
            <a:srgbClr val="C0C0C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/>
      <p:bldP spid="6149" grpId="0"/>
      <p:bldP spid="6150" grpId="0"/>
      <p:bldP spid="6152" grpId="0"/>
      <p:bldP spid="6153" grpId="0"/>
      <p:bldP spid="6154" grpId="0"/>
    </p:bldLst>
  </p:timing>
</p:sld>
</file>

<file path=ppt/theme/theme1.xml><?xml version="1.0" encoding="utf-8"?>
<a:theme xmlns:a="http://schemas.openxmlformats.org/drawingml/2006/main" name="Privzeti načrt">
  <a:themeElements>
    <a:clrScheme name="Privzeti načr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ivzeti načr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Privzeti načr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836</Words>
  <Application>Microsoft Office PowerPoint</Application>
  <PresentationFormat>On-screen Show (4:3)</PresentationFormat>
  <Paragraphs>204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Baskerville Old Face</vt:lpstr>
      <vt:lpstr>Bookman Old Style</vt:lpstr>
      <vt:lpstr>Comic Sans MS</vt:lpstr>
      <vt:lpstr>Privzeti načrt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2019-06-03T09:10:22Z</dcterms:created>
  <dcterms:modified xsi:type="dcterms:W3CDTF">2019-06-03T09:10:22Z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