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sldIdLst>
    <p:sldId id="256" r:id="rId2"/>
    <p:sldId id="257" r:id="rId3"/>
    <p:sldId id="258" r:id="rId4"/>
    <p:sldId id="266" r:id="rId5"/>
    <p:sldId id="267" r:id="rId6"/>
    <p:sldId id="259" r:id="rId7"/>
    <p:sldId id="260" r:id="rId8"/>
    <p:sldId id="261" r:id="rId9"/>
    <p:sldId id="268" r:id="rId10"/>
    <p:sldId id="262" r:id="rId11"/>
    <p:sldId id="263" r:id="rId12"/>
    <p:sldId id="264" r:id="rId13"/>
    <p:sldId id="265"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2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0"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k 14">
            <a:extLst>
              <a:ext uri="{FF2B5EF4-FFF2-40B4-BE49-F238E27FC236}">
                <a16:creationId xmlns:a16="http://schemas.microsoft.com/office/drawing/2014/main" id="{24E56AA3-EE8B-4811-944A-E9A960DE033F}"/>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16">
            <a:extLst>
              <a:ext uri="{FF2B5EF4-FFF2-40B4-BE49-F238E27FC236}">
                <a16:creationId xmlns:a16="http://schemas.microsoft.com/office/drawing/2014/main" id="{69C0D9D8-760D-4524-800E-3983D7A158E4}"/>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7">
            <a:extLst>
              <a:ext uri="{FF2B5EF4-FFF2-40B4-BE49-F238E27FC236}">
                <a16:creationId xmlns:a16="http://schemas.microsoft.com/office/drawing/2014/main" id="{E65C49F2-4FE3-4D7B-817F-E01E4B5D97B0}"/>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8">
            <a:extLst>
              <a:ext uri="{FF2B5EF4-FFF2-40B4-BE49-F238E27FC236}">
                <a16:creationId xmlns:a16="http://schemas.microsoft.com/office/drawing/2014/main" id="{3BC27E8E-D132-4318-9B04-0C26EEC4E388}"/>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aven konektor 19">
            <a:extLst>
              <a:ext uri="{FF2B5EF4-FFF2-40B4-BE49-F238E27FC236}">
                <a16:creationId xmlns:a16="http://schemas.microsoft.com/office/drawing/2014/main" id="{1F0D019C-CB1F-420A-94F9-3FC37E4D3E08}"/>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Raven konektor 20">
            <a:extLst>
              <a:ext uri="{FF2B5EF4-FFF2-40B4-BE49-F238E27FC236}">
                <a16:creationId xmlns:a16="http://schemas.microsoft.com/office/drawing/2014/main" id="{5E17DF44-3E1F-4CB8-B62F-A65E133BF2DD}"/>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Raven konektor 23">
            <a:extLst>
              <a:ext uri="{FF2B5EF4-FFF2-40B4-BE49-F238E27FC236}">
                <a16:creationId xmlns:a16="http://schemas.microsoft.com/office/drawing/2014/main" id="{6A2F7D90-2280-4AC6-8822-4722828E1244}"/>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aven konektor 24">
            <a:extLst>
              <a:ext uri="{FF2B5EF4-FFF2-40B4-BE49-F238E27FC236}">
                <a16:creationId xmlns:a16="http://schemas.microsoft.com/office/drawing/2014/main" id="{0B0EDCAE-935D-4FD1-852C-8B498D428DC4}"/>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aven konektor 25">
            <a:extLst>
              <a:ext uri="{FF2B5EF4-FFF2-40B4-BE49-F238E27FC236}">
                <a16:creationId xmlns:a16="http://schemas.microsoft.com/office/drawing/2014/main" id="{4F29CB85-F50C-4F1F-9D88-6CEAC2A6DB13}"/>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Raven konektor 26">
            <a:extLst>
              <a:ext uri="{FF2B5EF4-FFF2-40B4-BE49-F238E27FC236}">
                <a16:creationId xmlns:a16="http://schemas.microsoft.com/office/drawing/2014/main" id="{465D499D-D100-4A4D-82A3-5BC90AC42405}"/>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Pravokotnik 27">
            <a:extLst>
              <a:ext uri="{FF2B5EF4-FFF2-40B4-BE49-F238E27FC236}">
                <a16:creationId xmlns:a16="http://schemas.microsoft.com/office/drawing/2014/main" id="{A4067D1C-A8FF-49D0-AF75-036279636111}"/>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28">
            <a:extLst>
              <a:ext uri="{FF2B5EF4-FFF2-40B4-BE49-F238E27FC236}">
                <a16:creationId xmlns:a16="http://schemas.microsoft.com/office/drawing/2014/main" id="{D8AA4222-6EE7-496B-AB2B-FB97BAD6470F}"/>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29">
            <a:extLst>
              <a:ext uri="{FF2B5EF4-FFF2-40B4-BE49-F238E27FC236}">
                <a16:creationId xmlns:a16="http://schemas.microsoft.com/office/drawing/2014/main" id="{45B02670-1BC3-404F-B05C-A26EB770DFB2}"/>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Elipsa 30">
            <a:extLst>
              <a:ext uri="{FF2B5EF4-FFF2-40B4-BE49-F238E27FC236}">
                <a16:creationId xmlns:a16="http://schemas.microsoft.com/office/drawing/2014/main" id="{7F3AF722-5343-47E2-A5C9-88D17FD4E1A7}"/>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Elipsa 31">
            <a:extLst>
              <a:ext uri="{FF2B5EF4-FFF2-40B4-BE49-F238E27FC236}">
                <a16:creationId xmlns:a16="http://schemas.microsoft.com/office/drawing/2014/main" id="{08E0347D-8852-4580-AB73-ECAF51D8476C}"/>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Elipsa 32">
            <a:extLst>
              <a:ext uri="{FF2B5EF4-FFF2-40B4-BE49-F238E27FC236}">
                <a16:creationId xmlns:a16="http://schemas.microsoft.com/office/drawing/2014/main" id="{69400701-6636-4E86-9204-6F865CF4E93E}"/>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Naslov 7"/>
          <p:cNvSpPr>
            <a:spLocks noGrp="1"/>
          </p:cNvSpPr>
          <p:nvPr>
            <p:ph type="ctrTitle"/>
          </p:nvPr>
        </p:nvSpPr>
        <p:spPr>
          <a:xfrm>
            <a:off x="2286000" y="3124200"/>
            <a:ext cx="6172200" cy="1894362"/>
          </a:xfrm>
        </p:spPr>
        <p:txBody>
          <a:bodyPr/>
          <a:lstStyle>
            <a:lvl1pPr>
              <a:defRPr b="1"/>
            </a:lvl1pPr>
          </a:lstStyle>
          <a:p>
            <a:r>
              <a:rPr lang="sl-SI"/>
              <a:t>Kliknite, če želite urediti slog naslova matrice</a:t>
            </a:r>
            <a:endParaRPr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22" name="Ograda datuma 27">
            <a:extLst>
              <a:ext uri="{FF2B5EF4-FFF2-40B4-BE49-F238E27FC236}">
                <a16:creationId xmlns:a16="http://schemas.microsoft.com/office/drawing/2014/main" id="{A8D5333F-4789-4541-AFA5-F29827D11C22}"/>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1218F274-C0E7-4EA9-98C8-4A8B016D3C4F}" type="datetimeFigureOut">
              <a:rPr lang="sl-SI"/>
              <a:pPr>
                <a:defRPr/>
              </a:pPr>
              <a:t>3. 06. 2019</a:t>
            </a:fld>
            <a:endParaRPr lang="sl-SI"/>
          </a:p>
        </p:txBody>
      </p:sp>
      <p:sp>
        <p:nvSpPr>
          <p:cNvPr id="23" name="Ograda noge 16">
            <a:extLst>
              <a:ext uri="{FF2B5EF4-FFF2-40B4-BE49-F238E27FC236}">
                <a16:creationId xmlns:a16="http://schemas.microsoft.com/office/drawing/2014/main" id="{D6D796ED-FB5C-4AFA-8A4E-2B3E978BC41F}"/>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sl-SI"/>
          </a:p>
        </p:txBody>
      </p:sp>
      <p:sp>
        <p:nvSpPr>
          <p:cNvPr id="24" name="Ograda številke diapozitiva 28">
            <a:extLst>
              <a:ext uri="{FF2B5EF4-FFF2-40B4-BE49-F238E27FC236}">
                <a16:creationId xmlns:a16="http://schemas.microsoft.com/office/drawing/2014/main" id="{E8520623-4C42-461D-8CBB-84CAD5CCA6A1}"/>
              </a:ext>
            </a:extLst>
          </p:cNvPr>
          <p:cNvSpPr>
            <a:spLocks noGrp="1"/>
          </p:cNvSpPr>
          <p:nvPr>
            <p:ph type="sldNum" sz="quarter" idx="12"/>
          </p:nvPr>
        </p:nvSpPr>
        <p:spPr bwMode="auto">
          <a:xfrm>
            <a:off x="1325563" y="4929188"/>
            <a:ext cx="609600" cy="517525"/>
          </a:xfrm>
        </p:spPr>
        <p:txBody>
          <a:bodyPr/>
          <a:lstStyle>
            <a:lvl1pPr>
              <a:defRPr/>
            </a:lvl1pPr>
          </a:lstStyle>
          <a:p>
            <a:fld id="{5DFA0497-8809-4E80-B2AD-157AD1C3185F}" type="slidenum">
              <a:rPr lang="sl-SI" altLang="sl-SI"/>
              <a:pPr/>
              <a:t>‹#›</a:t>
            </a:fld>
            <a:endParaRPr lang="sl-SI" altLang="sl-SI"/>
          </a:p>
        </p:txBody>
      </p:sp>
    </p:spTree>
    <p:extLst>
      <p:ext uri="{BB962C8B-B14F-4D97-AF65-F5344CB8AC3E}">
        <p14:creationId xmlns:p14="http://schemas.microsoft.com/office/powerpoint/2010/main" val="343335297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2819DE9C-1581-4FDA-93BA-3ED147048658}"/>
              </a:ext>
            </a:extLst>
          </p:cNvPr>
          <p:cNvSpPr>
            <a:spLocks noGrp="1"/>
          </p:cNvSpPr>
          <p:nvPr>
            <p:ph type="dt" sz="half" idx="10"/>
          </p:nvPr>
        </p:nvSpPr>
        <p:spPr/>
        <p:txBody>
          <a:bodyPr/>
          <a:lstStyle>
            <a:lvl1pPr>
              <a:defRPr/>
            </a:lvl1pPr>
          </a:lstStyle>
          <a:p>
            <a:pPr>
              <a:defRPr/>
            </a:pPr>
            <a:fld id="{0B8CF5FE-6B8E-44F0-BF89-06C8D2234606}" type="datetimeFigureOut">
              <a:rPr lang="sl-SI"/>
              <a:pPr>
                <a:defRPr/>
              </a:pPr>
              <a:t>3. 06. 2019</a:t>
            </a:fld>
            <a:endParaRPr lang="sl-SI"/>
          </a:p>
        </p:txBody>
      </p:sp>
      <p:sp>
        <p:nvSpPr>
          <p:cNvPr id="5" name="Ograda noge 2">
            <a:extLst>
              <a:ext uri="{FF2B5EF4-FFF2-40B4-BE49-F238E27FC236}">
                <a16:creationId xmlns:a16="http://schemas.microsoft.com/office/drawing/2014/main" id="{D69FDBAB-2DDC-452C-9BED-DF79FC9AE21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AD4689CE-12EC-4124-B0EB-DD76995BCD5C}"/>
              </a:ext>
            </a:extLst>
          </p:cNvPr>
          <p:cNvSpPr>
            <a:spLocks noGrp="1"/>
          </p:cNvSpPr>
          <p:nvPr>
            <p:ph type="sldNum" sz="quarter" idx="12"/>
          </p:nvPr>
        </p:nvSpPr>
        <p:spPr/>
        <p:txBody>
          <a:bodyPr/>
          <a:lstStyle>
            <a:lvl1pPr>
              <a:defRPr/>
            </a:lvl1pPr>
          </a:lstStyle>
          <a:p>
            <a:fld id="{3455D50E-8D1E-4CAD-977B-FFF5F7967680}" type="slidenum">
              <a:rPr lang="sl-SI" altLang="sl-SI"/>
              <a:pPr/>
              <a:t>‹#›</a:t>
            </a:fld>
            <a:endParaRPr lang="sl-SI" altLang="sl-SI"/>
          </a:p>
        </p:txBody>
      </p:sp>
    </p:spTree>
    <p:extLst>
      <p:ext uri="{BB962C8B-B14F-4D97-AF65-F5344CB8AC3E}">
        <p14:creationId xmlns:p14="http://schemas.microsoft.com/office/powerpoint/2010/main" val="195550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E99BAF9F-BE8D-4549-A9E3-340326487862}"/>
              </a:ext>
            </a:extLst>
          </p:cNvPr>
          <p:cNvSpPr>
            <a:spLocks noGrp="1"/>
          </p:cNvSpPr>
          <p:nvPr>
            <p:ph type="dt" sz="half" idx="10"/>
          </p:nvPr>
        </p:nvSpPr>
        <p:spPr/>
        <p:txBody>
          <a:bodyPr/>
          <a:lstStyle>
            <a:lvl1pPr>
              <a:defRPr/>
            </a:lvl1pPr>
          </a:lstStyle>
          <a:p>
            <a:pPr>
              <a:defRPr/>
            </a:pPr>
            <a:fld id="{46E49C01-E910-4953-98CE-CEE971EE8E21}" type="datetimeFigureOut">
              <a:rPr lang="sl-SI"/>
              <a:pPr>
                <a:defRPr/>
              </a:pPr>
              <a:t>3. 06. 2019</a:t>
            </a:fld>
            <a:endParaRPr lang="sl-SI"/>
          </a:p>
        </p:txBody>
      </p:sp>
      <p:sp>
        <p:nvSpPr>
          <p:cNvPr id="5" name="Ograda noge 2">
            <a:extLst>
              <a:ext uri="{FF2B5EF4-FFF2-40B4-BE49-F238E27FC236}">
                <a16:creationId xmlns:a16="http://schemas.microsoft.com/office/drawing/2014/main" id="{E321ED4F-1CAD-44BA-BD3D-69546586C50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6C81B886-C18D-441A-81DE-866C49B91ECB}"/>
              </a:ext>
            </a:extLst>
          </p:cNvPr>
          <p:cNvSpPr>
            <a:spLocks noGrp="1"/>
          </p:cNvSpPr>
          <p:nvPr>
            <p:ph type="sldNum" sz="quarter" idx="12"/>
          </p:nvPr>
        </p:nvSpPr>
        <p:spPr/>
        <p:txBody>
          <a:bodyPr/>
          <a:lstStyle>
            <a:lvl1pPr>
              <a:defRPr/>
            </a:lvl1pPr>
          </a:lstStyle>
          <a:p>
            <a:fld id="{BFEBE5BD-5302-4A3C-850C-0CD205AFB6B2}" type="slidenum">
              <a:rPr lang="sl-SI" altLang="sl-SI"/>
              <a:pPr/>
              <a:t>‹#›</a:t>
            </a:fld>
            <a:endParaRPr lang="sl-SI" altLang="sl-SI"/>
          </a:p>
        </p:txBody>
      </p:sp>
    </p:spTree>
    <p:extLst>
      <p:ext uri="{BB962C8B-B14F-4D97-AF65-F5344CB8AC3E}">
        <p14:creationId xmlns:p14="http://schemas.microsoft.com/office/powerpoint/2010/main" val="254782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8" name="Ograda vsebine 7"/>
          <p:cNvSpPr>
            <a:spLocks noGrp="1"/>
          </p:cNvSpPr>
          <p:nvPr>
            <p:ph sz="quarter" idx="1"/>
          </p:nvPr>
        </p:nvSpPr>
        <p:spPr>
          <a:xfrm>
            <a:off x="457200" y="1600200"/>
            <a:ext cx="7467600" cy="487375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6">
            <a:extLst>
              <a:ext uri="{FF2B5EF4-FFF2-40B4-BE49-F238E27FC236}">
                <a16:creationId xmlns:a16="http://schemas.microsoft.com/office/drawing/2014/main" id="{00F3F443-7F4A-41BF-95F3-828FDCAACA66}"/>
              </a:ext>
            </a:extLst>
          </p:cNvPr>
          <p:cNvSpPr>
            <a:spLocks noGrp="1"/>
          </p:cNvSpPr>
          <p:nvPr>
            <p:ph type="dt" sz="half" idx="10"/>
          </p:nvPr>
        </p:nvSpPr>
        <p:spPr/>
        <p:txBody>
          <a:bodyPr rtlCol="0"/>
          <a:lstStyle>
            <a:lvl1pPr>
              <a:defRPr/>
            </a:lvl1pPr>
          </a:lstStyle>
          <a:p>
            <a:pPr>
              <a:defRPr/>
            </a:pPr>
            <a:fld id="{9B16AA77-0AC7-4F46-BEED-266F820DC5FB}" type="datetimeFigureOut">
              <a:rPr lang="sl-SI"/>
              <a:pPr>
                <a:defRPr/>
              </a:pPr>
              <a:t>3. 06. 2019</a:t>
            </a:fld>
            <a:endParaRPr lang="sl-SI"/>
          </a:p>
        </p:txBody>
      </p:sp>
      <p:sp>
        <p:nvSpPr>
          <p:cNvPr id="5" name="Ograda številke diapozitiva 8">
            <a:extLst>
              <a:ext uri="{FF2B5EF4-FFF2-40B4-BE49-F238E27FC236}">
                <a16:creationId xmlns:a16="http://schemas.microsoft.com/office/drawing/2014/main" id="{16DBF06C-E5A5-43DA-A065-34EAE9328E13}"/>
              </a:ext>
            </a:extLst>
          </p:cNvPr>
          <p:cNvSpPr>
            <a:spLocks noGrp="1"/>
          </p:cNvSpPr>
          <p:nvPr>
            <p:ph type="sldNum" sz="quarter" idx="11"/>
          </p:nvPr>
        </p:nvSpPr>
        <p:spPr/>
        <p:txBody>
          <a:bodyPr/>
          <a:lstStyle>
            <a:lvl1pPr>
              <a:defRPr/>
            </a:lvl1pPr>
          </a:lstStyle>
          <a:p>
            <a:fld id="{0CF7CF50-E9CF-4E4A-B3FA-7B72F18551D4}" type="slidenum">
              <a:rPr lang="sl-SI" altLang="sl-SI"/>
              <a:pPr/>
              <a:t>‹#›</a:t>
            </a:fld>
            <a:endParaRPr lang="sl-SI" altLang="sl-SI"/>
          </a:p>
        </p:txBody>
      </p:sp>
      <p:sp>
        <p:nvSpPr>
          <p:cNvPr id="6" name="Ograda noge 9">
            <a:extLst>
              <a:ext uri="{FF2B5EF4-FFF2-40B4-BE49-F238E27FC236}">
                <a16:creationId xmlns:a16="http://schemas.microsoft.com/office/drawing/2014/main" id="{327E71F3-10BC-444A-8251-C6EF38F735AD}"/>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108221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2"/>
        </a:solidFill>
        <a:effectLst/>
      </p:bgPr>
    </p:bg>
    <p:spTree>
      <p:nvGrpSpPr>
        <p:cNvPr id="1" name=""/>
        <p:cNvGrpSpPr/>
        <p:nvPr/>
      </p:nvGrpSpPr>
      <p:grpSpPr>
        <a:xfrm>
          <a:off x="0" y="0"/>
          <a:ext cx="0" cy="0"/>
          <a:chOff x="0" y="0"/>
          <a:chExt cx="0" cy="0"/>
        </a:xfrm>
      </p:grpSpPr>
      <p:sp>
        <p:nvSpPr>
          <p:cNvPr id="4" name="Pravokotnik 14">
            <a:extLst>
              <a:ext uri="{FF2B5EF4-FFF2-40B4-BE49-F238E27FC236}">
                <a16:creationId xmlns:a16="http://schemas.microsoft.com/office/drawing/2014/main" id="{A6DD85DA-6A99-4BE6-923E-42047F098160}"/>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16">
            <a:extLst>
              <a:ext uri="{FF2B5EF4-FFF2-40B4-BE49-F238E27FC236}">
                <a16:creationId xmlns:a16="http://schemas.microsoft.com/office/drawing/2014/main" id="{1D933C7E-9AF3-4215-8C7E-1E85855253D1}"/>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7">
            <a:extLst>
              <a:ext uri="{FF2B5EF4-FFF2-40B4-BE49-F238E27FC236}">
                <a16:creationId xmlns:a16="http://schemas.microsoft.com/office/drawing/2014/main" id="{9762668B-BDB4-46E4-8D95-01CF19BCBAC1}"/>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8">
            <a:extLst>
              <a:ext uri="{FF2B5EF4-FFF2-40B4-BE49-F238E27FC236}">
                <a16:creationId xmlns:a16="http://schemas.microsoft.com/office/drawing/2014/main" id="{BCF56C69-690F-4B46-9FB7-3A5BA5C8C5CC}"/>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aven konektor 19">
            <a:extLst>
              <a:ext uri="{FF2B5EF4-FFF2-40B4-BE49-F238E27FC236}">
                <a16:creationId xmlns:a16="http://schemas.microsoft.com/office/drawing/2014/main" id="{4EB5E8EA-1722-47A6-984B-CB327B7C09CE}"/>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aven konektor 20">
            <a:extLst>
              <a:ext uri="{FF2B5EF4-FFF2-40B4-BE49-F238E27FC236}">
                <a16:creationId xmlns:a16="http://schemas.microsoft.com/office/drawing/2014/main" id="{B1B2B329-CA8B-4070-9121-52E3DAFB26DE}"/>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aven konektor 23">
            <a:extLst>
              <a:ext uri="{FF2B5EF4-FFF2-40B4-BE49-F238E27FC236}">
                <a16:creationId xmlns:a16="http://schemas.microsoft.com/office/drawing/2014/main" id="{583AAB07-5A86-4D02-8B94-6A5D1CDC08DF}"/>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Raven konektor 24">
            <a:extLst>
              <a:ext uri="{FF2B5EF4-FFF2-40B4-BE49-F238E27FC236}">
                <a16:creationId xmlns:a16="http://schemas.microsoft.com/office/drawing/2014/main" id="{D50A64CB-2500-471A-A2DD-AC37095C7EA7}"/>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Raven konektor 25">
            <a:extLst>
              <a:ext uri="{FF2B5EF4-FFF2-40B4-BE49-F238E27FC236}">
                <a16:creationId xmlns:a16="http://schemas.microsoft.com/office/drawing/2014/main" id="{F2FC39FA-70F9-4D60-BF78-57172C75A37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Pravokotnik 26">
            <a:extLst>
              <a:ext uri="{FF2B5EF4-FFF2-40B4-BE49-F238E27FC236}">
                <a16:creationId xmlns:a16="http://schemas.microsoft.com/office/drawing/2014/main" id="{E7D3D386-AFD0-4591-BD5A-0B89061031C7}"/>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Elipsa 27">
            <a:extLst>
              <a:ext uri="{FF2B5EF4-FFF2-40B4-BE49-F238E27FC236}">
                <a16:creationId xmlns:a16="http://schemas.microsoft.com/office/drawing/2014/main" id="{10B4497E-A7FD-4D3E-9A3B-E116236491F0}"/>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Elipsa 28">
            <a:extLst>
              <a:ext uri="{FF2B5EF4-FFF2-40B4-BE49-F238E27FC236}">
                <a16:creationId xmlns:a16="http://schemas.microsoft.com/office/drawing/2014/main" id="{DF7BA822-64BB-41A7-BAC8-8A7E87C25895}"/>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Elipsa 29">
            <a:extLst>
              <a:ext uri="{FF2B5EF4-FFF2-40B4-BE49-F238E27FC236}">
                <a16:creationId xmlns:a16="http://schemas.microsoft.com/office/drawing/2014/main" id="{5A985E56-042C-45F7-A446-697C90AF7F26}"/>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30">
            <a:extLst>
              <a:ext uri="{FF2B5EF4-FFF2-40B4-BE49-F238E27FC236}">
                <a16:creationId xmlns:a16="http://schemas.microsoft.com/office/drawing/2014/main" id="{D5AE4D05-EC4A-4FFE-AF5F-1FF03EF68905}"/>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31">
            <a:extLst>
              <a:ext uri="{FF2B5EF4-FFF2-40B4-BE49-F238E27FC236}">
                <a16:creationId xmlns:a16="http://schemas.microsoft.com/office/drawing/2014/main" id="{8275DB72-99AE-4079-9D68-AB71789D06A1}"/>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aven konektor 32">
            <a:extLst>
              <a:ext uri="{FF2B5EF4-FFF2-40B4-BE49-F238E27FC236}">
                <a16:creationId xmlns:a16="http://schemas.microsoft.com/office/drawing/2014/main" id="{A8DE1698-5E67-4179-9840-7EA62935A99B}"/>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lang="sl-SI"/>
              <a:t>Kliknite, če želite urediti slog naslova matrice</a:t>
            </a:r>
            <a:endParaRPr lang="en-US"/>
          </a:p>
        </p:txBody>
      </p:sp>
      <p:sp>
        <p:nvSpPr>
          <p:cNvPr id="3" name="Ograda besedila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20" name="Ograda datuma 3">
            <a:extLst>
              <a:ext uri="{FF2B5EF4-FFF2-40B4-BE49-F238E27FC236}">
                <a16:creationId xmlns:a16="http://schemas.microsoft.com/office/drawing/2014/main" id="{40D6F044-B626-4CDB-9357-5AE4A9257BEE}"/>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6750D22E-8636-4E46-92B9-DBDB48A3E9E5}" type="datetimeFigureOut">
              <a:rPr lang="sl-SI"/>
              <a:pPr>
                <a:defRPr/>
              </a:pPr>
              <a:t>3. 06. 2019</a:t>
            </a:fld>
            <a:endParaRPr lang="sl-SI"/>
          </a:p>
        </p:txBody>
      </p:sp>
      <p:sp>
        <p:nvSpPr>
          <p:cNvPr id="21" name="Ograda noge 4">
            <a:extLst>
              <a:ext uri="{FF2B5EF4-FFF2-40B4-BE49-F238E27FC236}">
                <a16:creationId xmlns:a16="http://schemas.microsoft.com/office/drawing/2014/main" id="{3D566FD1-DA13-4680-A85B-BB45812FE0EC}"/>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sl-SI"/>
          </a:p>
        </p:txBody>
      </p:sp>
      <p:sp>
        <p:nvSpPr>
          <p:cNvPr id="22" name="Ograda številke diapozitiva 5">
            <a:extLst>
              <a:ext uri="{FF2B5EF4-FFF2-40B4-BE49-F238E27FC236}">
                <a16:creationId xmlns:a16="http://schemas.microsoft.com/office/drawing/2014/main" id="{3545CA1C-2E68-4972-919A-D53CE419DA01}"/>
              </a:ext>
            </a:extLst>
          </p:cNvPr>
          <p:cNvSpPr>
            <a:spLocks noGrp="1"/>
          </p:cNvSpPr>
          <p:nvPr>
            <p:ph type="sldNum" sz="quarter" idx="12"/>
          </p:nvPr>
        </p:nvSpPr>
        <p:spPr bwMode="auto">
          <a:xfrm>
            <a:off x="1339850" y="4929188"/>
            <a:ext cx="609600" cy="517525"/>
          </a:xfrm>
        </p:spPr>
        <p:txBody>
          <a:bodyPr/>
          <a:lstStyle>
            <a:lvl1pPr>
              <a:defRPr/>
            </a:lvl1pPr>
          </a:lstStyle>
          <a:p>
            <a:fld id="{6EF06776-3062-4658-9EA9-C9402AAEF2C8}" type="slidenum">
              <a:rPr lang="sl-SI" altLang="sl-SI"/>
              <a:pPr/>
              <a:t>‹#›</a:t>
            </a:fld>
            <a:endParaRPr lang="sl-SI" altLang="sl-SI"/>
          </a:p>
        </p:txBody>
      </p:sp>
    </p:spTree>
    <p:extLst>
      <p:ext uri="{BB962C8B-B14F-4D97-AF65-F5344CB8AC3E}">
        <p14:creationId xmlns:p14="http://schemas.microsoft.com/office/powerpoint/2010/main" val="24992192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9" name="Ograda vsebine 8"/>
          <p:cNvSpPr>
            <a:spLocks noGrp="1"/>
          </p:cNvSpPr>
          <p:nvPr>
            <p:ph sz="quarter" idx="1"/>
          </p:nvPr>
        </p:nvSpPr>
        <p:spPr>
          <a:xfrm>
            <a:off x="457200" y="1600200"/>
            <a:ext cx="36576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1" name="Ograda vsebine 10"/>
          <p:cNvSpPr>
            <a:spLocks noGrp="1"/>
          </p:cNvSpPr>
          <p:nvPr>
            <p:ph sz="quarter" idx="2"/>
          </p:nvPr>
        </p:nvSpPr>
        <p:spPr>
          <a:xfrm>
            <a:off x="4270248" y="1600200"/>
            <a:ext cx="36576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EFF0C117-07B8-4F85-9852-922BDD665114}"/>
              </a:ext>
            </a:extLst>
          </p:cNvPr>
          <p:cNvSpPr>
            <a:spLocks noGrp="1"/>
          </p:cNvSpPr>
          <p:nvPr>
            <p:ph type="dt" sz="half" idx="10"/>
          </p:nvPr>
        </p:nvSpPr>
        <p:spPr/>
        <p:txBody>
          <a:bodyPr/>
          <a:lstStyle>
            <a:lvl1pPr>
              <a:defRPr/>
            </a:lvl1pPr>
          </a:lstStyle>
          <a:p>
            <a:pPr>
              <a:defRPr/>
            </a:pPr>
            <a:fld id="{0A077416-A929-4A8F-ABAB-6F60EA3173AC}" type="datetimeFigureOut">
              <a:rPr lang="sl-SI"/>
              <a:pPr>
                <a:defRPr/>
              </a:pPr>
              <a:t>3. 06. 2019</a:t>
            </a:fld>
            <a:endParaRPr lang="sl-SI"/>
          </a:p>
        </p:txBody>
      </p:sp>
      <p:sp>
        <p:nvSpPr>
          <p:cNvPr id="6" name="Ograda noge 2">
            <a:extLst>
              <a:ext uri="{FF2B5EF4-FFF2-40B4-BE49-F238E27FC236}">
                <a16:creationId xmlns:a16="http://schemas.microsoft.com/office/drawing/2014/main" id="{9DFA839B-DC57-4EA2-8ABB-95AC5108E89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053F8ECE-E55E-450C-952F-8CC5F3BCBA4A}"/>
              </a:ext>
            </a:extLst>
          </p:cNvPr>
          <p:cNvSpPr>
            <a:spLocks noGrp="1"/>
          </p:cNvSpPr>
          <p:nvPr>
            <p:ph type="sldNum" sz="quarter" idx="12"/>
          </p:nvPr>
        </p:nvSpPr>
        <p:spPr/>
        <p:txBody>
          <a:bodyPr/>
          <a:lstStyle>
            <a:lvl1pPr>
              <a:defRPr/>
            </a:lvl1pPr>
          </a:lstStyle>
          <a:p>
            <a:fld id="{71DCE7C4-35BF-44B4-91CD-51879F0915DB}" type="slidenum">
              <a:rPr lang="sl-SI" altLang="sl-SI"/>
              <a:pPr/>
              <a:t>‹#›</a:t>
            </a:fld>
            <a:endParaRPr lang="sl-SI" altLang="sl-SI"/>
          </a:p>
        </p:txBody>
      </p:sp>
    </p:spTree>
    <p:extLst>
      <p:ext uri="{BB962C8B-B14F-4D97-AF65-F5344CB8AC3E}">
        <p14:creationId xmlns:p14="http://schemas.microsoft.com/office/powerpoint/2010/main" val="52608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lstStyle>
            <a:lvl1pPr>
              <a:defRPr/>
            </a:lvl1pPr>
          </a:lstStyle>
          <a:p>
            <a:r>
              <a:rPr lang="sl-SI"/>
              <a:t>Kliknite, če želite urediti slog naslova matrice</a:t>
            </a:r>
            <a:endParaRPr lang="en-US"/>
          </a:p>
        </p:txBody>
      </p:sp>
      <p:sp>
        <p:nvSpPr>
          <p:cNvPr id="11" name="Ograda vsebine 10"/>
          <p:cNvSpPr>
            <a:spLocks noGrp="1"/>
          </p:cNvSpPr>
          <p:nvPr>
            <p:ph sz="quarter" idx="2"/>
          </p:nvPr>
        </p:nvSpPr>
        <p:spPr>
          <a:xfrm>
            <a:off x="457200" y="2362200"/>
            <a:ext cx="36576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quarter" idx="4"/>
          </p:nvPr>
        </p:nvSpPr>
        <p:spPr>
          <a:xfrm>
            <a:off x="4371975" y="2362200"/>
            <a:ext cx="36576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sl-SI"/>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sl-SI"/>
              <a:t>Kliknite, če želite urediti sloge besedila matrice</a:t>
            </a:r>
          </a:p>
        </p:txBody>
      </p:sp>
      <p:sp>
        <p:nvSpPr>
          <p:cNvPr id="7" name="Ograda datuma 13">
            <a:extLst>
              <a:ext uri="{FF2B5EF4-FFF2-40B4-BE49-F238E27FC236}">
                <a16:creationId xmlns:a16="http://schemas.microsoft.com/office/drawing/2014/main" id="{7C85872F-B688-4E0D-AFDC-9CE95BC3192F}"/>
              </a:ext>
            </a:extLst>
          </p:cNvPr>
          <p:cNvSpPr>
            <a:spLocks noGrp="1"/>
          </p:cNvSpPr>
          <p:nvPr>
            <p:ph type="dt" sz="half" idx="10"/>
          </p:nvPr>
        </p:nvSpPr>
        <p:spPr/>
        <p:txBody>
          <a:bodyPr/>
          <a:lstStyle>
            <a:lvl1pPr>
              <a:defRPr/>
            </a:lvl1pPr>
          </a:lstStyle>
          <a:p>
            <a:pPr>
              <a:defRPr/>
            </a:pPr>
            <a:fld id="{DCDC0A48-E98C-4DAF-8F58-00A2A6AE42DD}" type="datetimeFigureOut">
              <a:rPr lang="sl-SI"/>
              <a:pPr>
                <a:defRPr/>
              </a:pPr>
              <a:t>3. 06. 2019</a:t>
            </a:fld>
            <a:endParaRPr lang="sl-SI"/>
          </a:p>
        </p:txBody>
      </p:sp>
      <p:sp>
        <p:nvSpPr>
          <p:cNvPr id="8" name="Ograda noge 2">
            <a:extLst>
              <a:ext uri="{FF2B5EF4-FFF2-40B4-BE49-F238E27FC236}">
                <a16:creationId xmlns:a16="http://schemas.microsoft.com/office/drawing/2014/main" id="{EF7370EF-6414-4922-B677-D1054B095905}"/>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3169E127-849D-4613-AF0B-FBE5F76C79E0}"/>
              </a:ext>
            </a:extLst>
          </p:cNvPr>
          <p:cNvSpPr>
            <a:spLocks noGrp="1"/>
          </p:cNvSpPr>
          <p:nvPr>
            <p:ph type="sldNum" sz="quarter" idx="12"/>
          </p:nvPr>
        </p:nvSpPr>
        <p:spPr/>
        <p:txBody>
          <a:bodyPr/>
          <a:lstStyle>
            <a:lvl1pPr>
              <a:defRPr/>
            </a:lvl1pPr>
          </a:lstStyle>
          <a:p>
            <a:fld id="{7F9A4092-C585-4D39-AB01-D08C9800171D}" type="slidenum">
              <a:rPr lang="sl-SI" altLang="sl-SI"/>
              <a:pPr/>
              <a:t>‹#›</a:t>
            </a:fld>
            <a:endParaRPr lang="sl-SI" altLang="sl-SI"/>
          </a:p>
        </p:txBody>
      </p:sp>
    </p:spTree>
    <p:extLst>
      <p:ext uri="{BB962C8B-B14F-4D97-AF65-F5344CB8AC3E}">
        <p14:creationId xmlns:p14="http://schemas.microsoft.com/office/powerpoint/2010/main" val="353900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5">
            <a:extLst>
              <a:ext uri="{FF2B5EF4-FFF2-40B4-BE49-F238E27FC236}">
                <a16:creationId xmlns:a16="http://schemas.microsoft.com/office/drawing/2014/main" id="{21187B0B-7E45-47FA-999C-127E702BB50B}"/>
              </a:ext>
            </a:extLst>
          </p:cNvPr>
          <p:cNvSpPr>
            <a:spLocks noGrp="1"/>
          </p:cNvSpPr>
          <p:nvPr>
            <p:ph type="dt" sz="half" idx="10"/>
          </p:nvPr>
        </p:nvSpPr>
        <p:spPr/>
        <p:txBody>
          <a:bodyPr rtlCol="0"/>
          <a:lstStyle>
            <a:lvl1pPr>
              <a:defRPr/>
            </a:lvl1pPr>
          </a:lstStyle>
          <a:p>
            <a:pPr>
              <a:defRPr/>
            </a:pPr>
            <a:fld id="{A4BF3EE8-F4E4-48FA-9AC6-521E5A369E7A}" type="datetimeFigureOut">
              <a:rPr lang="sl-SI"/>
              <a:pPr>
                <a:defRPr/>
              </a:pPr>
              <a:t>3. 06. 2019</a:t>
            </a:fld>
            <a:endParaRPr lang="sl-SI"/>
          </a:p>
        </p:txBody>
      </p:sp>
      <p:sp>
        <p:nvSpPr>
          <p:cNvPr id="4" name="Ograda številke diapozitiva 6">
            <a:extLst>
              <a:ext uri="{FF2B5EF4-FFF2-40B4-BE49-F238E27FC236}">
                <a16:creationId xmlns:a16="http://schemas.microsoft.com/office/drawing/2014/main" id="{47BA9E27-EB05-436F-A5DF-F726E43159C1}"/>
              </a:ext>
            </a:extLst>
          </p:cNvPr>
          <p:cNvSpPr>
            <a:spLocks noGrp="1"/>
          </p:cNvSpPr>
          <p:nvPr>
            <p:ph type="sldNum" sz="quarter" idx="11"/>
          </p:nvPr>
        </p:nvSpPr>
        <p:spPr/>
        <p:txBody>
          <a:bodyPr/>
          <a:lstStyle>
            <a:lvl1pPr>
              <a:defRPr/>
            </a:lvl1pPr>
          </a:lstStyle>
          <a:p>
            <a:fld id="{0ECEA5BE-6535-46AB-95D6-546127627799}" type="slidenum">
              <a:rPr lang="sl-SI" altLang="sl-SI"/>
              <a:pPr/>
              <a:t>‹#›</a:t>
            </a:fld>
            <a:endParaRPr lang="sl-SI" altLang="sl-SI"/>
          </a:p>
        </p:txBody>
      </p:sp>
      <p:sp>
        <p:nvSpPr>
          <p:cNvPr id="5" name="Ograda noge 7">
            <a:extLst>
              <a:ext uri="{FF2B5EF4-FFF2-40B4-BE49-F238E27FC236}">
                <a16:creationId xmlns:a16="http://schemas.microsoft.com/office/drawing/2014/main" id="{11C6B930-A6C6-4B40-8A66-A9C1CD0E7EA3}"/>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308479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770BA8FE-A8F8-4D48-9005-0DAC49F48D00}"/>
              </a:ext>
            </a:extLst>
          </p:cNvPr>
          <p:cNvSpPr>
            <a:spLocks noGrp="1"/>
          </p:cNvSpPr>
          <p:nvPr>
            <p:ph type="dt" sz="half" idx="10"/>
          </p:nvPr>
        </p:nvSpPr>
        <p:spPr/>
        <p:txBody>
          <a:bodyPr/>
          <a:lstStyle>
            <a:lvl1pPr>
              <a:defRPr/>
            </a:lvl1pPr>
          </a:lstStyle>
          <a:p>
            <a:pPr>
              <a:defRPr/>
            </a:pPr>
            <a:fld id="{6DCDA25D-0F3D-41A4-9021-C4A2240F2893}" type="datetimeFigureOut">
              <a:rPr lang="sl-SI"/>
              <a:pPr>
                <a:defRPr/>
              </a:pPr>
              <a:t>3. 06. 2019</a:t>
            </a:fld>
            <a:endParaRPr lang="sl-SI"/>
          </a:p>
        </p:txBody>
      </p:sp>
      <p:sp>
        <p:nvSpPr>
          <p:cNvPr id="3" name="Ograda noge 2">
            <a:extLst>
              <a:ext uri="{FF2B5EF4-FFF2-40B4-BE49-F238E27FC236}">
                <a16:creationId xmlns:a16="http://schemas.microsoft.com/office/drawing/2014/main" id="{9646A290-918B-4F55-8F96-B5A6E57D6B76}"/>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96914E3A-F47C-4171-ADA7-50B8C5E5D8C1}"/>
              </a:ext>
            </a:extLst>
          </p:cNvPr>
          <p:cNvSpPr>
            <a:spLocks noGrp="1"/>
          </p:cNvSpPr>
          <p:nvPr>
            <p:ph type="sldNum" sz="quarter" idx="12"/>
          </p:nvPr>
        </p:nvSpPr>
        <p:spPr/>
        <p:txBody>
          <a:bodyPr/>
          <a:lstStyle>
            <a:lvl1pPr>
              <a:defRPr/>
            </a:lvl1pPr>
          </a:lstStyle>
          <a:p>
            <a:fld id="{129E7AA4-065A-47F3-922E-FD785F34E552}" type="slidenum">
              <a:rPr lang="sl-SI" altLang="sl-SI"/>
              <a:pPr/>
              <a:t>‹#›</a:t>
            </a:fld>
            <a:endParaRPr lang="sl-SI" altLang="sl-SI"/>
          </a:p>
        </p:txBody>
      </p:sp>
    </p:spTree>
    <p:extLst>
      <p:ext uri="{BB962C8B-B14F-4D97-AF65-F5344CB8AC3E}">
        <p14:creationId xmlns:p14="http://schemas.microsoft.com/office/powerpoint/2010/main" val="267014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aven konektor 14">
            <a:extLst>
              <a:ext uri="{FF2B5EF4-FFF2-40B4-BE49-F238E27FC236}">
                <a16:creationId xmlns:a16="http://schemas.microsoft.com/office/drawing/2014/main" id="{4404433A-D70C-4C76-AAF3-AA1C6EC1D8B8}"/>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Raven konektor 16">
            <a:extLst>
              <a:ext uri="{FF2B5EF4-FFF2-40B4-BE49-F238E27FC236}">
                <a16:creationId xmlns:a16="http://schemas.microsoft.com/office/drawing/2014/main" id="{25E6D1C6-2EC5-484F-A986-EDCBD7C8833C}"/>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Raven konektor 17">
            <a:extLst>
              <a:ext uri="{FF2B5EF4-FFF2-40B4-BE49-F238E27FC236}">
                <a16:creationId xmlns:a16="http://schemas.microsoft.com/office/drawing/2014/main" id="{B229FE79-9792-48C9-859F-4AFFE50F0288}"/>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Raven konektor 18">
            <a:extLst>
              <a:ext uri="{FF2B5EF4-FFF2-40B4-BE49-F238E27FC236}">
                <a16:creationId xmlns:a16="http://schemas.microsoft.com/office/drawing/2014/main" id="{30B5C3D2-EB68-4EEC-98F7-AD7B26B731F9}"/>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Pravokotnik 19">
            <a:extLst>
              <a:ext uri="{FF2B5EF4-FFF2-40B4-BE49-F238E27FC236}">
                <a16:creationId xmlns:a16="http://schemas.microsoft.com/office/drawing/2014/main" id="{45356C30-2848-4815-BE68-7E750C1AD1C6}"/>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aven konektor 20">
            <a:extLst>
              <a:ext uri="{FF2B5EF4-FFF2-40B4-BE49-F238E27FC236}">
                <a16:creationId xmlns:a16="http://schemas.microsoft.com/office/drawing/2014/main" id="{E7E1424E-0811-4749-8750-8E8561B483CC}"/>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Elipsa 23">
            <a:extLst>
              <a:ext uri="{FF2B5EF4-FFF2-40B4-BE49-F238E27FC236}">
                <a16:creationId xmlns:a16="http://schemas.microsoft.com/office/drawing/2014/main" id="{05328EF8-A9BC-4B06-BA38-906952602DD0}"/>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rot="5400000">
            <a:off x="3371850" y="3200400"/>
            <a:ext cx="6309360" cy="457200"/>
          </a:xfrm>
        </p:spPr>
        <p:txBody>
          <a:bodyPr/>
          <a:lstStyle>
            <a:lvl1pPr algn="l">
              <a:buNone/>
              <a:defRPr sz="2000" b="1" cap="small" baseline="0"/>
            </a:lvl1pPr>
          </a:lstStyle>
          <a:p>
            <a:r>
              <a:rPr lang="sl-SI"/>
              <a:t>Kliknite, če želite urediti slog naslova matrice</a:t>
            </a:r>
            <a:endParaRPr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8" name="Ograda vsebine 17"/>
          <p:cNvSpPr>
            <a:spLocks noGrp="1"/>
          </p:cNvSpPr>
          <p:nvPr>
            <p:ph sz="quarter" idx="1"/>
          </p:nvPr>
        </p:nvSpPr>
        <p:spPr>
          <a:xfrm>
            <a:off x="304800" y="274320"/>
            <a:ext cx="5638800" cy="6327648"/>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2" name="Ograda datuma 20">
            <a:extLst>
              <a:ext uri="{FF2B5EF4-FFF2-40B4-BE49-F238E27FC236}">
                <a16:creationId xmlns:a16="http://schemas.microsoft.com/office/drawing/2014/main" id="{940A712D-C517-4889-9822-7137245555E0}"/>
              </a:ext>
            </a:extLst>
          </p:cNvPr>
          <p:cNvSpPr>
            <a:spLocks noGrp="1"/>
          </p:cNvSpPr>
          <p:nvPr>
            <p:ph type="dt" sz="half" idx="10"/>
          </p:nvPr>
        </p:nvSpPr>
        <p:spPr/>
        <p:txBody>
          <a:bodyPr rtlCol="0"/>
          <a:lstStyle>
            <a:lvl1pPr>
              <a:defRPr/>
            </a:lvl1pPr>
          </a:lstStyle>
          <a:p>
            <a:pPr>
              <a:defRPr/>
            </a:pPr>
            <a:fld id="{23969799-14C5-4CB6-A0B8-7A1137A5D2B6}" type="datetimeFigureOut">
              <a:rPr lang="sl-SI"/>
              <a:pPr>
                <a:defRPr/>
              </a:pPr>
              <a:t>3. 06. 2019</a:t>
            </a:fld>
            <a:endParaRPr lang="sl-SI"/>
          </a:p>
        </p:txBody>
      </p:sp>
      <p:sp>
        <p:nvSpPr>
          <p:cNvPr id="13" name="Ograda številke diapozitiva 21">
            <a:extLst>
              <a:ext uri="{FF2B5EF4-FFF2-40B4-BE49-F238E27FC236}">
                <a16:creationId xmlns:a16="http://schemas.microsoft.com/office/drawing/2014/main" id="{5135ACB6-32C9-4C8B-AD64-8C622768D4EA}"/>
              </a:ext>
            </a:extLst>
          </p:cNvPr>
          <p:cNvSpPr>
            <a:spLocks noGrp="1"/>
          </p:cNvSpPr>
          <p:nvPr>
            <p:ph type="sldNum" sz="quarter" idx="11"/>
          </p:nvPr>
        </p:nvSpPr>
        <p:spPr/>
        <p:txBody>
          <a:bodyPr/>
          <a:lstStyle>
            <a:lvl1pPr>
              <a:defRPr/>
            </a:lvl1pPr>
          </a:lstStyle>
          <a:p>
            <a:fld id="{4011C8AD-7474-4D07-BFF0-1767A9675A70}" type="slidenum">
              <a:rPr lang="sl-SI" altLang="sl-SI"/>
              <a:pPr/>
              <a:t>‹#›</a:t>
            </a:fld>
            <a:endParaRPr lang="sl-SI" altLang="sl-SI"/>
          </a:p>
        </p:txBody>
      </p:sp>
      <p:sp>
        <p:nvSpPr>
          <p:cNvPr id="14" name="Ograda noge 22">
            <a:extLst>
              <a:ext uri="{FF2B5EF4-FFF2-40B4-BE49-F238E27FC236}">
                <a16:creationId xmlns:a16="http://schemas.microsoft.com/office/drawing/2014/main" id="{AC8483F1-8AA2-4F81-8190-88845D1BE225}"/>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20104861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aven konektor 14">
            <a:extLst>
              <a:ext uri="{FF2B5EF4-FFF2-40B4-BE49-F238E27FC236}">
                <a16:creationId xmlns:a16="http://schemas.microsoft.com/office/drawing/2014/main" id="{831B1D5A-96C3-41D0-AE7C-77B30A93437C}"/>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Elipsa 16">
            <a:extLst>
              <a:ext uri="{FF2B5EF4-FFF2-40B4-BE49-F238E27FC236}">
                <a16:creationId xmlns:a16="http://schemas.microsoft.com/office/drawing/2014/main" id="{C7BBAE8F-C81E-4351-BBD3-09298839F292}"/>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aven konektor 17">
            <a:extLst>
              <a:ext uri="{FF2B5EF4-FFF2-40B4-BE49-F238E27FC236}">
                <a16:creationId xmlns:a16="http://schemas.microsoft.com/office/drawing/2014/main" id="{C1DD5345-AECE-4EF4-BE81-AE3B9F6A2F4B}"/>
              </a:ext>
            </a:extLst>
          </p:cNvPr>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avokotnik 18">
            <a:extLst>
              <a:ext uri="{FF2B5EF4-FFF2-40B4-BE49-F238E27FC236}">
                <a16:creationId xmlns:a16="http://schemas.microsoft.com/office/drawing/2014/main" id="{F0C5962F-A544-400D-BFC2-C2FFC5C8DF3F}"/>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aven konektor 19">
            <a:extLst>
              <a:ext uri="{FF2B5EF4-FFF2-40B4-BE49-F238E27FC236}">
                <a16:creationId xmlns:a16="http://schemas.microsoft.com/office/drawing/2014/main" id="{3663734E-585E-4654-AC28-F8C95FE15A31}"/>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aven konektor 20">
            <a:extLst>
              <a:ext uri="{FF2B5EF4-FFF2-40B4-BE49-F238E27FC236}">
                <a16:creationId xmlns:a16="http://schemas.microsoft.com/office/drawing/2014/main" id="{418445F7-D00D-415F-AB2E-1A5B36DDBD83}"/>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Raven konektor 23">
            <a:extLst>
              <a:ext uri="{FF2B5EF4-FFF2-40B4-BE49-F238E27FC236}">
                <a16:creationId xmlns:a16="http://schemas.microsoft.com/office/drawing/2014/main" id="{B45CF329-D8E6-4AAA-B91A-55A71D01512A}"/>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Naslov 1"/>
          <p:cNvSpPr>
            <a:spLocks noGrp="1"/>
          </p:cNvSpPr>
          <p:nvPr>
            <p:ph type="title"/>
          </p:nvPr>
        </p:nvSpPr>
        <p:spPr>
          <a:xfrm rot="5400000">
            <a:off x="3350133" y="3200400"/>
            <a:ext cx="6309360" cy="457200"/>
          </a:xfrm>
        </p:spPr>
        <p:txBody>
          <a:bodyPr/>
          <a:lstStyle>
            <a:lvl1pPr algn="l">
              <a:buNone/>
              <a:defRPr sz="2000" b="1"/>
            </a:lvl1pPr>
          </a:lstStyle>
          <a:p>
            <a:r>
              <a:rPr lang="sl-SI"/>
              <a:t>Kliknite, če želite urediti slog naslova matrice</a:t>
            </a:r>
            <a:endParaRPr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sl-SI"/>
              <a:t>Kliknite, če želite urediti sloge besedila matrice</a:t>
            </a:r>
          </a:p>
        </p:txBody>
      </p:sp>
      <p:sp>
        <p:nvSpPr>
          <p:cNvPr id="12" name="Ograda datuma 16">
            <a:extLst>
              <a:ext uri="{FF2B5EF4-FFF2-40B4-BE49-F238E27FC236}">
                <a16:creationId xmlns:a16="http://schemas.microsoft.com/office/drawing/2014/main" id="{7C9F8A9C-B3B6-4B3F-9005-B5B6E9874B20}"/>
              </a:ext>
            </a:extLst>
          </p:cNvPr>
          <p:cNvSpPr>
            <a:spLocks noGrp="1"/>
          </p:cNvSpPr>
          <p:nvPr>
            <p:ph type="dt" sz="half" idx="10"/>
          </p:nvPr>
        </p:nvSpPr>
        <p:spPr/>
        <p:txBody>
          <a:bodyPr rtlCol="0"/>
          <a:lstStyle>
            <a:lvl1pPr>
              <a:defRPr/>
            </a:lvl1pPr>
          </a:lstStyle>
          <a:p>
            <a:pPr>
              <a:defRPr/>
            </a:pPr>
            <a:fld id="{95A773C9-C075-4126-97F8-6EB14F7096D4}" type="datetimeFigureOut">
              <a:rPr lang="sl-SI"/>
              <a:pPr>
                <a:defRPr/>
              </a:pPr>
              <a:t>3. 06. 2019</a:t>
            </a:fld>
            <a:endParaRPr lang="sl-SI"/>
          </a:p>
        </p:txBody>
      </p:sp>
      <p:sp>
        <p:nvSpPr>
          <p:cNvPr id="13" name="Ograda številke diapozitiva 17">
            <a:extLst>
              <a:ext uri="{FF2B5EF4-FFF2-40B4-BE49-F238E27FC236}">
                <a16:creationId xmlns:a16="http://schemas.microsoft.com/office/drawing/2014/main" id="{A4A0F2E6-D708-4528-B5FF-EED6C2D23345}"/>
              </a:ext>
            </a:extLst>
          </p:cNvPr>
          <p:cNvSpPr>
            <a:spLocks noGrp="1"/>
          </p:cNvSpPr>
          <p:nvPr>
            <p:ph type="sldNum" sz="quarter" idx="11"/>
          </p:nvPr>
        </p:nvSpPr>
        <p:spPr/>
        <p:txBody>
          <a:bodyPr/>
          <a:lstStyle>
            <a:lvl1pPr>
              <a:defRPr/>
            </a:lvl1pPr>
          </a:lstStyle>
          <a:p>
            <a:fld id="{EB4BD3CA-67ED-43ED-A6E4-D09890A4ED71}" type="slidenum">
              <a:rPr lang="sl-SI" altLang="sl-SI"/>
              <a:pPr/>
              <a:t>‹#›</a:t>
            </a:fld>
            <a:endParaRPr lang="sl-SI" altLang="sl-SI"/>
          </a:p>
        </p:txBody>
      </p:sp>
      <p:sp>
        <p:nvSpPr>
          <p:cNvPr id="14" name="Ograda noge 20">
            <a:extLst>
              <a:ext uri="{FF2B5EF4-FFF2-40B4-BE49-F238E27FC236}">
                <a16:creationId xmlns:a16="http://schemas.microsoft.com/office/drawing/2014/main" id="{C886E034-CE59-4233-961C-CAC8AC8E4A92}"/>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85189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aven konektor 15">
            <a:extLst>
              <a:ext uri="{FF2B5EF4-FFF2-40B4-BE49-F238E27FC236}">
                <a16:creationId xmlns:a16="http://schemas.microsoft.com/office/drawing/2014/main" id="{550D87E2-F8D2-42B2-A7E0-1FC00CB1A2E0}"/>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Ograda naslova 21">
            <a:extLst>
              <a:ext uri="{FF2B5EF4-FFF2-40B4-BE49-F238E27FC236}">
                <a16:creationId xmlns:a16="http://schemas.microsoft.com/office/drawing/2014/main" id="{EEB3D599-9CA8-417B-A265-F2825FB0C3F2}"/>
              </a:ext>
            </a:extLst>
          </p:cNvPr>
          <p:cNvSpPr>
            <a:spLocks noGrp="1"/>
          </p:cNvSpPr>
          <p:nvPr>
            <p:ph type="title"/>
          </p:nvPr>
        </p:nvSpPr>
        <p:spPr>
          <a:xfrm>
            <a:off x="457200" y="274638"/>
            <a:ext cx="7467600" cy="1143000"/>
          </a:xfrm>
          <a:prstGeom prst="rect">
            <a:avLst/>
          </a:prstGeom>
        </p:spPr>
        <p:txBody>
          <a:bodyPr vert="horz" anchor="b">
            <a:normAutofit/>
          </a:bodyPr>
          <a:lstStyle/>
          <a:p>
            <a:r>
              <a:rPr lang="sl-SI"/>
              <a:t>Kliknite, če želite urediti slog naslova matrice</a:t>
            </a:r>
            <a:endParaRPr lang="en-US"/>
          </a:p>
        </p:txBody>
      </p:sp>
      <p:sp>
        <p:nvSpPr>
          <p:cNvPr id="1028" name="Ograda besedila 12">
            <a:extLst>
              <a:ext uri="{FF2B5EF4-FFF2-40B4-BE49-F238E27FC236}">
                <a16:creationId xmlns:a16="http://schemas.microsoft.com/office/drawing/2014/main" id="{4DC793CC-958C-478E-8588-48542640C78D}"/>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2958E3BE-7594-4CEA-897B-1A590A5AA1EF}"/>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C55BEBDB-03A6-4915-8BCD-B82741D9B03E}" type="datetimeFigureOut">
              <a:rPr lang="sl-SI"/>
              <a:pPr>
                <a:defRPr/>
              </a:pPr>
              <a:t>3. 06. 2019</a:t>
            </a:fld>
            <a:endParaRPr lang="sl-SI"/>
          </a:p>
        </p:txBody>
      </p:sp>
      <p:sp>
        <p:nvSpPr>
          <p:cNvPr id="3" name="Ograda noge 2">
            <a:extLst>
              <a:ext uri="{FF2B5EF4-FFF2-40B4-BE49-F238E27FC236}">
                <a16:creationId xmlns:a16="http://schemas.microsoft.com/office/drawing/2014/main" id="{206AE410-ABB9-4BCF-89CC-67B7AA552E6E}"/>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sl-SI"/>
          </a:p>
        </p:txBody>
      </p:sp>
      <p:sp>
        <p:nvSpPr>
          <p:cNvPr id="7" name="Raven konektor 6">
            <a:extLst>
              <a:ext uri="{FF2B5EF4-FFF2-40B4-BE49-F238E27FC236}">
                <a16:creationId xmlns:a16="http://schemas.microsoft.com/office/drawing/2014/main" id="{902AB51E-BDB7-460E-ABD1-28793837C8E1}"/>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aven konektor 8">
            <a:extLst>
              <a:ext uri="{FF2B5EF4-FFF2-40B4-BE49-F238E27FC236}">
                <a16:creationId xmlns:a16="http://schemas.microsoft.com/office/drawing/2014/main" id="{C7C194B5-2965-4B3C-B08F-E81807520955}"/>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Pravokotnik 9">
            <a:extLst>
              <a:ext uri="{FF2B5EF4-FFF2-40B4-BE49-F238E27FC236}">
                <a16:creationId xmlns:a16="http://schemas.microsoft.com/office/drawing/2014/main" id="{DC4E3F14-CABB-40C1-B8D7-225CAFAA2CA3}"/>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aven konektor 10">
            <a:extLst>
              <a:ext uri="{FF2B5EF4-FFF2-40B4-BE49-F238E27FC236}">
                <a16:creationId xmlns:a16="http://schemas.microsoft.com/office/drawing/2014/main" id="{132636E4-F6A6-4A7D-A5D5-9AE08A521901}"/>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Elipsa 11">
            <a:extLst>
              <a:ext uri="{FF2B5EF4-FFF2-40B4-BE49-F238E27FC236}">
                <a16:creationId xmlns:a16="http://schemas.microsoft.com/office/drawing/2014/main" id="{9570C05F-7850-4B72-8948-7AEEB41A5C1B}"/>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Ograda številke diapozitiva 22">
            <a:extLst>
              <a:ext uri="{FF2B5EF4-FFF2-40B4-BE49-F238E27FC236}">
                <a16:creationId xmlns:a16="http://schemas.microsoft.com/office/drawing/2014/main" id="{3A52B13D-2CCC-48F9-AE9F-DEAE10B3D2BF}"/>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Century Schoolbook" panose="02040604050505020304" pitchFamily="18" charset="0"/>
              </a:defRPr>
            </a:lvl1pPr>
          </a:lstStyle>
          <a:p>
            <a:fld id="{406FFCE5-A508-4675-84F6-CEFB5B4A0AE8}"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26" r:id="rId4"/>
    <p:sldLayoutId id="2147483727" r:id="rId5"/>
    <p:sldLayoutId id="2147483734" r:id="rId6"/>
    <p:sldLayoutId id="2147483728" r:id="rId7"/>
    <p:sldLayoutId id="2147483735" r:id="rId8"/>
    <p:sldLayoutId id="2147483736" r:id="rId9"/>
    <p:sldLayoutId id="2147483729" r:id="rId10"/>
    <p:sldLayoutId id="2147483730"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anose="02040604050505020304" pitchFamily="18" charset="0"/>
        </a:defRPr>
      </a:lvl2pPr>
      <a:lvl3pPr algn="l" rtl="0" fontAlgn="base">
        <a:spcBef>
          <a:spcPct val="0"/>
        </a:spcBef>
        <a:spcAft>
          <a:spcPct val="0"/>
        </a:spcAft>
        <a:defRPr sz="3000">
          <a:solidFill>
            <a:schemeClr val="tx2"/>
          </a:solidFill>
          <a:latin typeface="Century Schoolbook" panose="02040604050505020304" pitchFamily="18" charset="0"/>
        </a:defRPr>
      </a:lvl3pPr>
      <a:lvl4pPr algn="l" rtl="0" fontAlgn="base">
        <a:spcBef>
          <a:spcPct val="0"/>
        </a:spcBef>
        <a:spcAft>
          <a:spcPct val="0"/>
        </a:spcAft>
        <a:defRPr sz="3000">
          <a:solidFill>
            <a:schemeClr val="tx2"/>
          </a:solidFill>
          <a:latin typeface="Century Schoolbook" panose="02040604050505020304" pitchFamily="18" charset="0"/>
        </a:defRPr>
      </a:lvl4pPr>
      <a:lvl5pPr algn="l" rtl="0" fontAlgn="base">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268EA8"/>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ADCEDC"/>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AABAC"/>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3EA18B-3A8C-48EB-A45F-93C53FD1D9F7}"/>
              </a:ext>
            </a:extLst>
          </p:cNvPr>
          <p:cNvSpPr>
            <a:spLocks noGrp="1"/>
          </p:cNvSpPr>
          <p:nvPr>
            <p:ph type="ctrTitle"/>
          </p:nvPr>
        </p:nvSpPr>
        <p:spPr>
          <a:xfrm>
            <a:off x="2411413" y="1700213"/>
            <a:ext cx="6172200" cy="1893887"/>
          </a:xfrm>
        </p:spPr>
        <p:txBody>
          <a:bodyPr wrap="square" lIns="91440" tIns="45720" rIns="91440" bIns="45720" numCol="1" anchorCtr="0" compatLnSpc="1">
            <a:prstTxWarp prst="textNoShape">
              <a:avLst/>
            </a:prstTxWarp>
          </a:bodyPr>
          <a:lstStyle/>
          <a:p>
            <a:pPr algn="ctr"/>
            <a:r>
              <a:rPr lang="sl-SI" altLang="sl-SI" sz="3600" cap="none">
                <a:solidFill>
                  <a:schemeClr val="tx1"/>
                </a:solidFill>
                <a:latin typeface="Arial" panose="020B0604020202020204" pitchFamily="34" charset="0"/>
              </a:rPr>
              <a:t>POSAMEZNIK V SKUPINI IN SKUPINSKA DINAMIKA</a:t>
            </a:r>
          </a:p>
        </p:txBody>
      </p:sp>
      <p:sp>
        <p:nvSpPr>
          <p:cNvPr id="8195" name="Podnaslov 2">
            <a:extLst>
              <a:ext uri="{FF2B5EF4-FFF2-40B4-BE49-F238E27FC236}">
                <a16:creationId xmlns:a16="http://schemas.microsoft.com/office/drawing/2014/main" id="{4D75DBA8-4033-477C-96DD-D76E430D021A}"/>
              </a:ext>
            </a:extLst>
          </p:cNvPr>
          <p:cNvSpPr>
            <a:spLocks noGrp="1"/>
          </p:cNvSpPr>
          <p:nvPr>
            <p:ph type="subTitle" idx="1"/>
          </p:nvPr>
        </p:nvSpPr>
        <p:spPr>
          <a:xfrm>
            <a:off x="2339975" y="4149725"/>
            <a:ext cx="6172200" cy="1371600"/>
          </a:xfrm>
        </p:spPr>
        <p:txBody>
          <a:bodyPr/>
          <a:lstStyle/>
          <a:p>
            <a:r>
              <a:rPr lang="sl-SI" altLang="sl-SI" sz="2400">
                <a:latin typeface="Comic Sans MS" panose="030F0702030302020204" pitchFamily="66" charset="0"/>
              </a:rPr>
              <a:t>	Socializacija</a:t>
            </a:r>
          </a:p>
          <a:p>
            <a:r>
              <a:rPr lang="sl-SI" altLang="sl-SI" sz="2400">
                <a:latin typeface="Comic Sans MS" panose="030F0702030302020204" pitchFamily="66" charset="0"/>
              </a:rPr>
              <a:t>	Medosebni odnosi</a:t>
            </a:r>
          </a:p>
          <a:p>
            <a:r>
              <a:rPr lang="sl-SI" altLang="sl-SI" sz="2400">
                <a:latin typeface="Comic Sans MS" panose="030F0702030302020204" pitchFamily="66" charset="0"/>
              </a:rPr>
              <a:t>	Stališča, vrednote in morala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2BF418-B805-4608-AB07-3C5EBA3DDB2A}"/>
              </a:ext>
            </a:extLst>
          </p:cNvPr>
          <p:cNvSpPr>
            <a:spLocks noGrp="1"/>
          </p:cNvSpPr>
          <p:nvPr>
            <p:ph type="title"/>
          </p:nvPr>
        </p:nvSpPr>
        <p:spPr>
          <a:xfrm>
            <a:off x="457200" y="274638"/>
            <a:ext cx="7467600" cy="654050"/>
          </a:xfrm>
        </p:spPr>
        <p:txBody>
          <a:bodyPr wrap="square" lIns="91440" tIns="45720" rIns="91440" bIns="45720" numCol="1" anchorCtr="0" compatLnSpc="1">
            <a:prstTxWarp prst="textNoShape">
              <a:avLst/>
            </a:prstTxWarp>
          </a:bodyPr>
          <a:lstStyle/>
          <a:p>
            <a:pPr algn="ctr"/>
            <a:r>
              <a:rPr lang="sl-SI" altLang="sl-SI" b="1" cap="none">
                <a:solidFill>
                  <a:srgbClr val="C00000"/>
                </a:solidFill>
                <a:latin typeface="Arial" panose="020B0604020202020204" pitchFamily="34" charset="0"/>
              </a:rPr>
              <a:t>VLOGE v SOCIALNI SKUPINI</a:t>
            </a:r>
            <a:endParaRPr lang="sl-SI" altLang="sl-SI" cap="none">
              <a:latin typeface="Arial" panose="020B0604020202020204" pitchFamily="34" charset="0"/>
            </a:endParaRPr>
          </a:p>
        </p:txBody>
      </p:sp>
      <p:sp>
        <p:nvSpPr>
          <p:cNvPr id="14339" name="Ograda vsebine 2">
            <a:extLst>
              <a:ext uri="{FF2B5EF4-FFF2-40B4-BE49-F238E27FC236}">
                <a16:creationId xmlns:a16="http://schemas.microsoft.com/office/drawing/2014/main" id="{180F4B4E-17E6-46FE-BB31-BE19F5F447FA}"/>
              </a:ext>
            </a:extLst>
          </p:cNvPr>
          <p:cNvSpPr>
            <a:spLocks noGrp="1"/>
          </p:cNvSpPr>
          <p:nvPr>
            <p:ph sz="quarter" idx="1"/>
          </p:nvPr>
        </p:nvSpPr>
        <p:spPr>
          <a:xfrm>
            <a:off x="457200" y="1143000"/>
            <a:ext cx="7467600" cy="5330825"/>
          </a:xfrm>
        </p:spPr>
        <p:txBody>
          <a:bodyPr/>
          <a:lstStyle/>
          <a:p>
            <a:r>
              <a:rPr lang="sl-SI" altLang="sl-SI" b="1">
                <a:latin typeface="Arial" panose="020B0604020202020204" pitchFamily="34" charset="0"/>
              </a:rPr>
              <a:t>Vloga </a:t>
            </a:r>
            <a:r>
              <a:rPr lang="sl-SI" altLang="sl-SI">
                <a:latin typeface="Arial" panose="020B0604020202020204" pitchFamily="34" charset="0"/>
              </a:rPr>
              <a:t>je vzorec vedenj, stališč, idej in motivov, ki jih člani neke skupnosti pričakujejo od posameznika, ki zavzema določen položaj v skupini. Način reagiranja posameznika v skupini glede na njegov položaj v skupini. </a:t>
            </a:r>
          </a:p>
          <a:p>
            <a:r>
              <a:rPr lang="sl-SI" altLang="sl-SI">
                <a:latin typeface="Arial" panose="020B0604020202020204" pitchFamily="34" charset="0"/>
              </a:rPr>
              <a:t>Vloge se med seboj razlikujejo glede na </a:t>
            </a:r>
            <a:r>
              <a:rPr lang="sl-SI" altLang="sl-SI" b="1">
                <a:latin typeface="Arial" panose="020B0604020202020204" pitchFamily="34" charset="0"/>
              </a:rPr>
              <a:t>stopnjo ponotranjenosti</a:t>
            </a:r>
            <a:r>
              <a:rPr lang="sl-SI" altLang="sl-SI">
                <a:latin typeface="Arial" panose="020B0604020202020204" pitchFamily="34" charset="0"/>
              </a:rPr>
              <a:t>. Tako v nekaterih skupinah svojo vlogo doživljamo skoraj kot nekaj vsiljenega, druge vloge ponotranjimo do takšne mere, da se z njo poistovetimo.</a:t>
            </a:r>
          </a:p>
          <a:p>
            <a:r>
              <a:rPr lang="sl-SI" altLang="sl-SI">
                <a:latin typeface="Arial" panose="020B0604020202020204" pitchFamily="34" charset="0"/>
              </a:rPr>
              <a:t>Včasih je </a:t>
            </a:r>
            <a:r>
              <a:rPr lang="sl-SI" altLang="sl-SI" b="1">
                <a:latin typeface="Arial" panose="020B0604020202020204" pitchFamily="34" charset="0"/>
              </a:rPr>
              <a:t>socialna vloga predpisana</a:t>
            </a:r>
            <a:r>
              <a:rPr lang="sl-SI" altLang="sl-SI">
                <a:latin typeface="Arial" panose="020B0604020202020204" pitchFamily="34" charset="0"/>
              </a:rPr>
              <a:t>, podana od zunaj, nekdo jo zahteva (takrat govorimo o formalni vlogi)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005981-A893-441F-BEED-BBA17B1A2CF7}"/>
              </a:ext>
            </a:extLst>
          </p:cNvPr>
          <p:cNvSpPr>
            <a:spLocks noGrp="1"/>
          </p:cNvSpPr>
          <p:nvPr>
            <p:ph type="title"/>
          </p:nvPr>
        </p:nvSpPr>
        <p:spPr>
          <a:xfrm>
            <a:off x="457200" y="274638"/>
            <a:ext cx="7467600" cy="725487"/>
          </a:xfrm>
        </p:spPr>
        <p:txBody>
          <a:bodyPr wrap="square" lIns="91440" tIns="45720" rIns="91440" bIns="45720" numCol="1" anchorCtr="0" compatLnSpc="1">
            <a:prstTxWarp prst="textNoShape">
              <a:avLst/>
            </a:prstTxWarp>
          </a:bodyPr>
          <a:lstStyle/>
          <a:p>
            <a:pPr algn="ctr"/>
            <a:r>
              <a:rPr lang="sl-SI" altLang="sl-SI" cap="none">
                <a:solidFill>
                  <a:srgbClr val="D62E3E"/>
                </a:solidFill>
                <a:latin typeface="Arial" panose="020B0604020202020204" pitchFamily="34" charset="0"/>
              </a:rPr>
              <a:t>Vloga</a:t>
            </a:r>
          </a:p>
        </p:txBody>
      </p:sp>
      <p:sp>
        <p:nvSpPr>
          <p:cNvPr id="3" name="Ograda vsebine 2">
            <a:extLst>
              <a:ext uri="{FF2B5EF4-FFF2-40B4-BE49-F238E27FC236}">
                <a16:creationId xmlns:a16="http://schemas.microsoft.com/office/drawing/2014/main" id="{9345A836-E08B-4E30-95F5-2F1920BA20E5}"/>
              </a:ext>
            </a:extLst>
          </p:cNvPr>
          <p:cNvSpPr>
            <a:spLocks noGrp="1"/>
          </p:cNvSpPr>
          <p:nvPr>
            <p:ph sz="quarter" idx="1"/>
          </p:nvPr>
        </p:nvSpPr>
        <p:spPr>
          <a:xfrm>
            <a:off x="457200" y="1143000"/>
            <a:ext cx="7467600" cy="5330825"/>
          </a:xfrm>
        </p:spPr>
        <p:txBody>
          <a:bodyPr>
            <a:normAutofit/>
          </a:bodyPr>
          <a:lstStyle/>
          <a:p>
            <a:pPr>
              <a:lnSpc>
                <a:spcPct val="90000"/>
              </a:lnSpc>
            </a:pPr>
            <a:r>
              <a:rPr lang="sl-SI" altLang="sl-SI" b="1">
                <a:latin typeface="Arial" panose="020B0604020202020204" pitchFamily="34" charset="0"/>
              </a:rPr>
              <a:t>Vsaka socialna vloga pomeni določeno specializacijo v skupini</a:t>
            </a:r>
            <a:r>
              <a:rPr lang="sl-SI" altLang="sl-SI">
                <a:latin typeface="Arial" panose="020B0604020202020204" pitchFamily="34" charset="0"/>
              </a:rPr>
              <a:t> – glede dela ali opravljanja katerekoli za skupino pomembne funkcije.  </a:t>
            </a:r>
          </a:p>
          <a:p>
            <a:pPr>
              <a:lnSpc>
                <a:spcPct val="90000"/>
              </a:lnSpc>
            </a:pPr>
            <a:r>
              <a:rPr lang="sl-SI" altLang="sl-SI">
                <a:latin typeface="Arial" panose="020B0604020202020204" pitchFamily="34" charset="0"/>
              </a:rPr>
              <a:t>Ker smo vključeni v različne skupine, se včasih razvije </a:t>
            </a:r>
            <a:r>
              <a:rPr lang="sl-SI" altLang="sl-SI" b="1">
                <a:latin typeface="Arial" panose="020B0604020202020204" pitchFamily="34" charset="0"/>
              </a:rPr>
              <a:t>konflikt različnih socialnih vlog</a:t>
            </a:r>
            <a:r>
              <a:rPr lang="sl-SI" altLang="sl-SI">
                <a:latin typeface="Arial" panose="020B0604020202020204" pitchFamily="34" charset="0"/>
              </a:rPr>
              <a:t>. </a:t>
            </a:r>
          </a:p>
          <a:p>
            <a:pPr>
              <a:lnSpc>
                <a:spcPct val="90000"/>
              </a:lnSpc>
            </a:pPr>
            <a:r>
              <a:rPr lang="sl-SI" altLang="sl-SI">
                <a:latin typeface="Arial" panose="020B0604020202020204" pitchFamily="34" charset="0"/>
              </a:rPr>
              <a:t>Vsako vlogo drugi člani skupine sprejmejo in je odvisna od:</a:t>
            </a:r>
          </a:p>
          <a:p>
            <a:pPr>
              <a:lnSpc>
                <a:spcPct val="90000"/>
              </a:lnSpc>
              <a:buFont typeface="Century Schoolbook" panose="02040604050505020304" pitchFamily="18" charset="0"/>
              <a:buAutoNum type="alphaLcPeriod"/>
            </a:pPr>
            <a:r>
              <a:rPr lang="sl-SI" altLang="sl-SI" b="1">
                <a:latin typeface="Arial" panose="020B0604020202020204" pitchFamily="34" charset="0"/>
              </a:rPr>
              <a:t>pričakovanega vedenja</a:t>
            </a:r>
            <a:r>
              <a:rPr lang="sl-SI" altLang="sl-SI">
                <a:latin typeface="Arial" panose="020B0604020202020204" pitchFamily="34" charset="0"/>
              </a:rPr>
              <a:t>: tisto, kar od določene vloge v skupini pričakujejo drugi člani skupine</a:t>
            </a:r>
          </a:p>
          <a:p>
            <a:pPr>
              <a:lnSpc>
                <a:spcPct val="90000"/>
              </a:lnSpc>
              <a:buFont typeface="Century Schoolbook" panose="02040604050505020304" pitchFamily="18" charset="0"/>
              <a:buAutoNum type="alphaLcPeriod"/>
            </a:pPr>
            <a:r>
              <a:rPr lang="sl-SI" altLang="sl-SI" b="1">
                <a:latin typeface="Arial" panose="020B0604020202020204" pitchFamily="34" charset="0"/>
              </a:rPr>
              <a:t>lastne zaznave</a:t>
            </a:r>
            <a:r>
              <a:rPr lang="sl-SI" altLang="sl-SI">
                <a:latin typeface="Arial" panose="020B0604020202020204" pitchFamily="34" charset="0"/>
              </a:rPr>
              <a:t>: vse, kar v določeni socialni vlogi vidi tisti član, ki zaseda tisti položaj v skupini</a:t>
            </a:r>
          </a:p>
          <a:p>
            <a:pPr>
              <a:lnSpc>
                <a:spcPct val="90000"/>
              </a:lnSpc>
              <a:buFont typeface="Century Schoolbook" panose="02040604050505020304" pitchFamily="18" charset="0"/>
              <a:buAutoNum type="alphaLcPeriod"/>
            </a:pPr>
            <a:r>
              <a:rPr lang="sl-SI" altLang="sl-SI" b="1">
                <a:latin typeface="Arial" panose="020B0604020202020204" pitchFamily="34" charset="0"/>
              </a:rPr>
              <a:t>izvedene vloge</a:t>
            </a:r>
            <a:r>
              <a:rPr lang="sl-SI" altLang="sl-SI">
                <a:latin typeface="Arial" panose="020B0604020202020204" pitchFamily="34" charset="0"/>
              </a:rPr>
              <a:t>: kako se posameznik v skupini dejansko vede.  </a:t>
            </a:r>
          </a:p>
          <a:p>
            <a:pPr>
              <a:lnSpc>
                <a:spcPct val="90000"/>
              </a:lnSpc>
            </a:pPr>
            <a:endParaRPr lang="sl-SI" altLang="sl-SI">
              <a:latin typeface="Arial" panose="020B0604020202020204" pitchFamily="34" charset="0"/>
            </a:endParaRPr>
          </a:p>
          <a:p>
            <a:pPr>
              <a:lnSpc>
                <a:spcPct val="90000"/>
              </a:lnSpc>
            </a:pPr>
            <a:endParaRPr lang="sl-SI" altLang="sl-SI">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5F7F23-786F-42D6-9B16-81A2A6D189E4}"/>
              </a:ext>
            </a:extLst>
          </p:cNvPr>
          <p:cNvSpPr>
            <a:spLocks noGrp="1"/>
          </p:cNvSpPr>
          <p:nvPr>
            <p:ph type="title"/>
          </p:nvPr>
        </p:nvSpPr>
        <p:spPr>
          <a:xfrm>
            <a:off x="457200" y="274638"/>
            <a:ext cx="7467600" cy="654050"/>
          </a:xfrm>
        </p:spPr>
        <p:txBody>
          <a:bodyPr wrap="square" lIns="91440" tIns="45720" rIns="91440" bIns="45720" numCol="1" anchorCtr="0" compatLnSpc="1">
            <a:prstTxWarp prst="textNoShape">
              <a:avLst/>
            </a:prstTxWarp>
          </a:bodyPr>
          <a:lstStyle/>
          <a:p>
            <a:pPr algn="ctr"/>
            <a:r>
              <a:rPr lang="sl-SI" altLang="sl-SI" b="1" cap="none">
                <a:solidFill>
                  <a:srgbClr val="C00000"/>
                </a:solidFill>
                <a:latin typeface="Arial" panose="020B0604020202020204" pitchFamily="34" charset="0"/>
              </a:rPr>
              <a:t>SOCIALNA SKUPINA</a:t>
            </a:r>
            <a:endParaRPr lang="sl-SI" altLang="sl-SI" cap="none">
              <a:latin typeface="Arial" panose="020B0604020202020204" pitchFamily="34" charset="0"/>
            </a:endParaRPr>
          </a:p>
        </p:txBody>
      </p:sp>
      <p:sp>
        <p:nvSpPr>
          <p:cNvPr id="3" name="Ograda vsebine 2">
            <a:extLst>
              <a:ext uri="{FF2B5EF4-FFF2-40B4-BE49-F238E27FC236}">
                <a16:creationId xmlns:a16="http://schemas.microsoft.com/office/drawing/2014/main" id="{42F57D30-8EAB-4B32-9697-2AF5A45FA057}"/>
              </a:ext>
            </a:extLst>
          </p:cNvPr>
          <p:cNvSpPr>
            <a:spLocks noGrp="1"/>
          </p:cNvSpPr>
          <p:nvPr>
            <p:ph sz="quarter" idx="1"/>
          </p:nvPr>
        </p:nvSpPr>
        <p:spPr>
          <a:xfrm>
            <a:off x="457200" y="1071563"/>
            <a:ext cx="7467600" cy="5402262"/>
          </a:xfrm>
        </p:spPr>
        <p:txBody>
          <a:bodyPr>
            <a:normAutofit/>
          </a:bodyPr>
          <a:lstStyle/>
          <a:p>
            <a:r>
              <a:rPr lang="sl-SI" altLang="sl-SI" sz="2200">
                <a:latin typeface="Arial" panose="020B0604020202020204" pitchFamily="34" charset="0"/>
              </a:rPr>
              <a:t>Pri </a:t>
            </a:r>
            <a:r>
              <a:rPr lang="sl-SI" altLang="sl-SI" sz="2200">
                <a:solidFill>
                  <a:srgbClr val="FF0000"/>
                </a:solidFill>
                <a:latin typeface="Arial" panose="020B0604020202020204" pitchFamily="34" charset="0"/>
              </a:rPr>
              <a:t>formalnih skupinah </a:t>
            </a:r>
            <a:r>
              <a:rPr lang="sl-SI" altLang="sl-SI" sz="2200">
                <a:latin typeface="Arial" panose="020B0604020202020204" pitchFamily="34" charset="0"/>
              </a:rPr>
              <a:t>je struktura predpisana, tj. postavljena, načrtovana, predvidena, tudi vnaprej in »od zunaj« zahtevana, in sicer od tistega, ki ima takšno socialno moč. Takšne skupine so npr. šolski razred, športna ekipa na tekmi, ekipa zdravnikov in medicinskih sester pri operaciji.</a:t>
            </a:r>
          </a:p>
          <a:p>
            <a:r>
              <a:rPr lang="sl-SI" altLang="sl-SI" sz="2200">
                <a:latin typeface="Arial" panose="020B0604020202020204" pitchFamily="34" charset="0"/>
              </a:rPr>
              <a:t>V </a:t>
            </a:r>
            <a:r>
              <a:rPr lang="sl-SI" altLang="sl-SI" sz="2200">
                <a:solidFill>
                  <a:srgbClr val="FF0000"/>
                </a:solidFill>
                <a:latin typeface="Arial" panose="020B0604020202020204" pitchFamily="34" charset="0"/>
              </a:rPr>
              <a:t>neformalnih skupinah </a:t>
            </a:r>
            <a:r>
              <a:rPr lang="sl-SI" altLang="sl-SI" sz="2200">
                <a:latin typeface="Arial" panose="020B0604020202020204" pitchFamily="34" charset="0"/>
              </a:rPr>
              <a:t>se struktura, npr. vloge, statusi, odnosi, komunikacija med člani skupine oblikuje sama, postopoma med srečanji, najpogosteje niti ne namenoma in zavedno. </a:t>
            </a:r>
          </a:p>
          <a:p>
            <a:r>
              <a:rPr lang="sl-SI" altLang="sl-SI" sz="2200">
                <a:solidFill>
                  <a:srgbClr val="FF0000"/>
                </a:solidFill>
                <a:latin typeface="Arial" panose="020B0604020202020204" pitchFamily="34" charset="0"/>
              </a:rPr>
              <a:t>Primarne skupine </a:t>
            </a:r>
            <a:r>
              <a:rPr lang="sl-SI" altLang="sl-SI" sz="2200">
                <a:latin typeface="Arial" panose="020B0604020202020204" pitchFamily="34" charset="0"/>
              </a:rPr>
              <a:t>so tiste, kjer so zveze med pripadniki neposredne, ponavadi tudi čustvene. To so: družina, prijateljski krog, delovna skupina, razred. </a:t>
            </a:r>
          </a:p>
          <a:p>
            <a:r>
              <a:rPr lang="sl-SI" altLang="sl-SI" sz="2200">
                <a:solidFill>
                  <a:srgbClr val="FF0000"/>
                </a:solidFill>
                <a:latin typeface="Arial" panose="020B0604020202020204" pitchFamily="34" charset="0"/>
              </a:rPr>
              <a:t>Sekundarne skupine </a:t>
            </a:r>
            <a:r>
              <a:rPr lang="sl-SI" altLang="sl-SI" sz="2200">
                <a:latin typeface="Arial" panose="020B0604020202020204" pitchFamily="34" charset="0"/>
              </a:rPr>
              <a:t>so vse majhne in velike skupine, kjer ni izrazite emocionalne povezanosti. </a:t>
            </a:r>
          </a:p>
          <a:p>
            <a:endParaRPr lang="sl-SI" altLang="sl-SI" sz="220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D38D47-F07B-4166-B9A1-B2643D831599}"/>
              </a:ext>
            </a:extLst>
          </p:cNvPr>
          <p:cNvSpPr>
            <a:spLocks noGrp="1"/>
          </p:cNvSpPr>
          <p:nvPr>
            <p:ph type="title"/>
          </p:nvPr>
        </p:nvSpPr>
        <p:spPr>
          <a:xfrm>
            <a:off x="457200" y="274638"/>
            <a:ext cx="7467600" cy="654050"/>
          </a:xfrm>
        </p:spPr>
        <p:txBody>
          <a:bodyPr wrap="square" lIns="91440" tIns="45720" rIns="91440" bIns="45720" numCol="1" anchorCtr="0" compatLnSpc="1">
            <a:prstTxWarp prst="textNoShape">
              <a:avLst/>
            </a:prstTxWarp>
          </a:bodyPr>
          <a:lstStyle/>
          <a:p>
            <a:pPr algn="ctr"/>
            <a:r>
              <a:rPr lang="sl-SI" altLang="sl-SI" b="1" cap="none">
                <a:solidFill>
                  <a:srgbClr val="D62E3E"/>
                </a:solidFill>
                <a:latin typeface="Arial" panose="020B0604020202020204" pitchFamily="34" charset="0"/>
              </a:rPr>
              <a:t>DRUŽINA</a:t>
            </a:r>
          </a:p>
        </p:txBody>
      </p:sp>
      <p:sp>
        <p:nvSpPr>
          <p:cNvPr id="3" name="Ograda vsebine 2">
            <a:extLst>
              <a:ext uri="{FF2B5EF4-FFF2-40B4-BE49-F238E27FC236}">
                <a16:creationId xmlns:a16="http://schemas.microsoft.com/office/drawing/2014/main" id="{2EBD768F-947C-4716-9026-D166ADD90759}"/>
              </a:ext>
            </a:extLst>
          </p:cNvPr>
          <p:cNvSpPr>
            <a:spLocks noGrp="1"/>
          </p:cNvSpPr>
          <p:nvPr>
            <p:ph sz="quarter" idx="1"/>
          </p:nvPr>
        </p:nvSpPr>
        <p:spPr>
          <a:xfrm>
            <a:off x="457200" y="1071563"/>
            <a:ext cx="7467600" cy="5402262"/>
          </a:xfrm>
        </p:spPr>
        <p:txBody>
          <a:bodyPr>
            <a:normAutofit/>
          </a:bodyPr>
          <a:lstStyle/>
          <a:p>
            <a:pPr>
              <a:lnSpc>
                <a:spcPct val="80000"/>
              </a:lnSpc>
            </a:pPr>
            <a:r>
              <a:rPr lang="sl-SI" altLang="sl-SI" sz="1800">
                <a:latin typeface="Arial" panose="020B0604020202020204" pitchFamily="34" charset="0"/>
              </a:rPr>
              <a:t>Družina ima več temeljnih funkcij, vendar so med najpomembnejšimi psihološke funkcije, saj se z njimi v družini zadovoljijo potrebe po:</a:t>
            </a:r>
          </a:p>
          <a:p>
            <a:pPr>
              <a:lnSpc>
                <a:spcPct val="80000"/>
              </a:lnSpc>
            </a:pPr>
            <a:r>
              <a:rPr lang="sl-SI" altLang="sl-SI" sz="1800" b="1">
                <a:solidFill>
                  <a:srgbClr val="FF0000"/>
                </a:solidFill>
                <a:latin typeface="Arial" panose="020B0604020202020204" pitchFamily="34" charset="0"/>
              </a:rPr>
              <a:t>varnosti</a:t>
            </a:r>
            <a:r>
              <a:rPr lang="sl-SI" altLang="sl-SI" sz="1800">
                <a:latin typeface="Arial" panose="020B0604020202020204" pitchFamily="34" charset="0"/>
              </a:rPr>
              <a:t>: družina bi morala biti prostor, kjer se vsak vedno počuti varno, kjer se mu ne more zgoditi nič, kar mu škodi ali povzroča trpljenje</a:t>
            </a:r>
          </a:p>
          <a:p>
            <a:pPr>
              <a:lnSpc>
                <a:spcPct val="80000"/>
              </a:lnSpc>
            </a:pPr>
            <a:r>
              <a:rPr lang="sl-SI" altLang="sl-SI" sz="1800" b="1">
                <a:solidFill>
                  <a:srgbClr val="FF0000"/>
                </a:solidFill>
                <a:latin typeface="Arial" panose="020B0604020202020204" pitchFamily="34" charset="0"/>
              </a:rPr>
              <a:t>ljubezni in sprejetosti</a:t>
            </a:r>
            <a:r>
              <a:rPr lang="sl-SI" altLang="sl-SI" sz="1800">
                <a:latin typeface="Arial" panose="020B0604020202020204" pitchFamily="34" charset="0"/>
              </a:rPr>
              <a:t>: v družini bi moral biti vsak sprejet in cenjen, ne glede na to, da včasih stori kaj narobe, vsak bi moral dobiti zelo jasna sporočila, da je ljubljen</a:t>
            </a:r>
          </a:p>
          <a:p>
            <a:pPr>
              <a:lnSpc>
                <a:spcPct val="80000"/>
              </a:lnSpc>
            </a:pPr>
            <a:r>
              <a:rPr lang="sl-SI" altLang="sl-SI" sz="1800" b="1">
                <a:solidFill>
                  <a:srgbClr val="FF0000"/>
                </a:solidFill>
                <a:latin typeface="Arial" panose="020B0604020202020204" pitchFamily="34" charset="0"/>
              </a:rPr>
              <a:t>bližini in intimnosti</a:t>
            </a:r>
            <a:r>
              <a:rPr lang="sl-SI" altLang="sl-SI" sz="1800">
                <a:latin typeface="Arial" panose="020B0604020202020204" pitchFamily="34" charset="0"/>
              </a:rPr>
              <a:t>: saj se v družini člani najbolje poznajo med sabo, kar poveča globino, trdnost in pomembnost medsebojnega odnosa</a:t>
            </a:r>
          </a:p>
          <a:p>
            <a:pPr>
              <a:lnSpc>
                <a:spcPct val="80000"/>
              </a:lnSpc>
            </a:pPr>
            <a:r>
              <a:rPr lang="sl-SI" altLang="sl-SI" sz="1800" b="1">
                <a:solidFill>
                  <a:srgbClr val="FF0000"/>
                </a:solidFill>
                <a:latin typeface="Arial" panose="020B0604020202020204" pitchFamily="34" charset="0"/>
              </a:rPr>
              <a:t>čustveni podpori</a:t>
            </a:r>
            <a:r>
              <a:rPr lang="sl-SI" altLang="sl-SI" sz="1800">
                <a:latin typeface="Arial" panose="020B0604020202020204" pitchFamily="34" charset="0"/>
              </a:rPr>
              <a:t>: člani družine bi si morali stati ob strani v trenutkih stiske, ob konfliktih in poskrbeti, da se s čim manj škode in bolečine skupaj rešijo iz nastale situacije</a:t>
            </a:r>
          </a:p>
          <a:p>
            <a:pPr>
              <a:lnSpc>
                <a:spcPct val="80000"/>
              </a:lnSpc>
            </a:pPr>
            <a:r>
              <a:rPr lang="sl-SI" altLang="sl-SI" sz="1800" b="1">
                <a:solidFill>
                  <a:srgbClr val="FF0000"/>
                </a:solidFill>
                <a:latin typeface="Arial" panose="020B0604020202020204" pitchFamily="34" charset="0"/>
              </a:rPr>
              <a:t>razvoju in uveljavljanju</a:t>
            </a:r>
            <a:r>
              <a:rPr lang="sl-SI" altLang="sl-SI" sz="1800">
                <a:latin typeface="Arial" panose="020B0604020202020204" pitchFamily="34" charset="0"/>
              </a:rPr>
              <a:t>: v družini je laže zagotoviti varen prostor za preizkušanje novih veščin, brez posmehovanja, laže je videti droben napredek posameznika in ga spodbujati v preizkušanju novosti in vztrajanju</a:t>
            </a:r>
          </a:p>
          <a:p>
            <a:pPr>
              <a:lnSpc>
                <a:spcPct val="80000"/>
              </a:lnSpc>
            </a:pPr>
            <a:r>
              <a:rPr lang="sl-SI" altLang="sl-SI" sz="1800" b="1">
                <a:solidFill>
                  <a:srgbClr val="FF0000"/>
                </a:solidFill>
                <a:latin typeface="Arial" panose="020B0604020202020204" pitchFamily="34" charset="0"/>
              </a:rPr>
              <a:t>samostojnosti</a:t>
            </a:r>
            <a:r>
              <a:rPr lang="sl-SI" altLang="sl-SI" sz="1800">
                <a:solidFill>
                  <a:srgbClr val="FF0000"/>
                </a:solidFill>
                <a:latin typeface="Arial" panose="020B0604020202020204" pitchFamily="34" charset="0"/>
              </a:rPr>
              <a:t>:</a:t>
            </a:r>
            <a:r>
              <a:rPr lang="sl-SI" altLang="sl-SI" sz="1800">
                <a:latin typeface="Arial" panose="020B0604020202020204" pitchFamily="34" charset="0"/>
              </a:rPr>
              <a:t> predvsem starši naj bi si čim bolj prizadevali, da njihov otrok postopno postane res samostojna, odgovorna odrasla oseba, ki bo znala poskrbeti za lastno dobro. </a:t>
            </a:r>
          </a:p>
          <a:p>
            <a:pPr>
              <a:lnSpc>
                <a:spcPct val="80000"/>
              </a:lnSpc>
            </a:pPr>
            <a:endParaRPr lang="sl-SI" altLang="sl-SI" sz="17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08CB70-2C77-48DE-A807-A444B30E949C}"/>
              </a:ext>
            </a:extLst>
          </p:cNvPr>
          <p:cNvSpPr>
            <a:spLocks noGrp="1"/>
          </p:cNvSpPr>
          <p:nvPr>
            <p:ph type="title"/>
          </p:nvPr>
        </p:nvSpPr>
        <p:spPr>
          <a:xfrm>
            <a:off x="457200" y="274638"/>
            <a:ext cx="7467600" cy="725487"/>
          </a:xfrm>
        </p:spPr>
        <p:txBody>
          <a:bodyPr wrap="square" lIns="91440" tIns="45720" rIns="91440" bIns="45720" numCol="1" anchorCtr="0" compatLnSpc="1">
            <a:prstTxWarp prst="textNoShape">
              <a:avLst/>
            </a:prstTxWarp>
          </a:bodyPr>
          <a:lstStyle/>
          <a:p>
            <a:pPr algn="ctr"/>
            <a:r>
              <a:rPr lang="sl-SI" altLang="sl-SI" sz="3600" b="1" cap="none">
                <a:solidFill>
                  <a:srgbClr val="227A8F"/>
                </a:solidFill>
                <a:latin typeface="Arial" panose="020B0604020202020204" pitchFamily="34" charset="0"/>
              </a:rPr>
              <a:t>SOCIALIZACIJA</a:t>
            </a:r>
          </a:p>
        </p:txBody>
      </p:sp>
      <p:sp>
        <p:nvSpPr>
          <p:cNvPr id="9219" name="Ograda vsebine 2">
            <a:extLst>
              <a:ext uri="{FF2B5EF4-FFF2-40B4-BE49-F238E27FC236}">
                <a16:creationId xmlns:a16="http://schemas.microsoft.com/office/drawing/2014/main" id="{96C20626-4431-40F2-8E8C-EF5F2239BB08}"/>
              </a:ext>
            </a:extLst>
          </p:cNvPr>
          <p:cNvSpPr>
            <a:spLocks noGrp="1"/>
          </p:cNvSpPr>
          <p:nvPr>
            <p:ph sz="quarter" idx="1"/>
          </p:nvPr>
        </p:nvSpPr>
        <p:spPr>
          <a:xfrm>
            <a:off x="457200" y="1285875"/>
            <a:ext cx="7467600" cy="5187950"/>
          </a:xfrm>
        </p:spPr>
        <p:txBody>
          <a:bodyPr/>
          <a:lstStyle/>
          <a:p>
            <a:r>
              <a:rPr lang="sl-SI" altLang="sl-SI" b="1">
                <a:latin typeface="Arial" panose="020B0604020202020204" pitchFamily="34" charset="0"/>
              </a:rPr>
              <a:t>Socializacija</a:t>
            </a:r>
            <a:r>
              <a:rPr lang="sl-SI" altLang="sl-SI">
                <a:latin typeface="Arial" panose="020B0604020202020204" pitchFamily="34" charset="0"/>
              </a:rPr>
              <a:t> - proces, ki teče vse življenje in prek katerega se posameznikovi vedenjski vzorci, vrednote, standardi, veščine, stališča, motivi izoblikujejo skladno s tistimi, ki so zaželeni v določenem socialnem okolju. </a:t>
            </a:r>
          </a:p>
          <a:p>
            <a:endParaRPr lang="sl-SI" altLang="sl-SI">
              <a:latin typeface="Arial" panose="020B0604020202020204" pitchFamily="34" charset="0"/>
            </a:endParaRPr>
          </a:p>
          <a:p>
            <a:r>
              <a:rPr lang="sl-SI" altLang="sl-SI">
                <a:latin typeface="Arial" panose="020B0604020202020204" pitchFamily="34" charset="0"/>
              </a:rPr>
              <a:t>Prek socialnega učenja in socializacije se otrok prilagaja družbenim normam in jih sprejema kot pomembno sestavino svojega življenja, za del samega sebe. – PONOTRANJENJE PRAVIL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59C0FD-1C7F-412F-9EC2-8629F6BCAA3F}"/>
              </a:ext>
            </a:extLst>
          </p:cNvPr>
          <p:cNvSpPr>
            <a:spLocks noGrp="1"/>
          </p:cNvSpPr>
          <p:nvPr>
            <p:ph type="title"/>
          </p:nvPr>
        </p:nvSpPr>
        <p:spPr bwMode="auto">
          <a:xfrm>
            <a:off x="457200" y="274638"/>
            <a:ext cx="7467600" cy="69850"/>
          </a:xfrm>
        </p:spPr>
        <p:txBody>
          <a:bodyPr wrap="square" lIns="91440" tIns="45720" rIns="91440" bIns="45720" numCol="1" anchorCtr="0" compatLnSpc="1">
            <a:prstTxWarp prst="textNoShape">
              <a:avLst/>
            </a:prstTxWarp>
          </a:bodyPr>
          <a:lstStyle/>
          <a:p>
            <a:pPr algn="ctr"/>
            <a:endParaRPr lang="sl-SI" altLang="sl-SI" sz="2600" cap="none"/>
          </a:p>
        </p:txBody>
      </p:sp>
      <p:sp>
        <p:nvSpPr>
          <p:cNvPr id="10243" name="Ograda vsebine 2">
            <a:extLst>
              <a:ext uri="{FF2B5EF4-FFF2-40B4-BE49-F238E27FC236}">
                <a16:creationId xmlns:a16="http://schemas.microsoft.com/office/drawing/2014/main" id="{90BCAFB1-7187-4079-A5B1-35299F9E7527}"/>
              </a:ext>
            </a:extLst>
          </p:cNvPr>
          <p:cNvSpPr>
            <a:spLocks noGrp="1"/>
          </p:cNvSpPr>
          <p:nvPr>
            <p:ph sz="quarter" idx="1"/>
          </p:nvPr>
        </p:nvSpPr>
        <p:spPr>
          <a:xfrm>
            <a:off x="457200" y="1214438"/>
            <a:ext cx="7467600" cy="5259387"/>
          </a:xfrm>
        </p:spPr>
        <p:txBody>
          <a:bodyPr/>
          <a:lstStyle/>
          <a:p>
            <a:endParaRPr lang="sl-SI" altLang="sl-SI">
              <a:latin typeface="Arial" panose="020B0604020202020204" pitchFamily="34" charset="0"/>
            </a:endParaRPr>
          </a:p>
          <a:p>
            <a:endParaRPr lang="sl-SI" altLang="sl-SI">
              <a:latin typeface="Arial" panose="020B0604020202020204" pitchFamily="34" charset="0"/>
            </a:endParaRPr>
          </a:p>
          <a:p>
            <a:r>
              <a:rPr lang="sl-SI" altLang="sl-SI">
                <a:latin typeface="Arial" panose="020B0604020202020204" pitchFamily="34" charset="0"/>
              </a:rPr>
              <a:t>Krog oblikovanja sedanjega vedenja, ki ga je zasnoval Bečaj, ponazarja vplive na različne ravni socializacije v času otroštva in mladostništva. S krogom je ponazorjeno, kateri pomembnejši dejavniki vplivajo na aktualno, dejansko vedenje otroka ali mladostnika. </a:t>
            </a:r>
          </a:p>
          <a:p>
            <a:endParaRPr lang="sl-SI" altLang="sl-SI">
              <a:latin typeface="Arial" panose="020B0604020202020204" pitchFamily="34" charset="0"/>
            </a:endParaRPr>
          </a:p>
          <a:p>
            <a:pPr>
              <a:buFont typeface="Wingdings" panose="05000000000000000000" pitchFamily="2" charset="2"/>
              <a:buNone/>
            </a:pPr>
            <a:endParaRPr lang="sl-SI" altLang="sl-SI">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Oval 4">
            <a:extLst>
              <a:ext uri="{FF2B5EF4-FFF2-40B4-BE49-F238E27FC236}">
                <a16:creationId xmlns:a16="http://schemas.microsoft.com/office/drawing/2014/main" id="{4D86EF93-BD27-46C4-A504-245205779B3A}"/>
              </a:ext>
            </a:extLst>
          </p:cNvPr>
          <p:cNvSpPr>
            <a:spLocks noChangeArrowheads="1"/>
          </p:cNvSpPr>
          <p:nvPr/>
        </p:nvSpPr>
        <p:spPr bwMode="auto">
          <a:xfrm>
            <a:off x="468313" y="1341438"/>
            <a:ext cx="3744912" cy="338455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9701" name="Line 5">
            <a:extLst>
              <a:ext uri="{FF2B5EF4-FFF2-40B4-BE49-F238E27FC236}">
                <a16:creationId xmlns:a16="http://schemas.microsoft.com/office/drawing/2014/main" id="{EF4E6657-09BC-4264-A28D-416D4F9A32B9}"/>
              </a:ext>
            </a:extLst>
          </p:cNvPr>
          <p:cNvSpPr>
            <a:spLocks noChangeShapeType="1"/>
          </p:cNvSpPr>
          <p:nvPr/>
        </p:nvSpPr>
        <p:spPr bwMode="auto">
          <a:xfrm>
            <a:off x="2339975" y="1412875"/>
            <a:ext cx="0"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02" name="Line 6">
            <a:extLst>
              <a:ext uri="{FF2B5EF4-FFF2-40B4-BE49-F238E27FC236}">
                <a16:creationId xmlns:a16="http://schemas.microsoft.com/office/drawing/2014/main" id="{9B974613-BFFE-438D-A023-A30622BEA70E}"/>
              </a:ext>
            </a:extLst>
          </p:cNvPr>
          <p:cNvSpPr>
            <a:spLocks noChangeShapeType="1"/>
          </p:cNvSpPr>
          <p:nvPr/>
        </p:nvSpPr>
        <p:spPr bwMode="auto">
          <a:xfrm flipH="1" flipV="1">
            <a:off x="1258888" y="836613"/>
            <a:ext cx="433387"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03" name="Line 7">
            <a:extLst>
              <a:ext uri="{FF2B5EF4-FFF2-40B4-BE49-F238E27FC236}">
                <a16:creationId xmlns:a16="http://schemas.microsoft.com/office/drawing/2014/main" id="{197656C7-8CAF-43FB-AAB9-FEA0453C59A7}"/>
              </a:ext>
            </a:extLst>
          </p:cNvPr>
          <p:cNvSpPr>
            <a:spLocks noChangeShapeType="1"/>
          </p:cNvSpPr>
          <p:nvPr/>
        </p:nvSpPr>
        <p:spPr bwMode="auto">
          <a:xfrm>
            <a:off x="1258888" y="836613"/>
            <a:ext cx="3529012"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04" name="Text Box 8">
            <a:extLst>
              <a:ext uri="{FF2B5EF4-FFF2-40B4-BE49-F238E27FC236}">
                <a16:creationId xmlns:a16="http://schemas.microsoft.com/office/drawing/2014/main" id="{AC7B88A2-8500-45E9-A3AF-7A835477D6C2}"/>
              </a:ext>
            </a:extLst>
          </p:cNvPr>
          <p:cNvSpPr txBox="1">
            <a:spLocks noChangeArrowheads="1"/>
          </p:cNvSpPr>
          <p:nvPr/>
        </p:nvSpPr>
        <p:spPr bwMode="auto">
          <a:xfrm>
            <a:off x="4859338" y="712788"/>
            <a:ext cx="4144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a:t>otrokova /mladostnikova zgodovina</a:t>
            </a:r>
          </a:p>
        </p:txBody>
      </p:sp>
      <p:sp>
        <p:nvSpPr>
          <p:cNvPr id="29706" name="Line 10">
            <a:extLst>
              <a:ext uri="{FF2B5EF4-FFF2-40B4-BE49-F238E27FC236}">
                <a16:creationId xmlns:a16="http://schemas.microsoft.com/office/drawing/2014/main" id="{F6A09342-BC7B-40EF-88C1-CD144E4C71B7}"/>
              </a:ext>
            </a:extLst>
          </p:cNvPr>
          <p:cNvSpPr>
            <a:spLocks noChangeShapeType="1"/>
          </p:cNvSpPr>
          <p:nvPr/>
        </p:nvSpPr>
        <p:spPr bwMode="auto">
          <a:xfrm flipV="1">
            <a:off x="2700338" y="1628775"/>
            <a:ext cx="136683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07" name="Line 11">
            <a:extLst>
              <a:ext uri="{FF2B5EF4-FFF2-40B4-BE49-F238E27FC236}">
                <a16:creationId xmlns:a16="http://schemas.microsoft.com/office/drawing/2014/main" id="{8B40FD17-6661-46E8-8A3E-A4DE4890699F}"/>
              </a:ext>
            </a:extLst>
          </p:cNvPr>
          <p:cNvSpPr>
            <a:spLocks noChangeShapeType="1"/>
          </p:cNvSpPr>
          <p:nvPr/>
        </p:nvSpPr>
        <p:spPr bwMode="auto">
          <a:xfrm>
            <a:off x="4067175" y="1628775"/>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08" name="Text Box 12">
            <a:extLst>
              <a:ext uri="{FF2B5EF4-FFF2-40B4-BE49-F238E27FC236}">
                <a16:creationId xmlns:a16="http://schemas.microsoft.com/office/drawing/2014/main" id="{8CF4C264-89DC-4C49-8DD5-A52C51E26A98}"/>
              </a:ext>
            </a:extLst>
          </p:cNvPr>
          <p:cNvSpPr txBox="1">
            <a:spLocks noChangeArrowheads="1"/>
          </p:cNvSpPr>
          <p:nvPr/>
        </p:nvSpPr>
        <p:spPr bwMode="auto">
          <a:xfrm>
            <a:off x="4695825" y="1360488"/>
            <a:ext cx="295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trenutna družinska situacija</a:t>
            </a:r>
          </a:p>
        </p:txBody>
      </p:sp>
      <p:sp>
        <p:nvSpPr>
          <p:cNvPr id="29713" name="Line 17">
            <a:extLst>
              <a:ext uri="{FF2B5EF4-FFF2-40B4-BE49-F238E27FC236}">
                <a16:creationId xmlns:a16="http://schemas.microsoft.com/office/drawing/2014/main" id="{0F5DE5CF-DD85-448D-B9B1-54CF917076BD}"/>
              </a:ext>
            </a:extLst>
          </p:cNvPr>
          <p:cNvSpPr>
            <a:spLocks noChangeShapeType="1"/>
          </p:cNvSpPr>
          <p:nvPr/>
        </p:nvSpPr>
        <p:spPr bwMode="auto">
          <a:xfrm flipV="1">
            <a:off x="2339975" y="2276475"/>
            <a:ext cx="1655763"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14" name="Line 18">
            <a:extLst>
              <a:ext uri="{FF2B5EF4-FFF2-40B4-BE49-F238E27FC236}">
                <a16:creationId xmlns:a16="http://schemas.microsoft.com/office/drawing/2014/main" id="{132FCB5A-FFF7-4115-84C7-636A37C513D2}"/>
              </a:ext>
            </a:extLst>
          </p:cNvPr>
          <p:cNvSpPr>
            <a:spLocks noChangeShapeType="1"/>
          </p:cNvSpPr>
          <p:nvPr/>
        </p:nvSpPr>
        <p:spPr bwMode="auto">
          <a:xfrm>
            <a:off x="2339975" y="2997200"/>
            <a:ext cx="18716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15" name="Line 19">
            <a:extLst>
              <a:ext uri="{FF2B5EF4-FFF2-40B4-BE49-F238E27FC236}">
                <a16:creationId xmlns:a16="http://schemas.microsoft.com/office/drawing/2014/main" id="{8C7310CF-574B-4A17-BEE0-2CD0F87D421F}"/>
              </a:ext>
            </a:extLst>
          </p:cNvPr>
          <p:cNvSpPr>
            <a:spLocks noChangeShapeType="1"/>
          </p:cNvSpPr>
          <p:nvPr/>
        </p:nvSpPr>
        <p:spPr bwMode="auto">
          <a:xfrm>
            <a:off x="2339975" y="2997200"/>
            <a:ext cx="1368425"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16" name="Line 20">
            <a:extLst>
              <a:ext uri="{FF2B5EF4-FFF2-40B4-BE49-F238E27FC236}">
                <a16:creationId xmlns:a16="http://schemas.microsoft.com/office/drawing/2014/main" id="{722F43E3-6B5F-43C7-9E15-C0D196C4C4B2}"/>
              </a:ext>
            </a:extLst>
          </p:cNvPr>
          <p:cNvSpPr>
            <a:spLocks noChangeShapeType="1"/>
          </p:cNvSpPr>
          <p:nvPr/>
        </p:nvSpPr>
        <p:spPr bwMode="auto">
          <a:xfrm>
            <a:off x="2339975" y="2997200"/>
            <a:ext cx="792163"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19" name="Line 23">
            <a:extLst>
              <a:ext uri="{FF2B5EF4-FFF2-40B4-BE49-F238E27FC236}">
                <a16:creationId xmlns:a16="http://schemas.microsoft.com/office/drawing/2014/main" id="{470AB9F7-0C9E-40DE-A73D-7EAE9F14D93B}"/>
              </a:ext>
            </a:extLst>
          </p:cNvPr>
          <p:cNvSpPr>
            <a:spLocks noChangeShapeType="1"/>
          </p:cNvSpPr>
          <p:nvPr/>
        </p:nvSpPr>
        <p:spPr bwMode="auto">
          <a:xfrm>
            <a:off x="2339975" y="2997200"/>
            <a:ext cx="172720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0" name="Line 24">
            <a:extLst>
              <a:ext uri="{FF2B5EF4-FFF2-40B4-BE49-F238E27FC236}">
                <a16:creationId xmlns:a16="http://schemas.microsoft.com/office/drawing/2014/main" id="{7420039D-61B7-4796-A7B9-362F570C90D6}"/>
              </a:ext>
            </a:extLst>
          </p:cNvPr>
          <p:cNvSpPr>
            <a:spLocks noChangeShapeType="1"/>
          </p:cNvSpPr>
          <p:nvPr/>
        </p:nvSpPr>
        <p:spPr bwMode="auto">
          <a:xfrm>
            <a:off x="3851275" y="270827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1" name="Line 25">
            <a:extLst>
              <a:ext uri="{FF2B5EF4-FFF2-40B4-BE49-F238E27FC236}">
                <a16:creationId xmlns:a16="http://schemas.microsoft.com/office/drawing/2014/main" id="{2DAA9388-862E-4B69-8244-EA8E5E25D83E}"/>
              </a:ext>
            </a:extLst>
          </p:cNvPr>
          <p:cNvSpPr>
            <a:spLocks noChangeShapeType="1"/>
          </p:cNvSpPr>
          <p:nvPr/>
        </p:nvSpPr>
        <p:spPr bwMode="auto">
          <a:xfrm>
            <a:off x="4572000" y="270827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2" name="Line 26">
            <a:extLst>
              <a:ext uri="{FF2B5EF4-FFF2-40B4-BE49-F238E27FC236}">
                <a16:creationId xmlns:a16="http://schemas.microsoft.com/office/drawing/2014/main" id="{6D374AF1-1D78-4709-A9D2-3CA03F50C768}"/>
              </a:ext>
            </a:extLst>
          </p:cNvPr>
          <p:cNvSpPr>
            <a:spLocks noChangeShapeType="1"/>
          </p:cNvSpPr>
          <p:nvPr/>
        </p:nvSpPr>
        <p:spPr bwMode="auto">
          <a:xfrm>
            <a:off x="3708400" y="3284538"/>
            <a:ext cx="11509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3" name="Line 27">
            <a:extLst>
              <a:ext uri="{FF2B5EF4-FFF2-40B4-BE49-F238E27FC236}">
                <a16:creationId xmlns:a16="http://schemas.microsoft.com/office/drawing/2014/main" id="{3BF69AB1-3F0B-4D81-B106-C2359817E948}"/>
              </a:ext>
            </a:extLst>
          </p:cNvPr>
          <p:cNvSpPr>
            <a:spLocks noChangeShapeType="1"/>
          </p:cNvSpPr>
          <p:nvPr/>
        </p:nvSpPr>
        <p:spPr bwMode="auto">
          <a:xfrm>
            <a:off x="3924300" y="3789363"/>
            <a:ext cx="935038"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4" name="Line 28">
            <a:extLst>
              <a:ext uri="{FF2B5EF4-FFF2-40B4-BE49-F238E27FC236}">
                <a16:creationId xmlns:a16="http://schemas.microsoft.com/office/drawing/2014/main" id="{538A26C3-5EC3-4427-905D-9BB7D6603B0B}"/>
              </a:ext>
            </a:extLst>
          </p:cNvPr>
          <p:cNvSpPr>
            <a:spLocks noChangeShapeType="1"/>
          </p:cNvSpPr>
          <p:nvPr/>
        </p:nvSpPr>
        <p:spPr bwMode="auto">
          <a:xfrm>
            <a:off x="3348038" y="4292600"/>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5" name="Line 29">
            <a:extLst>
              <a:ext uri="{FF2B5EF4-FFF2-40B4-BE49-F238E27FC236}">
                <a16:creationId xmlns:a16="http://schemas.microsoft.com/office/drawing/2014/main" id="{C7875CDE-11D5-408F-A5E8-77DC389C5FC3}"/>
              </a:ext>
            </a:extLst>
          </p:cNvPr>
          <p:cNvSpPr>
            <a:spLocks noChangeShapeType="1"/>
          </p:cNvSpPr>
          <p:nvPr/>
        </p:nvSpPr>
        <p:spPr bwMode="auto">
          <a:xfrm>
            <a:off x="2700338" y="4581525"/>
            <a:ext cx="20875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9726" name="Text Box 30">
            <a:extLst>
              <a:ext uri="{FF2B5EF4-FFF2-40B4-BE49-F238E27FC236}">
                <a16:creationId xmlns:a16="http://schemas.microsoft.com/office/drawing/2014/main" id="{FFC492AB-28DE-4A29-A264-24FEBA7419CA}"/>
              </a:ext>
            </a:extLst>
          </p:cNvPr>
          <p:cNvSpPr txBox="1">
            <a:spLocks noChangeArrowheads="1"/>
          </p:cNvSpPr>
          <p:nvPr/>
        </p:nvSpPr>
        <p:spPr bwMode="auto">
          <a:xfrm>
            <a:off x="4911725" y="4816475"/>
            <a:ext cx="222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širše socialno okolje</a:t>
            </a:r>
          </a:p>
        </p:txBody>
      </p:sp>
      <p:sp>
        <p:nvSpPr>
          <p:cNvPr id="29727" name="Text Box 31">
            <a:extLst>
              <a:ext uri="{FF2B5EF4-FFF2-40B4-BE49-F238E27FC236}">
                <a16:creationId xmlns:a16="http://schemas.microsoft.com/office/drawing/2014/main" id="{55A18C3A-DE3C-4FCF-81EF-0E27BFB5E829}"/>
              </a:ext>
            </a:extLst>
          </p:cNvPr>
          <p:cNvSpPr txBox="1">
            <a:spLocks noChangeArrowheads="1"/>
          </p:cNvSpPr>
          <p:nvPr/>
        </p:nvSpPr>
        <p:spPr bwMode="auto">
          <a:xfrm>
            <a:off x="4911725" y="4168775"/>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šola</a:t>
            </a:r>
          </a:p>
        </p:txBody>
      </p:sp>
      <p:sp>
        <p:nvSpPr>
          <p:cNvPr id="29728" name="Text Box 32">
            <a:extLst>
              <a:ext uri="{FF2B5EF4-FFF2-40B4-BE49-F238E27FC236}">
                <a16:creationId xmlns:a16="http://schemas.microsoft.com/office/drawing/2014/main" id="{902B722D-8A98-4641-92E6-82F244B8444A}"/>
              </a:ext>
            </a:extLst>
          </p:cNvPr>
          <p:cNvSpPr txBox="1">
            <a:spLocks noChangeArrowheads="1"/>
          </p:cNvSpPr>
          <p:nvPr/>
        </p:nvSpPr>
        <p:spPr bwMode="auto">
          <a:xfrm>
            <a:off x="4840288" y="3592513"/>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vrstniki</a:t>
            </a:r>
          </a:p>
        </p:txBody>
      </p:sp>
      <p:sp>
        <p:nvSpPr>
          <p:cNvPr id="29729" name="Text Box 33">
            <a:extLst>
              <a:ext uri="{FF2B5EF4-FFF2-40B4-BE49-F238E27FC236}">
                <a16:creationId xmlns:a16="http://schemas.microsoft.com/office/drawing/2014/main" id="{422EE04B-E506-4AB7-8069-EB914B2A56C5}"/>
              </a:ext>
            </a:extLst>
          </p:cNvPr>
          <p:cNvSpPr txBox="1">
            <a:spLocks noChangeArrowheads="1"/>
          </p:cNvSpPr>
          <p:nvPr/>
        </p:nvSpPr>
        <p:spPr bwMode="auto">
          <a:xfrm>
            <a:off x="4840288" y="2439988"/>
            <a:ext cx="173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‘klapa,’ prijatelji</a:t>
            </a:r>
          </a:p>
        </p:txBody>
      </p:sp>
      <p:sp>
        <p:nvSpPr>
          <p:cNvPr id="29730" name="Text Box 34">
            <a:extLst>
              <a:ext uri="{FF2B5EF4-FFF2-40B4-BE49-F238E27FC236}">
                <a16:creationId xmlns:a16="http://schemas.microsoft.com/office/drawing/2014/main" id="{0171F27C-5657-4B0B-9BA0-AE178DD36221}"/>
              </a:ext>
            </a:extLst>
          </p:cNvPr>
          <p:cNvSpPr txBox="1">
            <a:spLocks noChangeArrowheads="1"/>
          </p:cNvSpPr>
          <p:nvPr/>
        </p:nvSpPr>
        <p:spPr bwMode="auto">
          <a:xfrm>
            <a:off x="4840288" y="3016250"/>
            <a:ext cx="255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individualne posebnosti</a:t>
            </a:r>
          </a:p>
        </p:txBody>
      </p:sp>
      <p:sp>
        <p:nvSpPr>
          <p:cNvPr id="29731" name="Text Box 35">
            <a:extLst>
              <a:ext uri="{FF2B5EF4-FFF2-40B4-BE49-F238E27FC236}">
                <a16:creationId xmlns:a16="http://schemas.microsoft.com/office/drawing/2014/main" id="{A2CFC319-48CB-423A-8874-C560F9B5DBA0}"/>
              </a:ext>
            </a:extLst>
          </p:cNvPr>
          <p:cNvSpPr txBox="1">
            <a:spLocks noChangeArrowheads="1"/>
          </p:cNvSpPr>
          <p:nvPr/>
        </p:nvSpPr>
        <p:spPr bwMode="auto">
          <a:xfrm>
            <a:off x="663575" y="5969000"/>
            <a:ext cx="492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Bečaj, J. : Krog oblikovanja sedanjega vedenja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a:extLst>
              <a:ext uri="{FF2B5EF4-FFF2-40B4-BE49-F238E27FC236}">
                <a16:creationId xmlns:a16="http://schemas.microsoft.com/office/drawing/2014/main" id="{4661B061-060E-4530-BB5A-97CF03FEABD4}"/>
              </a:ext>
            </a:extLst>
          </p:cNvPr>
          <p:cNvSpPr txBox="1">
            <a:spLocks noChangeArrowheads="1"/>
          </p:cNvSpPr>
          <p:nvPr/>
        </p:nvSpPr>
        <p:spPr bwMode="auto">
          <a:xfrm>
            <a:off x="519113" y="423863"/>
            <a:ext cx="8013700"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buClr>
                <a:schemeClr val="accent1"/>
              </a:buClr>
              <a:buSzPct val="70000"/>
              <a:buFont typeface="Wingdings" panose="05000000000000000000" pitchFamily="2" charset="2"/>
              <a:buNone/>
            </a:pPr>
            <a:r>
              <a:rPr lang="sl-SI" altLang="sl-SI" sz="2400" b="1"/>
              <a:t>Primarna socializacija –  </a:t>
            </a:r>
            <a:r>
              <a:rPr lang="sl-SI" altLang="sl-SI" sz="2400"/>
              <a:t>poteka v DRUŽINI, </a:t>
            </a:r>
          </a:p>
          <a:p>
            <a:pPr>
              <a:spcBef>
                <a:spcPts val="600"/>
              </a:spcBef>
              <a:buClr>
                <a:schemeClr val="accent1"/>
              </a:buClr>
              <a:buSzPct val="70000"/>
              <a:buFont typeface="Wingdings" panose="05000000000000000000" pitchFamily="2" charset="2"/>
              <a:buNone/>
            </a:pPr>
            <a:r>
              <a:rPr lang="sl-SI" altLang="sl-SI" sz="2400"/>
              <a:t>v ospredju je </a:t>
            </a:r>
            <a:r>
              <a:rPr lang="sl-SI" altLang="sl-SI" sz="2400">
                <a:solidFill>
                  <a:schemeClr val="accent1"/>
                </a:solidFill>
              </a:rPr>
              <a:t>čustvena povezava</a:t>
            </a:r>
            <a:r>
              <a:rPr lang="sl-SI" altLang="sl-SI" sz="2400"/>
              <a:t> -  </a:t>
            </a:r>
          </a:p>
          <a:p>
            <a:pPr>
              <a:spcBef>
                <a:spcPts val="600"/>
              </a:spcBef>
              <a:buClr>
                <a:schemeClr val="accent1"/>
              </a:buClr>
              <a:buSzPct val="70000"/>
              <a:buFont typeface="Wingdings" panose="05000000000000000000" pitchFamily="2" charset="2"/>
              <a:buNone/>
            </a:pPr>
            <a:r>
              <a:rPr lang="sl-SI" altLang="sl-SI" sz="2400"/>
              <a:t>je najvplivnejša, saj bistveno vpliva na oblikovanje:</a:t>
            </a:r>
          </a:p>
          <a:p>
            <a:pPr>
              <a:spcBef>
                <a:spcPts val="600"/>
              </a:spcBef>
              <a:buClr>
                <a:schemeClr val="accent1"/>
              </a:buClr>
              <a:buSzPct val="70000"/>
              <a:buFont typeface="Wingdings" panose="05000000000000000000" pitchFamily="2" charset="2"/>
              <a:buNone/>
            </a:pPr>
            <a:r>
              <a:rPr lang="sl-SI" altLang="sl-SI" sz="2400"/>
              <a:t>	 odnosa do sebe, </a:t>
            </a:r>
          </a:p>
          <a:p>
            <a:pPr>
              <a:spcBef>
                <a:spcPts val="600"/>
              </a:spcBef>
              <a:buClr>
                <a:schemeClr val="accent1"/>
              </a:buClr>
              <a:buSzPct val="70000"/>
              <a:buFont typeface="Wingdings" panose="05000000000000000000" pitchFamily="2" charset="2"/>
              <a:buNone/>
            </a:pPr>
            <a:r>
              <a:rPr lang="sl-SI" altLang="sl-SI" sz="2400"/>
              <a:t>	 drugih in </a:t>
            </a:r>
          </a:p>
          <a:p>
            <a:pPr>
              <a:spcBef>
                <a:spcPts val="600"/>
              </a:spcBef>
              <a:buClr>
                <a:schemeClr val="accent1"/>
              </a:buClr>
              <a:buSzPct val="70000"/>
              <a:buFont typeface="Wingdings" panose="05000000000000000000" pitchFamily="2" charset="2"/>
              <a:buNone/>
            </a:pPr>
            <a:r>
              <a:rPr lang="sl-SI" altLang="sl-SI" sz="2400"/>
              <a:t> 	 življenja nasploh. </a:t>
            </a:r>
            <a:endParaRPr lang="sl-SI" altLang="sl-SI" sz="2400" b="1"/>
          </a:p>
          <a:p>
            <a:endParaRPr lang="sl-SI" altLang="sl-SI" sz="2400"/>
          </a:p>
        </p:txBody>
      </p:sp>
      <p:sp>
        <p:nvSpPr>
          <p:cNvPr id="30725" name="Oval 5">
            <a:extLst>
              <a:ext uri="{FF2B5EF4-FFF2-40B4-BE49-F238E27FC236}">
                <a16:creationId xmlns:a16="http://schemas.microsoft.com/office/drawing/2014/main" id="{12763912-8B74-426F-93DE-DC99005E28E5}"/>
              </a:ext>
            </a:extLst>
          </p:cNvPr>
          <p:cNvSpPr>
            <a:spLocks noChangeArrowheads="1"/>
          </p:cNvSpPr>
          <p:nvPr/>
        </p:nvSpPr>
        <p:spPr bwMode="auto">
          <a:xfrm>
            <a:off x="3059113" y="3357563"/>
            <a:ext cx="2571750" cy="237648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a:p>
        </p:txBody>
      </p:sp>
      <p:sp>
        <p:nvSpPr>
          <p:cNvPr id="30726" name="Line 6">
            <a:extLst>
              <a:ext uri="{FF2B5EF4-FFF2-40B4-BE49-F238E27FC236}">
                <a16:creationId xmlns:a16="http://schemas.microsoft.com/office/drawing/2014/main" id="{E1BE58E6-BC3F-40D0-987B-5A64C97ACE2E}"/>
              </a:ext>
            </a:extLst>
          </p:cNvPr>
          <p:cNvSpPr>
            <a:spLocks noChangeShapeType="1"/>
          </p:cNvSpPr>
          <p:nvPr/>
        </p:nvSpPr>
        <p:spPr bwMode="auto">
          <a:xfrm>
            <a:off x="4356100" y="3357563"/>
            <a:ext cx="0" cy="1150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27" name="Line 7">
            <a:extLst>
              <a:ext uri="{FF2B5EF4-FFF2-40B4-BE49-F238E27FC236}">
                <a16:creationId xmlns:a16="http://schemas.microsoft.com/office/drawing/2014/main" id="{E82CF460-FE4D-4472-AFEB-D8B24F4F9495}"/>
              </a:ext>
            </a:extLst>
          </p:cNvPr>
          <p:cNvSpPr>
            <a:spLocks noChangeShapeType="1"/>
          </p:cNvSpPr>
          <p:nvPr/>
        </p:nvSpPr>
        <p:spPr bwMode="auto">
          <a:xfrm flipH="1">
            <a:off x="3419475" y="4508500"/>
            <a:ext cx="9366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28" name="Line 8">
            <a:extLst>
              <a:ext uri="{FF2B5EF4-FFF2-40B4-BE49-F238E27FC236}">
                <a16:creationId xmlns:a16="http://schemas.microsoft.com/office/drawing/2014/main" id="{522043BB-C321-4EFF-B6D2-4457C9180B1B}"/>
              </a:ext>
            </a:extLst>
          </p:cNvPr>
          <p:cNvSpPr>
            <a:spLocks noChangeShapeType="1"/>
          </p:cNvSpPr>
          <p:nvPr/>
        </p:nvSpPr>
        <p:spPr bwMode="auto">
          <a:xfrm>
            <a:off x="4356100" y="4508500"/>
            <a:ext cx="1152525"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0730" name="Text Box 10">
            <a:extLst>
              <a:ext uri="{FF2B5EF4-FFF2-40B4-BE49-F238E27FC236}">
                <a16:creationId xmlns:a16="http://schemas.microsoft.com/office/drawing/2014/main" id="{7C339942-99A5-4FE1-8C74-149CACD50306}"/>
              </a:ext>
            </a:extLst>
          </p:cNvPr>
          <p:cNvSpPr txBox="1">
            <a:spLocks noChangeArrowheads="1"/>
          </p:cNvSpPr>
          <p:nvPr/>
        </p:nvSpPr>
        <p:spPr bwMode="auto">
          <a:xfrm>
            <a:off x="3255963" y="3952875"/>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SEBE</a:t>
            </a:r>
          </a:p>
        </p:txBody>
      </p:sp>
      <p:sp>
        <p:nvSpPr>
          <p:cNvPr id="30731" name="Text Box 11">
            <a:extLst>
              <a:ext uri="{FF2B5EF4-FFF2-40B4-BE49-F238E27FC236}">
                <a16:creationId xmlns:a16="http://schemas.microsoft.com/office/drawing/2014/main" id="{B03452E7-AB02-4DBD-9674-30C35CCE8B76}"/>
              </a:ext>
            </a:extLst>
          </p:cNvPr>
          <p:cNvSpPr txBox="1">
            <a:spLocks noChangeArrowheads="1"/>
          </p:cNvSpPr>
          <p:nvPr/>
        </p:nvSpPr>
        <p:spPr bwMode="auto">
          <a:xfrm>
            <a:off x="4408488" y="40243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DRUGIH</a:t>
            </a:r>
          </a:p>
        </p:txBody>
      </p:sp>
      <p:sp>
        <p:nvSpPr>
          <p:cNvPr id="30732" name="Text Box 12">
            <a:extLst>
              <a:ext uri="{FF2B5EF4-FFF2-40B4-BE49-F238E27FC236}">
                <a16:creationId xmlns:a16="http://schemas.microsoft.com/office/drawing/2014/main" id="{63143D23-2DAE-4F7C-9259-148AAADF9CE7}"/>
              </a:ext>
            </a:extLst>
          </p:cNvPr>
          <p:cNvSpPr txBox="1">
            <a:spLocks noChangeArrowheads="1"/>
          </p:cNvSpPr>
          <p:nvPr/>
        </p:nvSpPr>
        <p:spPr bwMode="auto">
          <a:xfrm>
            <a:off x="3903663" y="4889500"/>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SVETA</a:t>
            </a:r>
          </a:p>
        </p:txBody>
      </p:sp>
      <p:sp>
        <p:nvSpPr>
          <p:cNvPr id="30733" name="Text Box 13">
            <a:extLst>
              <a:ext uri="{FF2B5EF4-FFF2-40B4-BE49-F238E27FC236}">
                <a16:creationId xmlns:a16="http://schemas.microsoft.com/office/drawing/2014/main" id="{4855DF43-AC96-4998-98EC-F581934DD3E6}"/>
              </a:ext>
            </a:extLst>
          </p:cNvPr>
          <p:cNvSpPr txBox="1">
            <a:spLocks noChangeArrowheads="1"/>
          </p:cNvSpPr>
          <p:nvPr/>
        </p:nvSpPr>
        <p:spPr bwMode="auto">
          <a:xfrm>
            <a:off x="735013" y="5897563"/>
            <a:ext cx="6826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Referentni okvir je notranji načrt (konstrukt), ki ga ljudje zgradimo </a:t>
            </a:r>
          </a:p>
          <a:p>
            <a:r>
              <a:rPr lang="sl-SI" altLang="sl-SI"/>
              <a:t>v otroštvu ob interakciji s starši.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484E9CA-B7EF-41DD-8C12-849CB4F4857A}"/>
              </a:ext>
            </a:extLst>
          </p:cNvPr>
          <p:cNvSpPr>
            <a:spLocks noGrp="1"/>
          </p:cNvSpPr>
          <p:nvPr>
            <p:ph type="title"/>
          </p:nvPr>
        </p:nvSpPr>
        <p:spPr bwMode="auto">
          <a:xfrm flipV="1">
            <a:off x="457200" y="188913"/>
            <a:ext cx="7467600" cy="85725"/>
          </a:xfrm>
        </p:spPr>
        <p:txBody>
          <a:bodyPr wrap="square" lIns="91440" tIns="45720" rIns="91440" bIns="45720" numCol="1" anchorCtr="0" compatLnSpc="1">
            <a:prstTxWarp prst="textNoShape">
              <a:avLst/>
            </a:prstTxWarp>
          </a:bodyPr>
          <a:lstStyle/>
          <a:p>
            <a:pPr algn="ctr"/>
            <a:endParaRPr lang="sl-SI" altLang="sl-SI" sz="2600" cap="none"/>
          </a:p>
        </p:txBody>
      </p:sp>
      <p:sp>
        <p:nvSpPr>
          <p:cNvPr id="11267" name="Ograda vsebine 2">
            <a:extLst>
              <a:ext uri="{FF2B5EF4-FFF2-40B4-BE49-F238E27FC236}">
                <a16:creationId xmlns:a16="http://schemas.microsoft.com/office/drawing/2014/main" id="{E52AFA5E-9657-4054-8923-94F46621CC63}"/>
              </a:ext>
            </a:extLst>
          </p:cNvPr>
          <p:cNvSpPr>
            <a:spLocks noGrp="1"/>
          </p:cNvSpPr>
          <p:nvPr>
            <p:ph sz="quarter" idx="1"/>
          </p:nvPr>
        </p:nvSpPr>
        <p:spPr>
          <a:xfrm>
            <a:off x="457200" y="549275"/>
            <a:ext cx="7467600" cy="5924550"/>
          </a:xfrm>
        </p:spPr>
        <p:txBody>
          <a:bodyPr/>
          <a:lstStyle/>
          <a:p>
            <a:r>
              <a:rPr lang="sl-SI" altLang="sl-SI" b="1">
                <a:latin typeface="Arial" panose="020B0604020202020204" pitchFamily="34" charset="0"/>
              </a:rPr>
              <a:t>Sekundarna socializacija – </a:t>
            </a:r>
            <a:r>
              <a:rPr lang="sl-SI" altLang="sl-SI">
                <a:latin typeface="Arial" panose="020B0604020202020204" pitchFamily="34" charset="0"/>
              </a:rPr>
              <a:t>poteka predvsem v izobraževalnih ustanovah, (preko institucij) kjer je v ospredju kognitivni razvoj posameznika. (npr.: vrtec, šola…). V tem nadaljnjem  procesu socializacije se otrok sreča z drugimi otroki (vrstniki), z njimi se uči sodelovanja, tekmovanja, in osvaja pravila medsebojnega sodelovanja v skupini. Sreča se z avtoritetami in pravili, ki so nujna pri skupnem delu. - ŠOLA</a:t>
            </a:r>
          </a:p>
          <a:p>
            <a:pPr>
              <a:buFont typeface="Wingdings" panose="05000000000000000000" pitchFamily="2" charset="2"/>
              <a:buNone/>
            </a:pPr>
            <a:endParaRPr lang="sl-SI" altLang="sl-SI">
              <a:latin typeface="Arial" panose="020B0604020202020204" pitchFamily="34" charset="0"/>
            </a:endParaRPr>
          </a:p>
          <a:p>
            <a:r>
              <a:rPr lang="sl-SI" altLang="sl-SI" b="1">
                <a:latin typeface="Arial" panose="020B0604020202020204" pitchFamily="34" charset="0"/>
              </a:rPr>
              <a:t>Terciarna socializacija </a:t>
            </a:r>
            <a:r>
              <a:rPr lang="sl-SI" altLang="sl-SI">
                <a:latin typeface="Arial" panose="020B0604020202020204" pitchFamily="34" charset="0"/>
              </a:rPr>
              <a:t>– poteka v širšem družbenem okolju, z vplivi različnih družbenih dejavnikov (mediji, družbena ureditev, …). </a:t>
            </a:r>
          </a:p>
          <a:p>
            <a:pPr>
              <a:buFont typeface="Wingdings" panose="05000000000000000000" pitchFamily="2" charset="2"/>
              <a:buNone/>
            </a:pPr>
            <a:r>
              <a:rPr lang="sl-SI" altLang="sl-SI">
                <a:latin typeface="Arial" panose="020B0604020202020204" pitchFamily="34" charset="0"/>
              </a:rPr>
              <a:t>    - MEDIJI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0A1C43F-FBED-4A5B-990E-9808843D2708}"/>
              </a:ext>
            </a:extLst>
          </p:cNvPr>
          <p:cNvSpPr>
            <a:spLocks noGrp="1"/>
          </p:cNvSpPr>
          <p:nvPr>
            <p:ph type="title"/>
          </p:nvPr>
        </p:nvSpPr>
        <p:spPr>
          <a:xfrm>
            <a:off x="457200" y="274638"/>
            <a:ext cx="7467600" cy="725487"/>
          </a:xfrm>
        </p:spPr>
        <p:txBody>
          <a:bodyPr wrap="square" lIns="91440" tIns="45720" rIns="91440" bIns="45720" numCol="1" anchorCtr="0" compatLnSpc="1">
            <a:prstTxWarp prst="textNoShape">
              <a:avLst/>
            </a:prstTxWarp>
          </a:bodyPr>
          <a:lstStyle/>
          <a:p>
            <a:pPr algn="ctr"/>
            <a:r>
              <a:rPr lang="sl-SI" altLang="sl-SI" b="1" cap="none">
                <a:solidFill>
                  <a:srgbClr val="7030A0"/>
                </a:solidFill>
                <a:latin typeface="Arial" panose="020B0604020202020204" pitchFamily="34" charset="0"/>
              </a:rPr>
              <a:t>VPLIV SOCIALIZACIJE NA ŽIVLJENJE</a:t>
            </a:r>
          </a:p>
        </p:txBody>
      </p:sp>
      <p:sp>
        <p:nvSpPr>
          <p:cNvPr id="3" name="Ograda vsebine 2">
            <a:extLst>
              <a:ext uri="{FF2B5EF4-FFF2-40B4-BE49-F238E27FC236}">
                <a16:creationId xmlns:a16="http://schemas.microsoft.com/office/drawing/2014/main" id="{72E7A7BA-9CF5-4852-8EC8-F4BB5A0D5782}"/>
              </a:ext>
            </a:extLst>
          </p:cNvPr>
          <p:cNvSpPr>
            <a:spLocks noGrp="1"/>
          </p:cNvSpPr>
          <p:nvPr>
            <p:ph sz="quarter" idx="1"/>
          </p:nvPr>
        </p:nvSpPr>
        <p:spPr>
          <a:xfrm>
            <a:off x="457200" y="1071563"/>
            <a:ext cx="7467600" cy="5402262"/>
          </a:xfrm>
        </p:spPr>
        <p:txBody>
          <a:bodyPr>
            <a:normAutofit/>
          </a:bodyPr>
          <a:lstStyle/>
          <a:p>
            <a:pPr>
              <a:lnSpc>
                <a:spcPct val="90000"/>
              </a:lnSpc>
            </a:pPr>
            <a:r>
              <a:rPr lang="sl-SI" altLang="sl-SI" sz="2000">
                <a:latin typeface="Arial" panose="020B0604020202020204" pitchFamily="34" charset="0"/>
              </a:rPr>
              <a:t>Prek socializacije posameznik postopoma opušča vedenje, ki ga družina ali družba ne odobrava, ga prepoveduje, oblikuje pa se tisto vedenje, ki je </a:t>
            </a:r>
            <a:r>
              <a:rPr lang="sl-SI" altLang="sl-SI" sz="2000" b="1">
                <a:latin typeface="Arial" panose="020B0604020202020204" pitchFamily="34" charset="0"/>
              </a:rPr>
              <a:t>socialno zaželeno in spodbujano.</a:t>
            </a:r>
            <a:r>
              <a:rPr lang="sl-SI" altLang="sl-SI" sz="2000">
                <a:latin typeface="Arial" panose="020B0604020202020204" pitchFamily="34" charset="0"/>
              </a:rPr>
              <a:t> Socializacija, da posamezniku </a:t>
            </a:r>
            <a:r>
              <a:rPr lang="sl-SI" altLang="sl-SI" sz="2000" b="1">
                <a:latin typeface="Arial" panose="020B0604020202020204" pitchFamily="34" charset="0"/>
              </a:rPr>
              <a:t>»navodila«</a:t>
            </a:r>
            <a:r>
              <a:rPr lang="sl-SI" altLang="sl-SI" sz="2000">
                <a:latin typeface="Arial" panose="020B0604020202020204" pitchFamily="34" charset="0"/>
              </a:rPr>
              <a:t> oz. okvir obnašanja, ki ga nosi s seboj vse življenje. </a:t>
            </a:r>
          </a:p>
          <a:p>
            <a:pPr>
              <a:lnSpc>
                <a:spcPct val="90000"/>
              </a:lnSpc>
              <a:buFont typeface="Wingdings" panose="05000000000000000000" pitchFamily="2" charset="2"/>
              <a:buNone/>
            </a:pPr>
            <a:endParaRPr lang="sl-SI" altLang="sl-SI" sz="2000">
              <a:latin typeface="Arial" panose="020B0604020202020204" pitchFamily="34" charset="0"/>
            </a:endParaRPr>
          </a:p>
          <a:p>
            <a:pPr>
              <a:lnSpc>
                <a:spcPct val="90000"/>
              </a:lnSpc>
            </a:pPr>
            <a:r>
              <a:rPr lang="sl-SI" altLang="sl-SI" b="1">
                <a:latin typeface="Arial" panose="020B0604020202020204" pitchFamily="34" charset="0"/>
              </a:rPr>
              <a:t>Posledice uspešne socializacije so:</a:t>
            </a:r>
          </a:p>
          <a:p>
            <a:pPr>
              <a:lnSpc>
                <a:spcPct val="90000"/>
              </a:lnSpc>
              <a:buFont typeface="Century Schoolbook" panose="02040604050505020304" pitchFamily="18" charset="0"/>
              <a:buAutoNum type="alphaLcPeriod"/>
            </a:pPr>
            <a:r>
              <a:rPr lang="sl-SI" altLang="sl-SI" sz="2000">
                <a:latin typeface="Arial" panose="020B0604020202020204" pitchFamily="34" charset="0"/>
              </a:rPr>
              <a:t>poznavanje, upoštevanje in </a:t>
            </a:r>
            <a:r>
              <a:rPr lang="sl-SI" altLang="sl-SI" sz="2000" b="1">
                <a:latin typeface="Arial" panose="020B0604020202020204" pitchFamily="34" charset="0"/>
              </a:rPr>
              <a:t>prilagajanje pravilom</a:t>
            </a:r>
            <a:r>
              <a:rPr lang="sl-SI" altLang="sl-SI" sz="2000">
                <a:latin typeface="Arial" panose="020B0604020202020204" pitchFamily="34" charset="0"/>
              </a:rPr>
              <a:t> (napisanim in splošno veljavnim) življenja v družbi, z drugimi ljudmi,</a:t>
            </a:r>
          </a:p>
          <a:p>
            <a:pPr>
              <a:lnSpc>
                <a:spcPct val="90000"/>
              </a:lnSpc>
              <a:buFont typeface="Century Schoolbook" panose="02040604050505020304" pitchFamily="18" charset="0"/>
              <a:buAutoNum type="alphaLcPeriod"/>
            </a:pPr>
            <a:r>
              <a:rPr lang="sl-SI" altLang="sl-SI" sz="2000">
                <a:latin typeface="Arial" panose="020B0604020202020204" pitchFamily="34" charset="0"/>
              </a:rPr>
              <a:t>dobra osnova za </a:t>
            </a:r>
            <a:r>
              <a:rPr lang="sl-SI" altLang="sl-SI" sz="2000" b="1">
                <a:latin typeface="Arial" panose="020B0604020202020204" pitchFamily="34" charset="0"/>
              </a:rPr>
              <a:t>sodelovanje z drugimi</a:t>
            </a:r>
            <a:r>
              <a:rPr lang="sl-SI" altLang="sl-SI" sz="2000">
                <a:latin typeface="Arial" panose="020B0604020202020204" pitchFamily="34" charset="0"/>
              </a:rPr>
              <a:t> na različnih nivojih,</a:t>
            </a:r>
          </a:p>
          <a:p>
            <a:pPr>
              <a:lnSpc>
                <a:spcPct val="90000"/>
              </a:lnSpc>
              <a:buFont typeface="Century Schoolbook" panose="02040604050505020304" pitchFamily="18" charset="0"/>
              <a:buAutoNum type="alphaLcPeriod"/>
            </a:pPr>
            <a:r>
              <a:rPr lang="sl-SI" altLang="sl-SI" sz="2000">
                <a:latin typeface="Arial" panose="020B0604020202020204" pitchFamily="34" charset="0"/>
              </a:rPr>
              <a:t>jasne </a:t>
            </a:r>
            <a:r>
              <a:rPr lang="sl-SI" altLang="sl-SI" sz="2000" b="1">
                <a:latin typeface="Arial" panose="020B0604020202020204" pitchFamily="34" charset="0"/>
              </a:rPr>
              <a:t>meje</a:t>
            </a:r>
            <a:r>
              <a:rPr lang="sl-SI" altLang="sl-SI" sz="2000">
                <a:latin typeface="Arial" panose="020B0604020202020204" pitchFamily="34" charset="0"/>
              </a:rPr>
              <a:t>,</a:t>
            </a:r>
          </a:p>
          <a:p>
            <a:pPr>
              <a:lnSpc>
                <a:spcPct val="90000"/>
              </a:lnSpc>
              <a:buFont typeface="Century Schoolbook" panose="02040604050505020304" pitchFamily="18" charset="0"/>
              <a:buAutoNum type="alphaLcPeriod"/>
            </a:pPr>
            <a:r>
              <a:rPr lang="sl-SI" altLang="sl-SI" sz="2000">
                <a:latin typeface="Arial" panose="020B0604020202020204" pitchFamily="34" charset="0"/>
              </a:rPr>
              <a:t>osnova za pozitivno </a:t>
            </a:r>
            <a:r>
              <a:rPr lang="sl-SI" altLang="sl-SI" sz="2000" b="1">
                <a:latin typeface="Arial" panose="020B0604020202020204" pitchFamily="34" charset="0"/>
              </a:rPr>
              <a:t>samopodobo</a:t>
            </a:r>
            <a:r>
              <a:rPr lang="sl-SI" altLang="sl-SI" sz="2000">
                <a:latin typeface="Arial" panose="020B0604020202020204" pitchFamily="34" charset="0"/>
              </a:rPr>
              <a:t> in sproščeno sodelovanje,</a:t>
            </a:r>
          </a:p>
          <a:p>
            <a:pPr>
              <a:lnSpc>
                <a:spcPct val="90000"/>
              </a:lnSpc>
              <a:buFont typeface="Century Schoolbook" panose="02040604050505020304" pitchFamily="18" charset="0"/>
              <a:buAutoNum type="alphaLcPeriod"/>
            </a:pPr>
            <a:r>
              <a:rPr lang="sl-SI" altLang="sl-SI" sz="2000">
                <a:latin typeface="Arial" panose="020B0604020202020204" pitchFamily="34" charset="0"/>
              </a:rPr>
              <a:t>možnost vlaganja energije v zastavljene </a:t>
            </a:r>
            <a:r>
              <a:rPr lang="sl-SI" altLang="sl-SI" sz="2000" b="1">
                <a:latin typeface="Arial" panose="020B0604020202020204" pitchFamily="34" charset="0"/>
              </a:rPr>
              <a:t>cilje</a:t>
            </a:r>
            <a:r>
              <a:rPr lang="sl-SI" altLang="sl-SI" sz="2000">
                <a:latin typeface="Arial" panose="020B0604020202020204" pitchFamily="34" charset="0"/>
              </a:rPr>
              <a:t> (ker ni težav v odnosih)</a:t>
            </a:r>
          </a:p>
          <a:p>
            <a:pPr>
              <a:lnSpc>
                <a:spcPct val="90000"/>
              </a:lnSpc>
            </a:pPr>
            <a:endParaRPr lang="sl-SI" altLang="sl-SI" sz="20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A0B5A1-BB65-4358-8DD3-174A4D859D9E}"/>
              </a:ext>
            </a:extLst>
          </p:cNvPr>
          <p:cNvSpPr>
            <a:spLocks noGrp="1"/>
          </p:cNvSpPr>
          <p:nvPr>
            <p:ph type="title"/>
          </p:nvPr>
        </p:nvSpPr>
        <p:spPr>
          <a:xfrm>
            <a:off x="457200" y="274638"/>
            <a:ext cx="7467600" cy="582612"/>
          </a:xfrm>
        </p:spPr>
        <p:txBody>
          <a:bodyPr wrap="square" lIns="91440" tIns="45720" rIns="91440" bIns="45720" numCol="1" anchorCtr="0" compatLnSpc="1">
            <a:prstTxWarp prst="textNoShape">
              <a:avLst/>
            </a:prstTxWarp>
          </a:bodyPr>
          <a:lstStyle/>
          <a:p>
            <a:pPr algn="ctr"/>
            <a:r>
              <a:rPr lang="sl-SI" altLang="sl-SI" b="1" cap="none">
                <a:solidFill>
                  <a:schemeClr val="tx1"/>
                </a:solidFill>
                <a:latin typeface="Arial" panose="020B0604020202020204" pitchFamily="34" charset="0"/>
              </a:rPr>
              <a:t>SOCIALNA SKUPINA</a:t>
            </a:r>
          </a:p>
        </p:txBody>
      </p:sp>
      <p:sp>
        <p:nvSpPr>
          <p:cNvPr id="13315" name="Ograda vsebine 2">
            <a:extLst>
              <a:ext uri="{FF2B5EF4-FFF2-40B4-BE49-F238E27FC236}">
                <a16:creationId xmlns:a16="http://schemas.microsoft.com/office/drawing/2014/main" id="{0801C043-6547-47D5-AC17-24DA06C96DAE}"/>
              </a:ext>
            </a:extLst>
          </p:cNvPr>
          <p:cNvSpPr>
            <a:spLocks noGrp="1"/>
          </p:cNvSpPr>
          <p:nvPr>
            <p:ph sz="quarter" idx="1"/>
          </p:nvPr>
        </p:nvSpPr>
        <p:spPr>
          <a:xfrm>
            <a:off x="468313" y="1773238"/>
            <a:ext cx="7467600" cy="3600450"/>
          </a:xfrm>
        </p:spPr>
        <p:txBody>
          <a:bodyPr/>
          <a:lstStyle/>
          <a:p>
            <a:r>
              <a:rPr lang="sl-SI" altLang="sl-SI" b="1">
                <a:latin typeface="Arial" panose="020B0604020202020204" pitchFamily="34" charset="0"/>
              </a:rPr>
              <a:t>Skupina</a:t>
            </a:r>
            <a:r>
              <a:rPr lang="sl-SI" altLang="sl-SI">
                <a:latin typeface="Arial" panose="020B0604020202020204" pitchFamily="34" charset="0"/>
              </a:rPr>
              <a:t> je socialna enota, ki šteje </a:t>
            </a:r>
          </a:p>
          <a:p>
            <a:pPr marL="742950" lvl="1" indent="-285750"/>
            <a:r>
              <a:rPr lang="sl-SI" altLang="sl-SI">
                <a:latin typeface="Arial" panose="020B0604020202020204" pitchFamily="34" charset="0"/>
              </a:rPr>
              <a:t>omejeno število posameznikov, </a:t>
            </a:r>
          </a:p>
          <a:p>
            <a:pPr marL="742950" lvl="1" indent="-285750"/>
            <a:r>
              <a:rPr lang="sl-SI" altLang="sl-SI">
                <a:latin typeface="Arial" panose="020B0604020202020204" pitchFamily="34" charset="0"/>
              </a:rPr>
              <a:t>med katerimi obstaja stabilen sistem odnosov </a:t>
            </a:r>
          </a:p>
          <a:p>
            <a:pPr marL="742950" lvl="1" indent="-285750"/>
            <a:r>
              <a:rPr lang="sl-SI" altLang="sl-SI">
                <a:latin typeface="Arial" panose="020B0604020202020204" pitchFamily="34" charset="0"/>
              </a:rPr>
              <a:t>in določene norme vedenja, </a:t>
            </a:r>
          </a:p>
          <a:p>
            <a:pPr marL="742950" lvl="1" indent="-285750"/>
            <a:r>
              <a:rPr lang="sl-SI" altLang="sl-SI">
                <a:latin typeface="Arial" panose="020B0604020202020204" pitchFamily="34" charset="0"/>
              </a:rPr>
              <a:t>ki so usmerjeni k doseganju skupnih ciljev. </a:t>
            </a:r>
          </a:p>
          <a:p>
            <a:pPr marL="742950" lvl="1" indent="-285750"/>
            <a:r>
              <a:rPr lang="sl-SI" altLang="sl-SI">
                <a:latin typeface="Arial" panose="020B0604020202020204" pitchFamily="34" charset="0"/>
              </a:rPr>
              <a:t>Med njimi je tudi neposreden stik, neposredna interakcija ter pomemben vzajemni vpliv.</a:t>
            </a:r>
          </a:p>
          <a:p>
            <a:pPr>
              <a:buFont typeface="Wingdings" panose="05000000000000000000" pitchFamily="2" charset="2"/>
              <a:buNone/>
            </a:pPr>
            <a:endParaRPr lang="sl-SI" altLang="sl-SI">
              <a:latin typeface="Arial" panose="020B0604020202020204" pitchFamily="34" charset="0"/>
            </a:endParaRPr>
          </a:p>
          <a:p>
            <a:endParaRPr lang="sl-SI" altLang="sl-SI">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a:extLst>
              <a:ext uri="{FF2B5EF4-FFF2-40B4-BE49-F238E27FC236}">
                <a16:creationId xmlns:a16="http://schemas.microsoft.com/office/drawing/2014/main" id="{D6BA4AE8-9644-4605-B4ED-BE4EB4D3534F}"/>
              </a:ext>
            </a:extLst>
          </p:cNvPr>
          <p:cNvSpPr txBox="1">
            <a:spLocks noChangeArrowheads="1"/>
          </p:cNvSpPr>
          <p:nvPr/>
        </p:nvSpPr>
        <p:spPr bwMode="auto">
          <a:xfrm flipV="1">
            <a:off x="735013" y="1801813"/>
            <a:ext cx="75819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a:spcBef>
                <a:spcPts val="600"/>
              </a:spcBef>
              <a:buClr>
                <a:schemeClr val="accent1"/>
              </a:buClr>
              <a:buSzPct val="70000"/>
              <a:buFont typeface="Wingdings" panose="05000000000000000000" pitchFamily="2" charset="2"/>
              <a:buChar char=""/>
            </a:pPr>
            <a:r>
              <a:rPr lang="sl-SI" altLang="sl-SI" sz="2400" b="1"/>
              <a:t> Socialna moč</a:t>
            </a:r>
            <a:r>
              <a:rPr lang="sl-SI" altLang="sl-SI" sz="2400"/>
              <a:t> se kaže v sposobnosti  namernega vplivanja na druge. Je torej potencialni vpliv, ki se kaže kot </a:t>
            </a:r>
            <a:r>
              <a:rPr lang="sl-SI" altLang="sl-SI" sz="2400" b="1"/>
              <a:t>legitimna moč,</a:t>
            </a:r>
            <a:r>
              <a:rPr lang="sl-SI" altLang="sl-SI" sz="2400"/>
              <a:t> ki jo  posamezniku daje njegov položaj, formalna vloga, naziv, pooblastilo… (policaj); ali pa moč represije, ki jo ima posameznik zaradi možnosti uporabe negativnega pogojevanja ter kazni nad drugimi.</a:t>
            </a:r>
          </a:p>
          <a:p>
            <a:endParaRPr lang="sl-SI" altLang="sl-SI" sz="2400"/>
          </a:p>
        </p:txBody>
      </p:sp>
      <p:sp>
        <p:nvSpPr>
          <p:cNvPr id="31751" name="Rectangle 7">
            <a:extLst>
              <a:ext uri="{FF2B5EF4-FFF2-40B4-BE49-F238E27FC236}">
                <a16:creationId xmlns:a16="http://schemas.microsoft.com/office/drawing/2014/main" id="{28220459-80CE-40EE-8205-49CC80A254E0}"/>
              </a:ext>
            </a:extLst>
          </p:cNvPr>
          <p:cNvSpPr>
            <a:spLocks noGrp="1" noChangeArrowheads="1"/>
          </p:cNvSpPr>
          <p:nvPr>
            <p:ph type="title" idx="4294967295"/>
          </p:nvPr>
        </p:nvSpPr>
        <p:spPr bwMode="auto">
          <a:xfrm flipV="1">
            <a:off x="457200" y="188913"/>
            <a:ext cx="7467600" cy="85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endParaRPr lang="sl-SI" altLang="sl-SI" sz="2600" cap="none"/>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Oriel</Template>
  <TotalTime>0</TotalTime>
  <Words>1035</Words>
  <Application>Microsoft Office PowerPoint</Application>
  <PresentationFormat>On-screen Show (4:3)</PresentationFormat>
  <Paragraphs>75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Schoolbook</vt:lpstr>
      <vt:lpstr>Comic Sans MS</vt:lpstr>
      <vt:lpstr>Wingdings</vt:lpstr>
      <vt:lpstr>Wingdings 2</vt:lpstr>
      <vt:lpstr>Altana</vt:lpstr>
      <vt:lpstr>POSAMEZNIK V SKUPINI IN SKUPINSKA DINAMIKA</vt:lpstr>
      <vt:lpstr>SOCIALIZACIJA</vt:lpstr>
      <vt:lpstr>PowerPoint Presentation</vt:lpstr>
      <vt:lpstr>PowerPoint Presentation</vt:lpstr>
      <vt:lpstr>PowerPoint Presentation</vt:lpstr>
      <vt:lpstr>PowerPoint Presentation</vt:lpstr>
      <vt:lpstr>VPLIV SOCIALIZACIJE NA ŽIVLJENJE</vt:lpstr>
      <vt:lpstr>SOCIALNA SKUPINA</vt:lpstr>
      <vt:lpstr>PowerPoint Presentation</vt:lpstr>
      <vt:lpstr>VLOGE v SOCIALNI SKUPINI</vt:lpstr>
      <vt:lpstr>Vloga</vt:lpstr>
      <vt:lpstr>SOCIALNA SKUPINA</vt:lpstr>
      <vt:lpstr>DRUŽINA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2019-06-03T09:10:26Z</dcterms:created>
  <dcterms:modified xsi:type="dcterms:W3CDTF">2019-06-03T09:10:26Z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