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7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62" name="Group 2">
            <a:extLst>
              <a:ext uri="{FF2B5EF4-FFF2-40B4-BE49-F238E27FC236}">
                <a16:creationId xmlns:a16="http://schemas.microsoft.com/office/drawing/2014/main" id="{5CB06556-A1BC-4532-BCE1-34EC0C247619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92163" name="Freeform 3">
              <a:extLst>
                <a:ext uri="{FF2B5EF4-FFF2-40B4-BE49-F238E27FC236}">
                  <a16:creationId xmlns:a16="http://schemas.microsoft.com/office/drawing/2014/main" id="{4143D7B0-934E-4602-8985-592FA8BAF94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2164" name="Freeform 4">
              <a:extLst>
                <a:ext uri="{FF2B5EF4-FFF2-40B4-BE49-F238E27FC236}">
                  <a16:creationId xmlns:a16="http://schemas.microsoft.com/office/drawing/2014/main" id="{80B778C6-2DCA-4771-8BBB-CDF84EC4A38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2165" name="Freeform 5">
              <a:extLst>
                <a:ext uri="{FF2B5EF4-FFF2-40B4-BE49-F238E27FC236}">
                  <a16:creationId xmlns:a16="http://schemas.microsoft.com/office/drawing/2014/main" id="{32A16798-0535-4230-BCB6-53B1C8EBA1D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2166" name="Freeform 6">
              <a:extLst>
                <a:ext uri="{FF2B5EF4-FFF2-40B4-BE49-F238E27FC236}">
                  <a16:creationId xmlns:a16="http://schemas.microsoft.com/office/drawing/2014/main" id="{69C711EE-5C95-40C9-9F2A-52CA10FC92D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2167" name="Freeform 7">
              <a:extLst>
                <a:ext uri="{FF2B5EF4-FFF2-40B4-BE49-F238E27FC236}">
                  <a16:creationId xmlns:a16="http://schemas.microsoft.com/office/drawing/2014/main" id="{EDF89F01-4E2E-443E-9906-C515A815256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2168" name="Freeform 8">
              <a:extLst>
                <a:ext uri="{FF2B5EF4-FFF2-40B4-BE49-F238E27FC236}">
                  <a16:creationId xmlns:a16="http://schemas.microsoft.com/office/drawing/2014/main" id="{A2B647AF-FFDB-438D-B183-DB4C51D795E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92169" name="Rectangle 9">
            <a:extLst>
              <a:ext uri="{FF2B5EF4-FFF2-40B4-BE49-F238E27FC236}">
                <a16:creationId xmlns:a16="http://schemas.microsoft.com/office/drawing/2014/main" id="{225C504A-555A-405A-A6AA-4C034AD98676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en-US" altLang="sl-SI" noProof="0"/>
              <a:t>Kliknite, če želite urediti slog naslova matrice</a:t>
            </a:r>
          </a:p>
        </p:txBody>
      </p:sp>
      <p:sp>
        <p:nvSpPr>
          <p:cNvPr id="92170" name="Rectangle 10">
            <a:extLst>
              <a:ext uri="{FF2B5EF4-FFF2-40B4-BE49-F238E27FC236}">
                <a16:creationId xmlns:a16="http://schemas.microsoft.com/office/drawing/2014/main" id="{A8F6652A-76E4-4D62-B840-4B1A0A67FBDD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sl-SI" noProof="0"/>
              <a:t>Kliknite, če želite urediti slog podnaslova matrice</a:t>
            </a:r>
          </a:p>
        </p:txBody>
      </p:sp>
      <p:sp>
        <p:nvSpPr>
          <p:cNvPr id="92171" name="Rectangle 11">
            <a:extLst>
              <a:ext uri="{FF2B5EF4-FFF2-40B4-BE49-F238E27FC236}">
                <a16:creationId xmlns:a16="http://schemas.microsoft.com/office/drawing/2014/main" id="{6B935B9F-27B8-40C2-A0AB-E7970509516C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92172" name="Rectangle 12">
            <a:extLst>
              <a:ext uri="{FF2B5EF4-FFF2-40B4-BE49-F238E27FC236}">
                <a16:creationId xmlns:a16="http://schemas.microsoft.com/office/drawing/2014/main" id="{CCA1A70F-FAD4-4C1E-AF10-930FC551C9F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92173" name="Rectangle 13">
            <a:extLst>
              <a:ext uri="{FF2B5EF4-FFF2-40B4-BE49-F238E27FC236}">
                <a16:creationId xmlns:a16="http://schemas.microsoft.com/office/drawing/2014/main" id="{258E943F-52A8-4251-91E6-FEA6F9F7592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6D7B75F-ED02-4B8B-B8CC-2D3D3281CBE6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27869-BF45-4482-B0E7-3556B75E9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369D8-2841-4E13-86D1-CDDB538053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05BCA-9056-49E5-B58F-C51BDCCFB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018DE-A737-4B6B-BC0D-3CF849168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45D69-43E2-492A-8ED2-919702CCD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E2411-2E4D-4E87-977C-A5C9AB29098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335408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243764-0FC7-4DFB-834F-9832A726DE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AD6C13-DC78-4946-8A85-171427DAA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5EFB2-FAEC-448F-A2DB-7F612D875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D54B6-22BC-49E2-91C3-9E030D057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535CD-32FE-4A32-9648-CA43D1C07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5AF47-C4A2-4371-BAD3-77569EDBEA62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049855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8A9E4-4A12-4D2A-B77C-0530760EC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3DD86-0AB6-4608-B3AD-EF9ABC059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4145E-A86E-40DC-BFAC-3142DF93B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6F810-6CD0-448E-A2C3-01B85C999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55118-1467-41DB-9B6B-B262EB573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044F7-6805-43AB-80D7-A79A58BFA0E7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822114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D74BC-DB5C-4EB1-BA94-8C8AF4620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12E0F1-C2B4-41C8-895B-B4007D8146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58E618-8FC7-4D0F-8D48-62DA0EBC3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B62B7-F5F7-40C8-920D-3BC2C6A75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277D-657B-4068-B25F-CD9BEA0E9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12EF1-10A1-4869-90D1-24327157992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376034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73BC6-E3EB-4ADA-9653-84DB58A17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BF390-175A-41A8-9626-38936DF2BA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ED3DC2-3159-4535-BD20-DEA7F631FD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EC1C85-1D3D-48EA-B8B8-58F025DE3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6C1A51-43CB-46AB-B52B-CCF53289D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BC2D61-EDCA-442D-B8ED-91E014BD1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1886A-85E6-4FE5-BC33-EF54433CCB92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943834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EF280-4E48-4743-9E8B-F77679504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B179A-A0F0-4A15-BD86-A3B8B89F4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892379-F1AB-4C27-84C7-CE55037133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DBA918-D547-4EFC-9DFF-26DCDD745F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131A8B-6B00-4249-A420-56EEDC30CE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59C0DF-449A-40E8-A761-BF458A1DC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53211B-8A42-4477-98E2-AFFAC2834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F07FE9-92D1-4D19-8E09-919B91198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7172D-5E9F-474A-94FF-13A8D33C483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601762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BFEF1-F325-4EA4-9E42-BB28A8A3E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D7B29B-9545-477B-A5AE-36C6D55A0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2A0A73-C3C7-40D9-98D3-DAD83A9B0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0C1704-A976-42E9-8248-7ABB19CDE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36FF5B-CCBF-4BD7-AD9E-05E784C9087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791732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E846ED-14CB-4455-A35E-372E2360E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B8F2CC-7C28-4A79-8419-52E9D5D3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432898-0CC0-4F43-8062-B50D4CD00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E630B-EEDA-4158-8468-3BB3E9B4C43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412322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D3A4F-E67C-4AA3-B8E2-E6C4A8619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F040F-B507-40E0-83D3-3BC324CB5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ED2048-D28E-4543-B4E5-D09F039A84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997AA4-63D9-4267-B77E-EC372341F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7D9CE0-7FB2-4F52-AAEB-0871235C6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5B8BB3-61AE-4B6B-8E7C-744C4AC2F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1DE95-5835-43E9-9FFA-7D770164CE4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43203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4D62-1A2F-4B0A-9820-DEAD1505E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F8952B-AD52-46E8-AD9C-3AA1EEF1DE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8E969-A7A8-4B80-8542-5679CD5A84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C7FD88-CF29-439C-B060-F3813692B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D07B42-9BDB-4D4C-956A-2C0EDC9AA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FE520A-7771-44F4-8F61-39BDC46C9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87DF4-61D1-4D39-A016-BBE0EDAA41E1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89374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38" name="Group 2">
            <a:extLst>
              <a:ext uri="{FF2B5EF4-FFF2-40B4-BE49-F238E27FC236}">
                <a16:creationId xmlns:a16="http://schemas.microsoft.com/office/drawing/2014/main" id="{3E593F10-8A44-4DD7-BD5B-BFC57E07431E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91139" name="Freeform 3">
              <a:extLst>
                <a:ext uri="{FF2B5EF4-FFF2-40B4-BE49-F238E27FC236}">
                  <a16:creationId xmlns:a16="http://schemas.microsoft.com/office/drawing/2014/main" id="{23DB32B8-6A23-4CBA-9E50-4003FF8A8DC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1140" name="Freeform 4">
              <a:extLst>
                <a:ext uri="{FF2B5EF4-FFF2-40B4-BE49-F238E27FC236}">
                  <a16:creationId xmlns:a16="http://schemas.microsoft.com/office/drawing/2014/main" id="{5FF91233-4662-4A5A-AF20-CFD09BBBBF9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1141" name="Freeform 5">
              <a:extLst>
                <a:ext uri="{FF2B5EF4-FFF2-40B4-BE49-F238E27FC236}">
                  <a16:creationId xmlns:a16="http://schemas.microsoft.com/office/drawing/2014/main" id="{F06CB98C-28E3-410E-B94C-A534E0711CE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1142" name="Freeform 6">
              <a:extLst>
                <a:ext uri="{FF2B5EF4-FFF2-40B4-BE49-F238E27FC236}">
                  <a16:creationId xmlns:a16="http://schemas.microsoft.com/office/drawing/2014/main" id="{852DFE5D-065D-4F19-8470-D3627FA3D3C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1143" name="Freeform 7">
              <a:extLst>
                <a:ext uri="{FF2B5EF4-FFF2-40B4-BE49-F238E27FC236}">
                  <a16:creationId xmlns:a16="http://schemas.microsoft.com/office/drawing/2014/main" id="{0D9E1D6E-09F3-43EC-B1FB-016B29BDCC7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1144" name="Freeform 8">
              <a:extLst>
                <a:ext uri="{FF2B5EF4-FFF2-40B4-BE49-F238E27FC236}">
                  <a16:creationId xmlns:a16="http://schemas.microsoft.com/office/drawing/2014/main" id="{4ECF3118-2313-42A3-A43A-4F9DBC7C384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1145" name="Freeform 9">
              <a:extLst>
                <a:ext uri="{FF2B5EF4-FFF2-40B4-BE49-F238E27FC236}">
                  <a16:creationId xmlns:a16="http://schemas.microsoft.com/office/drawing/2014/main" id="{C7BB55A2-7D2F-4343-820A-90CC7A942D5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1146" name="Freeform 10">
              <a:extLst>
                <a:ext uri="{FF2B5EF4-FFF2-40B4-BE49-F238E27FC236}">
                  <a16:creationId xmlns:a16="http://schemas.microsoft.com/office/drawing/2014/main" id="{F08119EE-FA2A-4F00-80A7-AFB045C4A05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91147" name="Rectangle 11">
            <a:extLst>
              <a:ext uri="{FF2B5EF4-FFF2-40B4-BE49-F238E27FC236}">
                <a16:creationId xmlns:a16="http://schemas.microsoft.com/office/drawing/2014/main" id="{02794FF4-94A3-463D-B8D6-4714496856A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sl-SI"/>
          </a:p>
        </p:txBody>
      </p:sp>
      <p:sp>
        <p:nvSpPr>
          <p:cNvPr id="91148" name="Rectangle 12">
            <a:extLst>
              <a:ext uri="{FF2B5EF4-FFF2-40B4-BE49-F238E27FC236}">
                <a16:creationId xmlns:a16="http://schemas.microsoft.com/office/drawing/2014/main" id="{57AF6F8A-8882-4144-97A1-F01D98D647B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sl-SI"/>
          </a:p>
        </p:txBody>
      </p:sp>
      <p:sp>
        <p:nvSpPr>
          <p:cNvPr id="91149" name="Rectangle 13">
            <a:extLst>
              <a:ext uri="{FF2B5EF4-FFF2-40B4-BE49-F238E27FC236}">
                <a16:creationId xmlns:a16="http://schemas.microsoft.com/office/drawing/2014/main" id="{15BA87FF-D741-4B5A-A392-658694F3DEE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EB3A9C5-F3D3-4333-8E0A-68A45C677030}" type="slidenum">
              <a:rPr lang="en-US" altLang="sl-SI"/>
              <a:pPr/>
              <a:t>‹#›</a:t>
            </a:fld>
            <a:endParaRPr lang="en-US" altLang="sl-SI"/>
          </a:p>
        </p:txBody>
      </p:sp>
      <p:sp>
        <p:nvSpPr>
          <p:cNvPr id="91150" name="Rectangle 14">
            <a:extLst>
              <a:ext uri="{FF2B5EF4-FFF2-40B4-BE49-F238E27FC236}">
                <a16:creationId xmlns:a16="http://schemas.microsoft.com/office/drawing/2014/main" id="{F65C6D4D-2CE4-4773-ADE2-2BAB7E4294D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Kliknite, če želite urediti slog naslova matrice</a:t>
            </a:r>
          </a:p>
        </p:txBody>
      </p:sp>
      <p:sp>
        <p:nvSpPr>
          <p:cNvPr id="91151" name="Rectangle 15">
            <a:extLst>
              <a:ext uri="{FF2B5EF4-FFF2-40B4-BE49-F238E27FC236}">
                <a16:creationId xmlns:a16="http://schemas.microsoft.com/office/drawing/2014/main" id="{CA2BF5B4-5C71-4770-940A-C8B8C78CBC8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Kliknite, če želite urediti sloge besedila matrice</a:t>
            </a:r>
          </a:p>
          <a:p>
            <a:pPr lvl="1"/>
            <a:r>
              <a:rPr lang="en-US" altLang="sl-SI"/>
              <a:t>Druga raven</a:t>
            </a:r>
          </a:p>
          <a:p>
            <a:pPr lvl="2"/>
            <a:r>
              <a:rPr lang="en-US" altLang="sl-SI"/>
              <a:t>Tretja raven</a:t>
            </a:r>
          </a:p>
          <a:p>
            <a:pPr lvl="3"/>
            <a:r>
              <a:rPr lang="en-US" altLang="sl-SI"/>
              <a:t>Četrta raven</a:t>
            </a:r>
          </a:p>
          <a:p>
            <a:pPr lvl="4"/>
            <a:r>
              <a:rPr lang="en-US" altLang="sl-SI"/>
              <a:t>Peta raven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ruh-rs.si/" TargetMode="External"/><Relationship Id="rId7" Type="http://schemas.openxmlformats.org/officeDocument/2006/relationships/hyperlink" Target="http://www.zveza-pms.si/" TargetMode="External"/><Relationship Id="rId2" Type="http://schemas.openxmlformats.org/officeDocument/2006/relationships/hyperlink" Target="http://www.unicef.s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ijaska.org/" TargetMode="External"/><Relationship Id="rId5" Type="http://schemas.openxmlformats.org/officeDocument/2006/relationships/hyperlink" Target="http://www.tipovej.org/" TargetMode="External"/><Relationship Id="rId4" Type="http://schemas.openxmlformats.org/officeDocument/2006/relationships/hyperlink" Target="http://www.na-svet.net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tvslo.si/modload.php?&amp;c_mod=static&amp;c_menu=1091021112#ot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aruh-rs.si/index.php?id=464#c43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E4CB7F1-6F1A-4AC8-AEA2-A925AE325AA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/>
              <a:t>OTROŠKE PRAVICE</a:t>
            </a:r>
            <a:endParaRPr lang="en-US" altLang="sl-SI"/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C425A440-D656-410C-91C8-E32DE7535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4868863"/>
            <a:ext cx="345598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l-SI" altLang="sl-SI" dirty="0"/>
          </a:p>
          <a:p>
            <a:pPr>
              <a:spcBef>
                <a:spcPct val="50000"/>
              </a:spcBef>
            </a:pPr>
            <a:endParaRPr lang="sl-SI" altLang="sl-SI" dirty="0"/>
          </a:p>
          <a:p>
            <a:pPr>
              <a:spcBef>
                <a:spcPct val="50000"/>
              </a:spcBef>
            </a:pPr>
            <a:r>
              <a:rPr lang="sl-SI" altLang="sl-SI" dirty="0"/>
              <a:t>Predmet: Pravo</a:t>
            </a:r>
            <a:endParaRPr lang="en-US" altLang="sl-SI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9F5E8034-BCC4-4278-9119-4861F647882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4. BOJ PROTI VIRUSU HIV IN AIDSU</a:t>
            </a:r>
            <a:endParaRPr lang="en-US" altLang="sl-SI"/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7DF2B7D7-01E4-41F3-B278-2684FE2C05A1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/>
              <a:t>Otroci in njihove družine morajo biti zaščiteni pred okužbo z virusom hiv in pred nevarnimi učinki virusa hiv in aidsa. Vsi otroci imajo pravico do podatkov o tej bolezni.</a:t>
            </a:r>
            <a:endParaRPr lang="en-US" altLang="sl-SI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4">
            <a:extLst>
              <a:ext uri="{FF2B5EF4-FFF2-40B4-BE49-F238E27FC236}">
                <a16:creationId xmlns:a16="http://schemas.microsoft.com/office/drawing/2014/main" id="{D60548C1-AE13-4403-A044-FFB9EF3AB4AD}"/>
              </a:ext>
            </a:extLst>
          </p:cNvPr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219200" y="762000"/>
            <a:ext cx="7924800" cy="1143000"/>
          </a:xfrm>
        </p:spPr>
        <p:txBody>
          <a:bodyPr/>
          <a:lstStyle/>
          <a:p>
            <a:r>
              <a:rPr lang="sl-SI" altLang="sl-SI"/>
              <a:t>Nekaj pravic otrok</a:t>
            </a:r>
            <a:endParaRPr lang="en-US" altLang="sl-SI"/>
          </a:p>
        </p:txBody>
      </p:sp>
      <p:sp>
        <p:nvSpPr>
          <p:cNvPr id="76805" name="Rectangle 5">
            <a:extLst>
              <a:ext uri="{FF2B5EF4-FFF2-40B4-BE49-F238E27FC236}">
                <a16:creationId xmlns:a16="http://schemas.microsoft.com/office/drawing/2014/main" id="{8419BF26-FA23-4C5D-89D7-715ADC01BEE0}"/>
              </a:ext>
            </a:extLst>
          </p:cNvPr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755650" y="1773238"/>
            <a:ext cx="7991475" cy="46529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000"/>
              <a:t>Otroci imajo pravico biti s svojimi družinami ali tistimi, ki bodo najbolje skrbeli za njih. Če so ločeni od enega ali obeh staršev, jih imajo pravico obiskovati.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br>
              <a:rPr lang="sl-SI" altLang="sl-SI" sz="2000"/>
            </a:br>
            <a:r>
              <a:rPr lang="sl-SI" altLang="sl-SI" sz="2000"/>
              <a:t>Otroci imajo pravico do zadostne količine hrane in čiste vode. </a:t>
            </a:r>
            <a:br>
              <a:rPr lang="sl-SI" altLang="sl-SI" sz="2000"/>
            </a:br>
            <a:endParaRPr lang="sl-SI" altLang="sl-SI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000"/>
              <a:t>Otroci imajo pravico do ustrezne življenjske ravni. </a:t>
            </a:r>
            <a:br>
              <a:rPr lang="sl-SI" altLang="sl-SI" sz="2000"/>
            </a:br>
            <a:endParaRPr lang="sl-SI" altLang="sl-SI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000"/>
              <a:t>Otroci imajo pravico do zdravstvenega varstva. </a:t>
            </a:r>
            <a:br>
              <a:rPr lang="sl-SI" altLang="sl-SI" sz="2000"/>
            </a:br>
            <a:endParaRPr lang="sl-SI" altLang="sl-SI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000"/>
              <a:t>Otroci s posebnimi potrebami imajo pravico do posebne skrbi in usposabljanja.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br>
              <a:rPr lang="sl-SI" altLang="sl-SI" sz="2000"/>
            </a:br>
            <a:r>
              <a:rPr lang="sl-SI" altLang="sl-SI" sz="2000"/>
              <a:t>Otroci imajo pravico do igre in razvedrila. </a:t>
            </a:r>
            <a:br>
              <a:rPr lang="sl-SI" altLang="sl-SI" sz="2000"/>
            </a:br>
            <a:endParaRPr lang="sl-SI" altLang="sl-SI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000"/>
              <a:t>Otroci imajo pravico do brezplačnega izobraževanja. </a:t>
            </a:r>
            <a:br>
              <a:rPr lang="sl-SI" altLang="sl-SI" sz="2000"/>
            </a:br>
            <a:endParaRPr lang="en-US" altLang="sl-SI" sz="200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>
            <a:extLst>
              <a:ext uri="{FF2B5EF4-FFF2-40B4-BE49-F238E27FC236}">
                <a16:creationId xmlns:a16="http://schemas.microsoft.com/office/drawing/2014/main" id="{1C84F53A-68CB-4721-BF84-07A425F7C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88913"/>
            <a:ext cx="8497887" cy="644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sl-SI" altLang="sl-SI" sz="2400"/>
              <a:t>Otroci imajo pravico do varnosti in zaščite pred poškodbami in zanemarjanjem. </a:t>
            </a:r>
            <a:br>
              <a:rPr lang="sl-SI" altLang="sl-SI" sz="2400"/>
            </a:br>
            <a:endParaRPr lang="sl-SI" altLang="sl-SI" sz="2400"/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sl-SI" altLang="sl-SI" sz="2400"/>
              <a:t>Otroci ne smejo biti poceni delovna sila ali vojaki. </a:t>
            </a:r>
            <a:br>
              <a:rPr lang="sl-SI" altLang="sl-SI" sz="2400"/>
            </a:br>
            <a:endParaRPr lang="sl-SI" altLang="sl-SI" sz="2400"/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sl-SI" altLang="sl-SI" sz="2400"/>
              <a:t>Otrokom mora biti dovoljeno govoriti njihov materni jezik in izražati njihovo lastno vero in kulturo. </a:t>
            </a:r>
            <a:br>
              <a:rPr lang="sl-SI" altLang="sl-SI" sz="2400"/>
            </a:br>
            <a:endParaRPr lang="sl-SI" altLang="sl-SI" sz="2400"/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sl-SI" altLang="sl-SI" sz="2400"/>
              <a:t>Otroci imajo pravico do izražanja lastnega mnenja in do druženja in izmenjavanja mnenj, vendar tako, da ne bodo z izjavo nikogar žalili.</a:t>
            </a:r>
            <a:br>
              <a:rPr lang="sl-SI" altLang="sl-SI" sz="2400"/>
            </a:br>
            <a:endParaRPr lang="sl-SI" altLang="sl-SI" sz="2400"/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sl-SI" altLang="sl-SI" sz="2400"/>
              <a:t>Otroci imajo pravico do dostopa, iskanja, sprejemanja in širjenja podatkov.</a:t>
            </a:r>
            <a:br>
              <a:rPr lang="sl-SI" altLang="sl-SI" sz="2400"/>
            </a:br>
            <a:endParaRPr lang="sl-SI" altLang="sl-SI" sz="2400"/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sl-SI" altLang="sl-SI" sz="2400"/>
              <a:t>Otroci manjšinskih skupin imajo pravico do uživanja svoje kulture, veroizpovedi in uporabe svojega jezika. </a:t>
            </a:r>
            <a:endParaRPr lang="en-US" altLang="sl-SI" sz="2400"/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en-US" altLang="sl-SI" sz="240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935D7C15-DDDC-437D-80CA-7530AE89BAA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/>
              <a:t>Internetne strani, kjer izveš še kaj več o pravicah otrok</a:t>
            </a:r>
            <a:endParaRPr lang="en-US" altLang="sl-SI" sz="4000"/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A236F442-6488-45B5-8E9D-DB7B982D3045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hlinkClick r:id="rId2"/>
              </a:rPr>
              <a:t>www.unicef.si</a:t>
            </a:r>
            <a:br>
              <a:rPr lang="sl-SI" altLang="sl-SI"/>
            </a:br>
            <a:r>
              <a:rPr lang="sl-SI" altLang="sl-SI">
                <a:hlinkClick r:id="rId3"/>
              </a:rPr>
              <a:t>www.varuh-rs.si</a:t>
            </a:r>
            <a:br>
              <a:rPr lang="sl-SI" altLang="sl-SI"/>
            </a:br>
            <a:r>
              <a:rPr lang="sl-SI" altLang="sl-SI">
                <a:hlinkClick r:id="rId4"/>
              </a:rPr>
              <a:t>www.na-svet.net</a:t>
            </a:r>
            <a:br>
              <a:rPr lang="sl-SI" altLang="sl-SI"/>
            </a:br>
            <a:r>
              <a:rPr lang="sl-SI" altLang="sl-SI">
                <a:hlinkClick r:id="rId5"/>
              </a:rPr>
              <a:t>www.tipovej.org</a:t>
            </a:r>
            <a:br>
              <a:rPr lang="sl-SI" altLang="sl-SI"/>
            </a:br>
            <a:r>
              <a:rPr lang="sl-SI" altLang="sl-SI">
                <a:hlinkClick r:id="rId6"/>
              </a:rPr>
              <a:t>www.dijaska.org</a:t>
            </a:r>
            <a:br>
              <a:rPr lang="sl-SI" altLang="sl-SI"/>
            </a:br>
            <a:r>
              <a:rPr lang="sl-SI" altLang="sl-SI">
                <a:hlinkClick r:id="rId7"/>
              </a:rPr>
              <a:t>www.zveza-pms.si</a:t>
            </a:r>
            <a:endParaRPr lang="en-US" altLang="sl-SI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4964EC59-A8C7-4E40-B784-7C70080335A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Viri </a:t>
            </a:r>
            <a:endParaRPr lang="en-US" altLang="sl-SI"/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73CE6F08-1BD1-4DE9-845D-B8B56D6B1E8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hlinkClick r:id="rId2"/>
              </a:rPr>
              <a:t>http://www.rtvslo.si/modload.php?&amp;c_mod=static&amp;c_menu=1091021112#otr</a:t>
            </a:r>
            <a:endParaRPr lang="sl-SI" altLang="sl-SI"/>
          </a:p>
          <a:p>
            <a:endParaRPr lang="sl-SI" altLang="sl-SI"/>
          </a:p>
          <a:p>
            <a:r>
              <a:rPr lang="sl-SI" altLang="sl-SI"/>
              <a:t>http://www.varuh-rs.si/index.php?id=28#c448</a:t>
            </a:r>
            <a:endParaRPr lang="en-US" alt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30B93F1C-05F0-4CCD-95A4-620DB7D611E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Vsebina</a:t>
            </a:r>
            <a:endParaRPr lang="en-US" altLang="sl-SI"/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651580E9-2FA7-4B8E-B845-1891546D276A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O otrokovih pravicah</a:t>
            </a:r>
          </a:p>
          <a:p>
            <a:r>
              <a:rPr lang="sl-SI" altLang="sl-SI"/>
              <a:t>Kaj so pravice otrok?</a:t>
            </a:r>
          </a:p>
          <a:p>
            <a:r>
              <a:rPr lang="sl-SI" altLang="sl-SI"/>
              <a:t>Kdo skrbi za uresničevanje pravic?</a:t>
            </a:r>
          </a:p>
          <a:p>
            <a:r>
              <a:rPr lang="sl-SI" altLang="sl-SI"/>
              <a:t>Svet po meri otrok</a:t>
            </a:r>
          </a:p>
          <a:p>
            <a:r>
              <a:rPr lang="sl-SI" altLang="sl-SI"/>
              <a:t>Nekaj pravic</a:t>
            </a:r>
          </a:p>
          <a:p>
            <a:r>
              <a:rPr lang="sl-SI" altLang="sl-SI"/>
              <a:t>Internetne strani</a:t>
            </a:r>
          </a:p>
          <a:p>
            <a:r>
              <a:rPr lang="sl-SI" altLang="sl-SI"/>
              <a:t>Viri </a:t>
            </a:r>
          </a:p>
          <a:p>
            <a:endParaRPr lang="sl-SI" altLang="sl-SI"/>
          </a:p>
          <a:p>
            <a:endParaRPr lang="en-US" altLang="sl-S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B568CAFB-7A22-4120-97BB-68B28CDF05F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O otrokovih pravicah</a:t>
            </a:r>
            <a:endParaRPr lang="en-US" altLang="sl-SI"/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C5645399-F21B-44D9-B82F-0D833CC271F1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400"/>
              <a:t>L</a:t>
            </a:r>
            <a:r>
              <a:rPr lang="sl-SI" altLang="sl-SI" sz="2400" b="1"/>
              <a:t>eta 2002</a:t>
            </a:r>
            <a:r>
              <a:rPr lang="sl-SI" altLang="sl-SI" sz="2400"/>
              <a:t> je bila pri Varuhu človekovih pravic RS ustanovljena  posebna skupina, ki deluje na področju </a:t>
            </a:r>
            <a:r>
              <a:rPr lang="sl-SI" altLang="sl-SI" sz="2400" b="1"/>
              <a:t>varstva pravic otrok in mladih</a:t>
            </a:r>
            <a:r>
              <a:rPr lang="sl-SI" altLang="sl-SI" sz="2400"/>
              <a:t>.</a:t>
            </a:r>
            <a:r>
              <a:rPr lang="en-US" altLang="sl-SI" sz="2400"/>
              <a:t> </a:t>
            </a:r>
            <a:endParaRPr lang="sl-SI" altLang="sl-SI" sz="2400"/>
          </a:p>
          <a:p>
            <a:r>
              <a:rPr lang="sl-SI" altLang="sl-SI" sz="2400"/>
              <a:t>varuhov </a:t>
            </a:r>
            <a:r>
              <a:rPr lang="sl-SI" altLang="sl-SI" sz="2400">
                <a:hlinkClick r:id="rId2"/>
              </a:rPr>
              <a:t>namestnik Tone Dolčič</a:t>
            </a:r>
            <a:r>
              <a:rPr lang="en-US" altLang="sl-SI" sz="2400"/>
              <a:t> </a:t>
            </a:r>
            <a:endParaRPr lang="sl-SI" altLang="sl-SI" sz="2400"/>
          </a:p>
          <a:p>
            <a:r>
              <a:rPr lang="sl-SI" altLang="sl-SI" sz="2400"/>
              <a:t>Vsi otroci imajo pravico do zdrave in varne mladosti. Skupaj z odraslimi, ki so za to odgovorni, imajo možnost sooblikovati svojo prihodnost.</a:t>
            </a:r>
            <a:r>
              <a:rPr lang="en-US" altLang="sl-SI" sz="2400"/>
              <a:t> </a:t>
            </a:r>
            <a:endParaRPr lang="sl-SI" altLang="sl-SI" sz="2400"/>
          </a:p>
          <a:p>
            <a:pPr>
              <a:buFont typeface="Wingdings" panose="05000000000000000000" pitchFamily="2" charset="2"/>
              <a:buNone/>
            </a:pPr>
            <a:endParaRPr lang="en-US" altLang="sl-SI" sz="240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35770126-5264-4FD1-AF05-F4E8EA75DC4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Kaj so pravice otrok?</a:t>
            </a:r>
            <a:endParaRPr lang="en-US" altLang="sl-SI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46F2329D-95D6-464F-8DCA-5D74FE55EA43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400"/>
              <a:t>To so pravice, zapisane v Konvenciji o otrokovih pravicah, dokumentu, ki ga je 20. novembra 1989 sprejela Generalna skupščina Združenih narodov. </a:t>
            </a:r>
          </a:p>
          <a:p>
            <a:r>
              <a:rPr lang="sl-SI" altLang="sl-SI" sz="2400"/>
              <a:t>Države, ki so konvencijo podpisale, so se obvezale, da bodo naredile vse, kar bo v njihovi moči, da bodo izboljšale življenje otrok.</a:t>
            </a:r>
          </a:p>
          <a:p>
            <a:r>
              <a:rPr lang="sl-SI" altLang="sl-SI" sz="2400"/>
              <a:t>Konvencijo so podpisale skoraj vse države sveta. </a:t>
            </a:r>
            <a:endParaRPr lang="en-US" altLang="sl-SI" sz="240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F2D106CD-8C38-4571-BE1C-51F7B4655B1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/>
              <a:t>Kdo skrbi za uresničevanje pravic otrok?</a:t>
            </a:r>
            <a:endParaRPr lang="en-US" altLang="sl-SI" sz="4000"/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ECEDE90E-5A31-4CA2-8CE7-B590CFDD1CD5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Za boljše življenje otrok mora skrbeti vlada vsake države, ki je podpisala konvencijo. </a:t>
            </a:r>
          </a:p>
          <a:p>
            <a:endParaRPr lang="sl-SI" altLang="sl-SI"/>
          </a:p>
          <a:p>
            <a:endParaRPr lang="sl-SI" altLang="sl-SI"/>
          </a:p>
          <a:p>
            <a:r>
              <a:rPr lang="sl-SI" altLang="sl-SI"/>
              <a:t>Pri tem pa ji veliko pomaga Unicef.</a:t>
            </a:r>
            <a:endParaRPr lang="en-US" altLang="sl-SI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DC9A7038-807D-4396-B18D-33F84AE8808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Svet po meri otrok</a:t>
            </a:r>
            <a:endParaRPr lang="en-US" altLang="sl-SI"/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5A036182-5947-41B6-9972-63320630F603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/>
              <a:t>Svet po meri otrok je dokument, ki so ga leta 2002 na sedežu Organizacije združenih narodov v New Yorku sprejele različne države, tudi Slovenija. Na pobudo Unicefa so ga pomagali ustvariti otroci iz vsega sveta.</a:t>
            </a:r>
            <a:br>
              <a:rPr lang="sl-SI" altLang="sl-SI" sz="2800"/>
            </a:br>
            <a:endParaRPr lang="sl-SI" altLang="sl-SI" sz="2800"/>
          </a:p>
          <a:p>
            <a:r>
              <a:rPr lang="sl-SI" altLang="sl-SI" sz="2800"/>
              <a:t>Trenutno so v dokumentu zapisane pravice do reševanja štirih največjih težav, ki jih imajo otroci povsod po svetu.</a:t>
            </a:r>
            <a:endParaRPr lang="en-US" altLang="sl-SI" sz="280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4DFE4AFF-6727-4B8C-9436-608121E4970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1.  SPODBUJANJE ZDRAVEGA ŽIVLJENJA</a:t>
            </a:r>
            <a:r>
              <a:rPr lang="en-US" altLang="sl-SI"/>
              <a:t> 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66147D86-0E94-4DA5-88E1-EFAC82CE55E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anose="05000000000000000000" pitchFamily="2" charset="2"/>
              <a:buNone/>
            </a:pPr>
            <a:r>
              <a:rPr lang="sl-SI" altLang="sl-SI"/>
              <a:t>Otroci imajo pravico do varovanja svojega zdravja in do najboljše oskrbe v zdravstvenih domovih in bolnišnicah. Vsi otroci imajo pravico do učinkovite in vsem dostopne zdravstvene oskrbe kadar koli jo potrebujejo.</a:t>
            </a:r>
            <a:endParaRPr lang="en-US" altLang="sl-SI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BB8B34B0-37C5-44B6-9F14-316831D8ABC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/>
              <a:t>2. ZAGOTAVLJANJE KAKOVOSTNEGA IZOBRAŽEVANJA</a:t>
            </a:r>
            <a:endParaRPr lang="en-US" altLang="sl-SI" sz="4000"/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CCFF694F-ED89-4DDB-920B-4DD66431CEA7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/>
              <a:t>Vsi otroci imajo pravico do izobrazbe, saj izobrazba odpira vrata v prihodnost. Izobraževanje pa ni le pravica, ampak zelo pomembno vpliva na zmanjševanje revščine in dela otrok in spodbuja k demokraciji, miru, strpnosti in razvoju.</a:t>
            </a:r>
            <a:endParaRPr lang="en-US" altLang="sl-SI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40DFBB3B-1688-47FC-B836-80738C28751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/>
              <a:t>3. ZAŠČITA PRED ZLORABO, IZKORIŠČANJEM IN NASILJEM</a:t>
            </a:r>
            <a:endParaRPr lang="en-US" altLang="sl-SI" sz="4000"/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9E94B335-2A74-4868-9B3F-B68E862E648E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/>
              <a:t>Otroci imajo pravico zaščite pred vsemi oblikami zlorabe, zanemarjanja, izkoriščanja in nasilja, ki je nevarno za njihovo življenje in zdrav razvoj.</a:t>
            </a:r>
            <a:endParaRPr lang="en-US" altLang="sl-SI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Plasti stekla">
  <a:themeElements>
    <a:clrScheme name="Plasti stekla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Plasti stekla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lasti stekla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sti stekla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0</TotalTime>
  <Words>444</Words>
  <Application>Microsoft Office PowerPoint</Application>
  <PresentationFormat>On-screen Show (4:3)</PresentationFormat>
  <Paragraphs>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Arial Black</vt:lpstr>
      <vt:lpstr>Wingdings</vt:lpstr>
      <vt:lpstr>Plasti stekla</vt:lpstr>
      <vt:lpstr>OTROŠKE PRAVICE</vt:lpstr>
      <vt:lpstr>Vsebina</vt:lpstr>
      <vt:lpstr>O otrokovih pravicah</vt:lpstr>
      <vt:lpstr>Kaj so pravice otrok?</vt:lpstr>
      <vt:lpstr>Kdo skrbi za uresničevanje pravic otrok?</vt:lpstr>
      <vt:lpstr>Svet po meri otrok</vt:lpstr>
      <vt:lpstr>1.  SPODBUJANJE ZDRAVEGA ŽIVLJENJA </vt:lpstr>
      <vt:lpstr>2. ZAGOTAVLJANJE KAKOVOSTNEGA IZOBRAŽEVANJA</vt:lpstr>
      <vt:lpstr>3. ZAŠČITA PRED ZLORABO, IZKORIŠČANJEM IN NASILJEM</vt:lpstr>
      <vt:lpstr>4. BOJ PROTI VIRUSU HIV IN AIDSU</vt:lpstr>
      <vt:lpstr>Nekaj pravic otrok</vt:lpstr>
      <vt:lpstr>PowerPoint Presentation</vt:lpstr>
      <vt:lpstr>Internetne strani, kjer izveš še kaj več o pravicah otrok</vt:lpstr>
      <vt:lpstr>Viri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2019-06-03T09:10:28Z</dcterms:created>
  <dcterms:modified xsi:type="dcterms:W3CDTF">2019-06-03T09:10:28Z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