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0" r:id="rId3"/>
    <p:sldId id="266" r:id="rId4"/>
    <p:sldId id="269" r:id="rId5"/>
    <p:sldId id="263" r:id="rId6"/>
    <p:sldId id="257" r:id="rId7"/>
    <p:sldId id="268" r:id="rId8"/>
    <p:sldId id="261" r:id="rId9"/>
    <p:sldId id="259" r:id="rId10"/>
    <p:sldId id="26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127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141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10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439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48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31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26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23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296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942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044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9871-35BE-403D-B4D5-85F807C767CB}" type="datetimeFigureOut">
              <a:rPr lang="sl-SI" smtClean="0"/>
              <a:t>3. 06. 2019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69E7-69CA-49AA-8BBB-CF2DC744E4F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55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ioaktual.si/?mod=aktualno&amp;action=viewOne&amp;ID=25719" TargetMode="External"/><Relationship Id="rId13" Type="http://schemas.openxmlformats.org/officeDocument/2006/relationships/hyperlink" Target="http://www2.gov.si/up-rs/2007-2012/turk-slo-arhiv.nsf/dokumentiweb/0800566B7433D146C1257695005EAF2D?OpenDocument" TargetMode="External"/><Relationship Id="rId18" Type="http://schemas.openxmlformats.org/officeDocument/2006/relationships/hyperlink" Target="http://www.domzalske-novice.si/default.asp?mID=sl&amp;pID=novice_notranja&amp;novicaID=5766" TargetMode="External"/><Relationship Id="rId26" Type="http://schemas.openxmlformats.org/officeDocument/2006/relationships/hyperlink" Target="http://www.uradni-list.si/1/content?id=63899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://sl.wikipedia.org/wiki/Predsednik_Republike_Slovenije" TargetMode="External"/><Relationship Id="rId7" Type="http://schemas.openxmlformats.org/officeDocument/2006/relationships/hyperlink" Target="http://www.myhero.com/go/hero.asp?hero=J_Drnovsek5_LC_osto_SI_2012_ul" TargetMode="External"/><Relationship Id="rId12" Type="http://schemas.openxmlformats.org/officeDocument/2006/relationships/hyperlink" Target="http://blog.cenim.se/tjasa/page/14/" TargetMode="External"/><Relationship Id="rId17" Type="http://schemas.openxmlformats.org/officeDocument/2006/relationships/hyperlink" Target="http://www.siol.net/novice/slovenija/2012/10/danilo_turk_pomilostitev.aspx" TargetMode="External"/><Relationship Id="rId25" Type="http://schemas.openxmlformats.org/officeDocument/2006/relationships/hyperlink" Target="http://www2.gov.si/up-rs/1992-2002/mk.nsf/0/c2f88c891b1a5121c12569610029cd38?OpenDocument" TargetMode="External"/><Relationship Id="rId2" Type="http://schemas.openxmlformats.org/officeDocument/2006/relationships/hyperlink" Target="http://www.stihec.si/print.php?stran=1" TargetMode="External"/><Relationship Id="rId16" Type="http://schemas.openxmlformats.org/officeDocument/2006/relationships/hyperlink" Target="http://www.mojalbum.com/kjenko/zda/veleposlanistvo-slovenije/16346537/povecaj" TargetMode="External"/><Relationship Id="rId20" Type="http://schemas.openxmlformats.org/officeDocument/2006/relationships/hyperlink" Target="http://www.silcportal.si/novice/slovenija/rezultati-predcasnih-volitev-v-drzavni-zbor-201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ges99.com/pictures/danilo-turk/" TargetMode="External"/><Relationship Id="rId11" Type="http://schemas.openxmlformats.org/officeDocument/2006/relationships/hyperlink" Target="http://www.zurnal24.si/kdaj-na-volisca-clanek-125183" TargetMode="External"/><Relationship Id="rId24" Type="http://schemas.openxmlformats.org/officeDocument/2006/relationships/hyperlink" Target="http://zakonodaja.gov.si/rpsi/r00/predpis_ZAKO100.html" TargetMode="External"/><Relationship Id="rId5" Type="http://schemas.openxmlformats.org/officeDocument/2006/relationships/hyperlink" Target="http://www.delo.si/novice/politika/milan-kucan-nismo-se-bali-arbitraze-leta-1991-zakaj-bi-se-te-o-meji.html" TargetMode="External"/><Relationship Id="rId15" Type="http://schemas.openxmlformats.org/officeDocument/2006/relationships/hyperlink" Target="http://www.mp.gov.si/si/novinarsko_sredisce/novica/article/5913/7cb0edda5dd55c1781a73d2f23ad4594/" TargetMode="External"/><Relationship Id="rId23" Type="http://schemas.openxmlformats.org/officeDocument/2006/relationships/hyperlink" Target="http://www.rtvslo.si/infodrom/infoteka/5/38" TargetMode="External"/><Relationship Id="rId10" Type="http://schemas.openxmlformats.org/officeDocument/2006/relationships/hyperlink" Target="http://www.skms.net/past.php?id=30" TargetMode="External"/><Relationship Id="rId19" Type="http://schemas.openxmlformats.org/officeDocument/2006/relationships/hyperlink" Target="http://www.rtvslo.si/slovenija/mnz-o-mirageu-prepricani-smo-da-nam-ne-bo-treba-placati/315326" TargetMode="External"/><Relationship Id="rId4" Type="http://schemas.microsoft.com/office/2007/relationships/hdphoto" Target="../media/hdphoto1.wdp"/><Relationship Id="rId9" Type="http://schemas.openxmlformats.org/officeDocument/2006/relationships/hyperlink" Target="http://www.times.si/kronika/velenjsko-volisce-ze-odprto--bf681121d3.html" TargetMode="External"/><Relationship Id="rId14" Type="http://schemas.openxmlformats.org/officeDocument/2006/relationships/hyperlink" Target="http://www.siol.net/novice/slovenija/2011/11/placilo_protokolarnih_oblacil.aspx" TargetMode="External"/><Relationship Id="rId22" Type="http://schemas.openxmlformats.org/officeDocument/2006/relationships/hyperlink" Target="https://e-uprava.gov.si/e-uprava/dogodkiPrebivalci.euprava?zdid=392&amp;sid=39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hyperlink" Target="http://www2.gov.si/up-rs/2007-2012/turk-slo-arhiv.nsf/dokumentiweb/0800566B7433D146C1257695005EAF2D?OpenDocument" TargetMode="External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2.gov.si/up-rs/2007-2012/turk-slo-arhiv.nsf/dokumentiweb/E02E6C3C328046E1C12576AC004D5F79?OpenDocument" TargetMode="External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hyperlink" Target="http://www.siol.net/novice/slovenija/2011/11/placilo_protokolarnih_oblacil.asp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hyperlink" Target="http://www.silcportal.si/novice/slovenija/rezultati-predcasnih-volitev-v-drzavni-zbor-2011/" TargetMode="External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mp.gov.si/si/novinarsko_sredisce/novica/article/5913/7cb0edda5dd55c1781a73d2f23ad4594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hyperlink" Target="http://www.siol.net/novice/slovenija/2012/10/danilo_turk_pomilostitev.aspx" TargetMode="External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mojalbum.com/kjenko/zda/veleposlanistvo-slovenije/16346537/povecaj" TargetMode="External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hyperlink" Target="http://www.domzalske-novice.si/default.asp?mID=sl&amp;pID=novice_notranja&amp;novicaID=57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rtvslo.si/slovenija/mnz-o-mirageu-prepricani-smo-da-nam-ne-bo-treba-placati/315326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sl.wikipedia.org/wiki/Volitve_predsednika_Republike_Slovenije_2007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skms.net/past.php?id=30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blog.cenim.se/tjasa/page/14/" TargetMode="External"/><Relationship Id="rId5" Type="http://schemas.openxmlformats.org/officeDocument/2006/relationships/hyperlink" Target="http://www.times.si/kronika/velenjsko-volisce-ze-odprto--bf681121d3.html" TargetMode="External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hyperlink" Target="http://www.zurnal24.si/kdaj-na-volisca-clanek-125183" TargetMode="External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hyperlink" Target="http://www.myhero.com/go/hero.asp?hero=J_Drnovsek5_LC_osto_SI_2012_ul" TargetMode="External"/><Relationship Id="rId12" Type="http://schemas.openxmlformats.org/officeDocument/2006/relationships/image" Target="../media/image20.jpeg"/><Relationship Id="rId2" Type="http://schemas.openxmlformats.org/officeDocument/2006/relationships/hyperlink" Target="http://www.stihec.si/print.php?stra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www.radioaktual.si/?mod=aktualno&amp;action=viewOne&amp;ID=25719" TargetMode="External"/><Relationship Id="rId5" Type="http://schemas.openxmlformats.org/officeDocument/2006/relationships/hyperlink" Target="http://www.delo.si/novice/politika/milan-kucan-nismo-se-bali-arbitraze-leta-1991-zakaj-bi-se-te-o-meji.html" TargetMode="External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hyperlink" Target="http://www.images99.com/pictures/danilo-tu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rmAutofit/>
          </a:bodyPr>
          <a:lstStyle/>
          <a:p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PREDSEDNIK DRŽAVE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76056" y="5661248"/>
            <a:ext cx="3920480" cy="1057672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05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Viri: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sl-SI" sz="1000" dirty="0"/>
              <a:t>Slike:</a:t>
            </a:r>
            <a:endParaRPr lang="sl-SI" sz="1000" dirty="0">
              <a:hlinkClick r:id="rId2"/>
            </a:endParaRPr>
          </a:p>
          <a:p>
            <a:r>
              <a:rPr lang="sl-SI" sz="1000" dirty="0">
                <a:hlinkClick r:id="rId2"/>
              </a:rPr>
              <a:t>http://www.stihec.si/print.php?stran=1</a:t>
            </a:r>
            <a:endParaRPr lang="sl-SI" sz="1000" dirty="0"/>
          </a:p>
          <a:p>
            <a:r>
              <a:rPr lang="sl-SI" sz="1000" dirty="0">
                <a:hlinkClick r:id="rId5"/>
              </a:rPr>
              <a:t>http://www.delo.si/novice/politika/milan-kucan-nismo-se-bali-arbitraze-leta-1991-zakaj-bi-se-te-o-meji.html</a:t>
            </a:r>
            <a:endParaRPr lang="sl-SI" sz="1000" dirty="0"/>
          </a:p>
          <a:p>
            <a:r>
              <a:rPr lang="sl-SI" sz="1000" dirty="0">
                <a:hlinkClick r:id="rId6"/>
              </a:rPr>
              <a:t>http://www.images99.com/pictures/danilo-turk/</a:t>
            </a:r>
            <a:endParaRPr lang="sl-SI" sz="1000" dirty="0"/>
          </a:p>
          <a:p>
            <a:r>
              <a:rPr lang="sl-SI" sz="1000" dirty="0">
                <a:hlinkClick r:id="rId7"/>
              </a:rPr>
              <a:t>http://www.myhero.com/go/hero.asp?hero=J_Drnovsek5_LC_osto_SI_2012_ul</a:t>
            </a:r>
            <a:endParaRPr lang="sl-SI" sz="1000" dirty="0"/>
          </a:p>
          <a:p>
            <a:r>
              <a:rPr lang="sl-SI" sz="1000" dirty="0">
                <a:hlinkClick r:id="rId8"/>
              </a:rPr>
              <a:t>http://www.radioaktual.si/?mod=aktualno&amp;action=viewOne&amp;ID=25719</a:t>
            </a:r>
            <a:endParaRPr lang="sl-SI" sz="1000" dirty="0"/>
          </a:p>
          <a:p>
            <a:r>
              <a:rPr lang="sl-SI" sz="1000" dirty="0">
                <a:hlinkClick r:id="rId9"/>
              </a:rPr>
              <a:t>http://www.times.si/kronika/velenjsko-volisce-ze-odprto--bf681121d3.html</a:t>
            </a:r>
            <a:endParaRPr lang="sl-SI" sz="1000" dirty="0"/>
          </a:p>
          <a:p>
            <a:r>
              <a:rPr lang="sl-SI" sz="1000" dirty="0">
                <a:hlinkClick r:id="rId10"/>
              </a:rPr>
              <a:t>http://www.skms.net/past.php?id=30</a:t>
            </a:r>
            <a:endParaRPr lang="sl-SI" sz="1000" dirty="0"/>
          </a:p>
          <a:p>
            <a:r>
              <a:rPr lang="sl-SI" sz="1000" dirty="0">
                <a:hlinkClick r:id="rId11"/>
              </a:rPr>
              <a:t>http://www.zurnal24.si/kdaj-na-volisca-clanek-125183</a:t>
            </a:r>
            <a:endParaRPr lang="sl-SI" sz="1000" dirty="0"/>
          </a:p>
          <a:p>
            <a:r>
              <a:rPr lang="sl-SI" sz="1000" dirty="0">
                <a:hlinkClick r:id="rId12"/>
              </a:rPr>
              <a:t>http://blog.cenim.se/tjasa/page/14/</a:t>
            </a:r>
            <a:endParaRPr lang="sl-SI" sz="1000" dirty="0"/>
          </a:p>
          <a:p>
            <a:r>
              <a:rPr lang="sl-SI" sz="1000" dirty="0">
                <a:hlinkClick r:id="rId13"/>
              </a:rPr>
              <a:t>http://www2.gov.si/up-rs/2007-2012/turk-slo-arhiv.nsf/dokumentiweb/0800566B7433D146C1257695005EAF2D?OpenDocument</a:t>
            </a:r>
            <a:endParaRPr lang="sl-SI" sz="1000" dirty="0"/>
          </a:p>
          <a:p>
            <a:r>
              <a:rPr lang="sl-SI" sz="1000" dirty="0">
                <a:hlinkClick r:id="rId14"/>
              </a:rPr>
              <a:t>http://www.siol.net/novice/slovenija/2011/11/placilo_protokolarnih_oblacil.aspx</a:t>
            </a:r>
            <a:endParaRPr lang="sl-SI" sz="1000" dirty="0"/>
          </a:p>
          <a:p>
            <a:r>
              <a:rPr lang="sl-SI" sz="1000" dirty="0">
                <a:hlinkClick r:id="rId15"/>
              </a:rPr>
              <a:t>http://www.mp.gov.si/si/novinarsko_sredisce/novica/article//5913/7cb0edda5dd55c1781a73d2f23ad4594/</a:t>
            </a:r>
            <a:endParaRPr lang="sl-SI" sz="1000" dirty="0"/>
          </a:p>
          <a:p>
            <a:r>
              <a:rPr lang="sl-SI" sz="1000" dirty="0">
                <a:hlinkClick r:id="rId16"/>
              </a:rPr>
              <a:t>http://www.mojalbum.com/kjenko/zda/veleposlanistvo-slovenije/16346537/povecaj</a:t>
            </a:r>
            <a:endParaRPr lang="sl-SI" sz="1000" dirty="0"/>
          </a:p>
          <a:p>
            <a:r>
              <a:rPr lang="sl-SI" sz="1000" dirty="0">
                <a:hlinkClick r:id="rId17"/>
              </a:rPr>
              <a:t>http://www.siol.net/novice/slovenija/2012/10/danilo_turk_pomilostitev.aspx</a:t>
            </a:r>
            <a:endParaRPr lang="sl-SI" sz="1000" dirty="0"/>
          </a:p>
          <a:p>
            <a:r>
              <a:rPr lang="sl-SI" sz="1000" dirty="0">
                <a:hlinkClick r:id="rId18"/>
              </a:rPr>
              <a:t>http://www.domzalske-novice.si/default.asp?mID=sl&amp;pID=novice_notranja&amp;novicaID=5766</a:t>
            </a:r>
            <a:endParaRPr lang="sl-SI" sz="1000" dirty="0"/>
          </a:p>
          <a:p>
            <a:r>
              <a:rPr lang="sl-SI" sz="1000" dirty="0">
                <a:hlinkClick r:id="rId19"/>
              </a:rPr>
              <a:t>http://www.rtvslo.si/slovenija/mnz-o-mirageu-prepricani-smo-da-nam-ne-bo-treba-placati/315326</a:t>
            </a:r>
            <a:endParaRPr lang="sl-SI" sz="1000" dirty="0"/>
          </a:p>
          <a:p>
            <a:r>
              <a:rPr lang="sl-SI" sz="1000" dirty="0">
                <a:hlinkClick r:id="rId20"/>
              </a:rPr>
              <a:t>http://www.silcportal.si/novice/slovenija/rezultati-predcasnih-volitev-v-drzavni-zbor-2011/</a:t>
            </a:r>
            <a:endParaRPr lang="sl-SI" sz="1000" dirty="0"/>
          </a:p>
          <a:p>
            <a:endParaRPr lang="sl-SI" sz="1000" dirty="0"/>
          </a:p>
          <a:p>
            <a:r>
              <a:rPr lang="sl-SI" sz="1000" dirty="0"/>
              <a:t>Viri:</a:t>
            </a:r>
          </a:p>
          <a:p>
            <a:r>
              <a:rPr lang="sl-SI" sz="1000" dirty="0">
                <a:hlinkClick r:id="rId21"/>
              </a:rPr>
              <a:t>http://sl.wikipedia.org/wiki/Predsednik_Republike_Slovenije</a:t>
            </a:r>
            <a:endParaRPr lang="sl-SI" sz="1000" dirty="0"/>
          </a:p>
          <a:p>
            <a:r>
              <a:rPr lang="sl-SI" sz="1000" dirty="0">
                <a:hlinkClick r:id="rId22"/>
              </a:rPr>
              <a:t>https://e-uprava.gov.si/e-uprava/dogodkiPrebivalci.euprava?zdid=392&amp;sid=399</a:t>
            </a:r>
            <a:endParaRPr lang="sl-SI" sz="1000" dirty="0"/>
          </a:p>
          <a:p>
            <a:r>
              <a:rPr lang="sl-SI" sz="1000" dirty="0">
                <a:hlinkClick r:id="rId23"/>
              </a:rPr>
              <a:t>http://www.rtvslo.si/infodrom/infoteka/5/38</a:t>
            </a:r>
            <a:endParaRPr lang="sl-SI" sz="1000" dirty="0"/>
          </a:p>
          <a:p>
            <a:r>
              <a:rPr lang="sl-SI" sz="1000" dirty="0">
                <a:hlinkClick r:id="rId24"/>
              </a:rPr>
              <a:t>http://zakonodaja.gov.si/rpsi/r00/predpis_ZAKO100.html</a:t>
            </a:r>
            <a:endParaRPr lang="sl-SI" sz="1000" dirty="0"/>
          </a:p>
          <a:p>
            <a:r>
              <a:rPr lang="sl-SI" sz="1000" dirty="0">
                <a:hlinkClick r:id="rId25"/>
              </a:rPr>
              <a:t>http://www2.gov.si/up-rs/1992-2002/mk.nsf/0/c2f88c891b1a5121c12569610029cd38?OpenDocument</a:t>
            </a:r>
            <a:endParaRPr lang="sl-SI" sz="1000" dirty="0"/>
          </a:p>
          <a:p>
            <a:r>
              <a:rPr lang="sl-SI" sz="1000" dirty="0">
                <a:hlinkClick r:id="rId26"/>
              </a:rPr>
              <a:t>http://www.uradni-list.si/1/content?id=63899</a:t>
            </a:r>
            <a:endParaRPr lang="sl-SI" sz="1000" dirty="0"/>
          </a:p>
          <a:p>
            <a:endParaRPr lang="sl-SI" sz="1000" dirty="0"/>
          </a:p>
          <a:p>
            <a:endParaRPr lang="sl-SI" sz="1000" dirty="0"/>
          </a:p>
        </p:txBody>
      </p:sp>
      <p:sp>
        <p:nvSpPr>
          <p:cNvPr id="5" name="Desna puščica 4"/>
          <p:cNvSpPr/>
          <p:nvPr/>
        </p:nvSpPr>
        <p:spPr>
          <a:xfrm>
            <a:off x="179512" y="6021288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5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Njegove naloge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Predstavlja državo </a:t>
            </a:r>
          </a:p>
          <a:p>
            <a:r>
              <a:rPr lang="sl-SI" dirty="0"/>
              <a:t>vrhovni poveljnik obrambnih sil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Picture 2" descr="http://www2.gov.si/up-rs/2007-2012/turk-slo-arhiv.nsf/0/F1C6CF0BAD9BD806C12576AB004BAE22/$File/V_2010-01-14_URADNI-OBISK-PREDSEDNIKA-HRVA%C5%A0KE-1_S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78278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2.gov.si/up-rs/2007-2012/turk-slo-arhiv.nsf/0/2BDF613CF5ACC980C1257696003171BB/$File/V_2009-12-21_OBISK-VOJAKOV-NA-KOSOVU-1_BOB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024336" cy="20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iol.sdn.si/sn/img/11/320/634570700181896064_predsednik_republik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38" y="5022050"/>
            <a:ext cx="2677868" cy="18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esna puščica 7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95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Pristojnosti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razpisuje volitve v državni zbor</a:t>
            </a:r>
          </a:p>
          <a:p>
            <a:pPr>
              <a:buSzPct val="90000"/>
            </a:pPr>
            <a:r>
              <a:rPr lang="sl-SI" sz="2400" dirty="0"/>
              <a:t>razglaša zakone</a:t>
            </a:r>
          </a:p>
          <a:p>
            <a:r>
              <a:rPr lang="sl-SI" sz="2400" dirty="0"/>
              <a:t>imenuje državne funkcionarje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3080" name="Picture 8" descr="http://www.mp.gov.si/fileadmin/mp.gov.si/pageuploads/mp.gov.si/novice/2012/julij_2012/120704_gospodarstveniki_V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5733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ilcportal.si/wp-content/uploads/volitve-2011-sestava-drzavnega-zbora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388319" cy="24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43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Pristojnosti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postavlja in odpoklicuje veleposlanike in poslanike republike</a:t>
            </a:r>
          </a:p>
          <a:p>
            <a:r>
              <a:rPr lang="sl-SI" sz="2400" dirty="0"/>
              <a:t>odloča o pomilostitvah</a:t>
            </a:r>
          </a:p>
          <a:p>
            <a:r>
              <a:rPr lang="sl-SI" sz="2400" dirty="0"/>
              <a:t>podeljuje odlikovanja in častne naslove </a:t>
            </a:r>
          </a:p>
          <a:p>
            <a:r>
              <a:rPr lang="sl-SI" sz="2400" dirty="0"/>
              <a:t>druge zadeve,določene z ustavo</a:t>
            </a:r>
          </a:p>
          <a:p>
            <a:endParaRPr lang="sl-SI" sz="2400" dirty="0"/>
          </a:p>
        </p:txBody>
      </p:sp>
      <p:pic>
        <p:nvPicPr>
          <p:cNvPr id="4098" name="Picture 2" descr="http://s3.mojalbum.com/14832363_16343125_16346537/zda/veleposlanistvo-slovenije_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5912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iol.sdn.si/sn/img/12/303/634871195324973717_preglednica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2"/>
          <a:stretch/>
        </p:blipFill>
        <p:spPr bwMode="auto">
          <a:xfrm>
            <a:off x="3779912" y="4221088"/>
            <a:ext cx="4891251" cy="23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omzalske-novice.si/media/NOVICE_2013_11/Loka%20pri%20Mengsu_gasilci_3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2345"/>
            <a:ext cx="3240360" cy="22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esna puščica 8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60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Kandidiranje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800" dirty="0"/>
              <a:t>Kandidate lahko predlagajo: </a:t>
            </a:r>
          </a:p>
          <a:p>
            <a:pPr>
              <a:buFont typeface="Courier New" pitchFamily="49" charset="0"/>
              <a:buChar char="o"/>
            </a:pPr>
            <a:r>
              <a:rPr lang="sl-SI" sz="1800" dirty="0"/>
              <a:t> poslanci državnega zbora</a:t>
            </a:r>
          </a:p>
          <a:p>
            <a:pPr>
              <a:buFont typeface="Courier New" pitchFamily="49" charset="0"/>
              <a:buChar char="o"/>
            </a:pPr>
            <a:r>
              <a:rPr lang="sl-SI" sz="1800" dirty="0"/>
              <a:t>politične stranke</a:t>
            </a:r>
          </a:p>
          <a:p>
            <a:pPr>
              <a:buFont typeface="Courier New" pitchFamily="49" charset="0"/>
              <a:buChar char="o"/>
            </a:pPr>
            <a:r>
              <a:rPr lang="sl-SI" sz="1800" dirty="0"/>
              <a:t> volivci</a:t>
            </a:r>
          </a:p>
          <a:p>
            <a:endParaRPr lang="sl-SI" sz="1800" dirty="0"/>
          </a:p>
          <a:p>
            <a:r>
              <a:rPr lang="sl-SI" sz="1800" dirty="0"/>
              <a:t>Kandidiranje:</a:t>
            </a:r>
          </a:p>
          <a:p>
            <a:pPr>
              <a:buFont typeface="Courier New" pitchFamily="49" charset="0"/>
              <a:buChar char="o"/>
            </a:pPr>
            <a:r>
              <a:rPr lang="sl-SI" sz="1800" dirty="0"/>
              <a:t>18 let starosti. </a:t>
            </a:r>
          </a:p>
          <a:p>
            <a:pPr>
              <a:buFont typeface="Courier New" pitchFamily="49" charset="0"/>
              <a:buChar char="o"/>
            </a:pPr>
            <a:r>
              <a:rPr lang="sl-SI" sz="1800" dirty="0"/>
              <a:t>neposredno pri Državni volilni komisiji – 25 dni</a:t>
            </a:r>
          </a:p>
          <a:p>
            <a:pPr>
              <a:buFont typeface="Courier New" pitchFamily="49" charset="0"/>
              <a:buChar char="o"/>
            </a:pPr>
            <a:r>
              <a:rPr lang="sl-SI" sz="1800" dirty="0"/>
              <a:t>kandidat za predsednika republike,poslanca državnega zbora,člana državnega sveta</a:t>
            </a:r>
          </a:p>
        </p:txBody>
      </p:sp>
      <p:pic>
        <p:nvPicPr>
          <p:cNvPr id="5122" name="Picture 2" descr="http://img.rtvslo.si/_up/upload/2011/10/10/64826361_han01_show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9297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esna puščica 5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352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Volitve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600" dirty="0"/>
              <a:t>izvajajo volilni organi</a:t>
            </a:r>
          </a:p>
          <a:p>
            <a:r>
              <a:rPr lang="sl-SI" sz="2600" dirty="0"/>
              <a:t>Sredstva v državnem proračunu</a:t>
            </a:r>
          </a:p>
          <a:p>
            <a:r>
              <a:rPr lang="sl-SI" sz="2600" dirty="0"/>
              <a:t>predsednik državnega zbora</a:t>
            </a:r>
          </a:p>
          <a:p>
            <a:r>
              <a:rPr lang="sl-SI" sz="2600" dirty="0"/>
              <a:t>15 dni pred potekom mandatne dobe prejšnjega predsednika</a:t>
            </a:r>
          </a:p>
          <a:p>
            <a:r>
              <a:rPr lang="sl-SI" sz="2600" dirty="0"/>
              <a:t>volilci </a:t>
            </a:r>
          </a:p>
          <a:p>
            <a:r>
              <a:rPr lang="sl-SI" sz="2600" dirty="0"/>
              <a:t>Vsakih 5 let</a:t>
            </a:r>
          </a:p>
          <a:p>
            <a:r>
              <a:rPr lang="sl-SI" sz="2600" dirty="0"/>
              <a:t>kot polovico vseh glasov</a:t>
            </a:r>
          </a:p>
          <a:p>
            <a:r>
              <a:rPr lang="sl-SI" sz="2600" dirty="0"/>
              <a:t>2. Krog volitev.  </a:t>
            </a:r>
          </a:p>
          <a:p>
            <a:r>
              <a:rPr lang="sl-SI" sz="2600" dirty="0"/>
              <a:t>žreb</a:t>
            </a:r>
          </a:p>
          <a:p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09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Volitve</a:t>
            </a:r>
            <a:r>
              <a:rPr lang="sl-SI" dirty="0">
                <a:latin typeface="+mn-lt"/>
              </a:rPr>
              <a:t> - </a:t>
            </a:r>
            <a:r>
              <a:rPr lang="sl-SI" dirty="0">
                <a:latin typeface="Californian FB" pitchFamily="18" charset="0"/>
              </a:rPr>
              <a:t>volilec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http://www.reporter.si/images/teaser/teaser533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07" y="4061254"/>
            <a:ext cx="2803421" cy="23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kms.net/slike/baza/30_Vvolitve%20svetnika03-volilna%20komisij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7709"/>
            <a:ext cx="24952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0.zurnal24.si/slika-_original-1308042391-6415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40552"/>
            <a:ext cx="3038465" cy="20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og.cenim.se/tjasa/files/2007/11/drzavljanstv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1" y="1237709"/>
            <a:ext cx="27805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e/e2/Glasovnica_za_predsednika_republike_2007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6" y="3436272"/>
            <a:ext cx="3925178" cy="23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esna puščica 8"/>
          <p:cNvSpPr/>
          <p:nvPr/>
        </p:nvSpPr>
        <p:spPr>
          <a:xfrm rot="10252471">
            <a:off x="4550005" y="3344975"/>
            <a:ext cx="1187328" cy="182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esna puščica 14"/>
          <p:cNvSpPr/>
          <p:nvPr/>
        </p:nvSpPr>
        <p:spPr>
          <a:xfrm>
            <a:off x="5765892" y="2473328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15"/>
          <p:cNvSpPr/>
          <p:nvPr/>
        </p:nvSpPr>
        <p:spPr>
          <a:xfrm>
            <a:off x="2977973" y="19528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Desna puščica 16"/>
          <p:cNvSpPr/>
          <p:nvPr/>
        </p:nvSpPr>
        <p:spPr>
          <a:xfrm>
            <a:off x="4571998" y="5301208"/>
            <a:ext cx="2880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Desna puščica 17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97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Mandat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5 let</a:t>
            </a:r>
          </a:p>
          <a:p>
            <a:r>
              <a:rPr lang="sl-SI" dirty="0"/>
              <a:t>Isti predsednik največ 2 mandata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33881" r="52533" b="15466"/>
          <a:stretch/>
        </p:blipFill>
        <p:spPr bwMode="auto">
          <a:xfrm>
            <a:off x="2699792" y="2924944"/>
            <a:ext cx="5544615" cy="371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7596336" y="2924944"/>
            <a:ext cx="64807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7452320" y="2924944"/>
            <a:ext cx="864095" cy="3816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45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ec.si/images/slovenska_zast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fornian FB" pitchFamily="18" charset="0"/>
              </a:rPr>
              <a:t>Dosedanji v Sloveniji</a:t>
            </a: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Milan Kučan 1992-2002</a:t>
            </a:r>
          </a:p>
          <a:p>
            <a:r>
              <a:rPr lang="sl-SI" dirty="0"/>
              <a:t>Janez Drnovšek 2002-2007</a:t>
            </a:r>
          </a:p>
          <a:p>
            <a:r>
              <a:rPr lang="sl-SI" dirty="0"/>
              <a:t>Danilo Turk 2007-2012</a:t>
            </a:r>
          </a:p>
          <a:p>
            <a:r>
              <a:rPr lang="sl-SI" dirty="0"/>
              <a:t>Borut Pahor 2012-</a:t>
            </a:r>
          </a:p>
        </p:txBody>
      </p:sp>
      <p:pic>
        <p:nvPicPr>
          <p:cNvPr id="9219" name="Picture 3" descr="http://www.delo.si/assets/media/picture/20091114/SP-kucan4.jpg?rev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088232" cy="14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myhero.com/images/guest/g260461/hero86233/janez_drnovsek_040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2088232" cy="1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www.images99.com/i99/01/13408/1340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64572"/>
            <a:ext cx="2456990" cy="19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adioaktual.si/uploads/radio_aktual_pahor_copy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42793"/>
            <a:ext cx="2088232" cy="27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395536" y="6093296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56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Californian FB</vt:lpstr>
      <vt:lpstr>Courier New</vt:lpstr>
      <vt:lpstr>Officeova tema</vt:lpstr>
      <vt:lpstr>PREDSEDNIK DRŽAVE</vt:lpstr>
      <vt:lpstr>Njegove naloge</vt:lpstr>
      <vt:lpstr>Pristojnosti</vt:lpstr>
      <vt:lpstr>Pristojnosti</vt:lpstr>
      <vt:lpstr>Kandidiranje</vt:lpstr>
      <vt:lpstr>Volitve</vt:lpstr>
      <vt:lpstr>Volitve - volilec</vt:lpstr>
      <vt:lpstr>Mandat</vt:lpstr>
      <vt:lpstr>Dosedanji v Sloveniji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2019-06-03T09:10:28Z</dcterms:created>
  <dcterms:modified xsi:type="dcterms:W3CDTF">2019-06-03T09:10:28Z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