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63A65-9335-4B44-87FA-C4D2BE4FD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E0CC0-02D5-4982-AF05-378980AE1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71768-5FF6-4511-A6F5-829B0973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F3A30-98E4-45EB-9D0C-A857935E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4BCE3-58D5-42BE-92FB-9F86F7CA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BF9AC-A446-4D23-945D-6AAE5FEC97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7499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0F31D-D2A4-4858-9FDA-AA531662F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953DB-F9CF-412F-BEA6-D8CEBD990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8E420-1826-4CD8-A8A2-787D4C85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8162D-B94F-4AFF-81D6-26F19D814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93E0C-4A16-4B25-975A-24E3AE74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5D466-E8CC-488E-AF91-057BEA16FE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583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EF2F04-11E1-4083-A6B8-2FC764F2C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E2B34-62E9-42CE-AA40-65564A384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0BEEB-66E0-4C4C-9A57-0BB50A7C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65161-923F-4FC1-AD60-FB5D5E2A1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F4BA-2DE4-4417-9C33-14736987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127B1-A8DD-4834-8E5D-B03F040840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8999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3EA8D-D73F-41DB-B728-E352832C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55720-CB49-460D-9644-DAB26E888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65434-255E-4D37-A099-E40191F8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5896E-CCEB-479A-BF03-636BD509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A176A-DADF-413E-9B74-52A13E0E2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5F2D7-B1AA-4918-A979-4B84348375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588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516C6-FD8F-4092-890B-5232E521D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4C49D-F6BA-4FC0-86BE-888E749F7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DF0DA-EBC7-4EFD-A2EC-AABDF732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B22AC-E9B3-4A0C-A332-EE4ED7D96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66E92-2EC3-483A-B63C-EF1BA71D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BFDB8-A424-4E96-8715-8D1BEA0007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270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BE2ED-A987-4E61-8DD4-05F8F2CE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70425-0FED-45A4-A66E-69B6204D6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D5499-348B-468E-BB02-BC810995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72CE8-EA86-477C-9B5C-66398463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04361-A844-4337-B262-D74C8275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59A7F-2283-45DD-95D3-19E97E23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97EA-2829-4208-8600-18E6847FC5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736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44C7-6C14-4313-9DDA-3D8E6244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DB0CF-73B6-4F81-BE56-333942D3C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88477-D173-424E-8982-9780A250B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BDAADA-F5A8-470A-9C0C-7B970B3AC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29678-2821-40EB-B2A7-AD8786026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4FB2F-5F48-404E-A870-1576119BD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161395-23A8-4B4D-B930-DA31DEB8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A642B2-68AB-45DC-9662-1597A55C6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A56FA-7106-4537-ABD0-0640BF7489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5904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EE22-826B-47AA-AEC5-2A43D225D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20E7B-D2F1-426F-9B75-317DA7816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F0485-FD8E-43BD-8958-5729D944A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37617-7FC9-4861-AD1F-6A31364F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8BD0E-53A1-4FAB-AB30-2A3E531EF7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474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B548D7-D769-4B7F-9C3A-85546D6F5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586A16-F301-47A6-8C06-BE544980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0E73F-140B-47A3-8BED-405D08CD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EB2FA-6484-4B9F-BC77-40FBDB56BC4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6768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11DA1-7009-4FF7-8B1F-DBB5A26F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AF0D9-7808-4660-9981-9BD786DBB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B2F63-5B5F-4335-81BD-3788146F7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F138D-CF9B-4682-B01A-35791D36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E9762-729B-478D-A8ED-AE55894E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2AB1D-84E4-4BAB-A7C5-68D252BD8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30B23-2860-480F-B932-550596EBA0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035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D3EA-5FE5-4A69-8863-EF850066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023589-1F73-496C-AE63-0B1B9DB45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BAADB-7349-4ADB-9A1E-E8F40FB1E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81E23-8FB1-4E4A-9182-9380D7EB3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2B784-3854-4902-A944-DECE2937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153F9-16FC-4261-855D-ECB4007E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6C023-44E1-48C0-BFFB-373A82EB7A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523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BBEC450-6069-469F-A1FA-8B3A96139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0364F8F-6336-4FFB-847A-E939C0BA9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A779AE-7DC0-40F3-9569-8F7F577AEF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3DA4C0A-9223-402E-9B8F-BBD885F2D2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A01B252-DB3F-4773-B516-15D6C66E19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1A1855-EC12-44A3-8310-D3121C01D5E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D1DCC0C-BDBC-4325-9DD2-6E82C20179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 anchor="ctr"/>
          <a:lstStyle/>
          <a:p>
            <a:r>
              <a:rPr lang="sl-SI" altLang="sl-SI" sz="8800" b="1" i="1">
                <a:solidFill>
                  <a:schemeClr val="bg1"/>
                </a:solidFill>
                <a:latin typeface="Arial Narrow" panose="020B0606020202030204" pitchFamily="34" charset="0"/>
              </a:rPr>
              <a:t>Predsodki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4895035-4584-4650-AD7E-6849BA38BE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sl-SI" altLang="sl-SI" sz="3200">
                <a:solidFill>
                  <a:schemeClr val="bg1"/>
                </a:solidFill>
              </a:rPr>
              <a:t> </a:t>
            </a:r>
            <a:endParaRPr lang="sl-SI" altLang="sl-SI" sz="3200" dirty="0">
              <a:solidFill>
                <a:schemeClr val="bg1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F4E21E5-819F-4ADB-BF26-FCB4122E4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2125662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4EC310DF-FB7C-42A4-8D91-22540E316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2808287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6057200-A9B0-409F-9390-8344A599B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8913"/>
            <a:ext cx="32639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55D3B57B-0450-4219-AA31-DC38A0010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97425"/>
            <a:ext cx="3113088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8798256-EB41-4193-9605-F6BC7A7B7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3375"/>
            <a:ext cx="211772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D23DB080-3EDA-4F10-A756-6C2B50E1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420938"/>
            <a:ext cx="1898650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BB7E59FC-FB6C-4D59-89D1-EA53052F6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300663"/>
            <a:ext cx="2266950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19E316D9-74ED-4CA1-A531-27D78254E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Martin Luther King (vodja miroljubnega gibanja za enakopravnost črncev je dejal):</a:t>
            </a:r>
          </a:p>
          <a:p>
            <a:pPr>
              <a:buFontTx/>
              <a:buNone/>
            </a:pPr>
            <a:r>
              <a:rPr lang="sl-SI" altLang="sl-SI">
                <a:solidFill>
                  <a:schemeClr val="bg1"/>
                </a:solidFill>
              </a:rPr>
              <a:t> ˝ Otroci teme niso maloštevilni ljudje, ki izvajajo nasilje, ampak tudi tisti, ki ga brez besed opazujejo in dopuščajo ˝</a:t>
            </a:r>
          </a:p>
          <a:p>
            <a:endParaRPr lang="sl-SI" altLang="sl-SI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sl-SI" altLang="sl-SI">
                <a:solidFill>
                  <a:schemeClr val="bg1"/>
                </a:solidFill>
              </a:rPr>
              <a:t>  Predsodek se nemalokrat spremeni v nasilje!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441C2E2-CFE8-4D01-9812-DD9002501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Predsodki so :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4FC7DB0-906A-441C-89C7-04C15ED9F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44675"/>
            <a:ext cx="2592388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/>
              <a:t>Neutemeljena </a:t>
            </a:r>
          </a:p>
        </p:txBody>
      </p:sp>
      <p:sp>
        <p:nvSpPr>
          <p:cNvPr id="3077" name="Oval 5">
            <a:extLst>
              <a:ext uri="{FF2B5EF4-FFF2-40B4-BE49-F238E27FC236}">
                <a16:creationId xmlns:a16="http://schemas.microsoft.com/office/drawing/2014/main" id="{B315F830-DC30-451D-91EA-F0D2F654A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924175"/>
            <a:ext cx="4608513" cy="13684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/>
              <a:t>Ponavadi </a:t>
            </a:r>
            <a:r>
              <a:rPr lang="sl-SI" altLang="sl-SI" b="1"/>
              <a:t>NEGATIVNA </a:t>
            </a:r>
            <a:r>
              <a:rPr lang="sl-SI" altLang="sl-SI"/>
              <a:t>stališča  </a:t>
            </a:r>
          </a:p>
        </p:txBody>
      </p:sp>
      <p:sp>
        <p:nvSpPr>
          <p:cNvPr id="3078" name="AutoShape 6">
            <a:extLst>
              <a:ext uri="{FF2B5EF4-FFF2-40B4-BE49-F238E27FC236}">
                <a16:creationId xmlns:a16="http://schemas.microsoft.com/office/drawing/2014/main" id="{0289CCBF-1E87-48C8-8541-1012B29F9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365625"/>
            <a:ext cx="2376488" cy="2159000"/>
          </a:xfrm>
          <a:prstGeom prst="parallelogram">
            <a:avLst>
              <a:gd name="adj" fmla="val 2751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/>
              <a:t>Do </a:t>
            </a:r>
            <a:r>
              <a:rPr lang="sl-SI" altLang="sl-SI" b="1"/>
              <a:t>SOCIALNIH</a:t>
            </a:r>
          </a:p>
          <a:p>
            <a:pPr algn="ctr"/>
            <a:r>
              <a:rPr lang="sl-SI" altLang="sl-SI"/>
              <a:t>skupin</a:t>
            </a:r>
          </a:p>
        </p:txBody>
      </p:sp>
      <p:sp>
        <p:nvSpPr>
          <p:cNvPr id="3080" name="AutoShape 8">
            <a:extLst>
              <a:ext uri="{FF2B5EF4-FFF2-40B4-BE49-F238E27FC236}">
                <a16:creationId xmlns:a16="http://schemas.microsoft.com/office/drawing/2014/main" id="{A1D7202E-AC13-4E58-8E09-5E437F554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636838"/>
            <a:ext cx="792162" cy="2232025"/>
          </a:xfrm>
          <a:prstGeom prst="curvedRightArrow">
            <a:avLst>
              <a:gd name="adj1" fmla="val 79546"/>
              <a:gd name="adj2" fmla="val 13589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81" name="AutoShape 9">
            <a:extLst>
              <a:ext uri="{FF2B5EF4-FFF2-40B4-BE49-F238E27FC236}">
                <a16:creationId xmlns:a16="http://schemas.microsoft.com/office/drawing/2014/main" id="{509B5F58-A8D1-4BD7-AD44-C20550A42B4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552406" y="1305719"/>
            <a:ext cx="720725" cy="2376488"/>
          </a:xfrm>
          <a:prstGeom prst="curvedLeftArrow">
            <a:avLst>
              <a:gd name="adj1" fmla="val 65947"/>
              <a:gd name="adj2" fmla="val 13189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6CC4C45B-22F2-4E9A-920A-FD77327FA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724400"/>
            <a:ext cx="1706562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1A88293-290B-4D18-850F-47253BCED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Najbolj razširjeni so povezani z: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7297854-392F-405A-90EC-8F6D63618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Narodnostjo </a:t>
            </a:r>
          </a:p>
          <a:p>
            <a:r>
              <a:rPr lang="sl-SI" altLang="sl-SI">
                <a:solidFill>
                  <a:schemeClr val="bg1"/>
                </a:solidFill>
              </a:rPr>
              <a:t>Raso</a:t>
            </a:r>
          </a:p>
          <a:p>
            <a:r>
              <a:rPr lang="sl-SI" altLang="sl-SI">
                <a:solidFill>
                  <a:schemeClr val="bg1"/>
                </a:solidFill>
              </a:rPr>
              <a:t>Spolom </a:t>
            </a:r>
          </a:p>
          <a:p>
            <a:r>
              <a:rPr lang="sl-SI" altLang="sl-SI">
                <a:solidFill>
                  <a:schemeClr val="bg1"/>
                </a:solidFill>
              </a:rPr>
              <a:t>Starostjo</a:t>
            </a:r>
          </a:p>
          <a:p>
            <a:r>
              <a:rPr lang="sl-SI" altLang="sl-SI">
                <a:solidFill>
                  <a:schemeClr val="bg1"/>
                </a:solidFill>
              </a:rPr>
              <a:t>vero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97C5CA0-6338-4D38-B2F4-09A3785C7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628775"/>
            <a:ext cx="1646237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52DBA0B1-C69A-475B-9171-3B2F7F947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81525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D6DC5A70-F1A4-490F-A72F-C1D4C08FB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628775"/>
            <a:ext cx="20193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A9F5B581-EF2A-40D1-95AF-B8D4A3E6C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4400"/>
            <a:ext cx="1609725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E177036-E35F-475D-B225-EF66090CE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221163"/>
            <a:ext cx="1978025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4D56881E-186F-4F30-ABC3-C6E67DC0D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3141663"/>
            <a:ext cx="8229600" cy="4525962"/>
          </a:xfrm>
        </p:spPr>
        <p:txBody>
          <a:bodyPr/>
          <a:lstStyle/>
          <a:p>
            <a:r>
              <a:rPr lang="sl-SI" altLang="sl-SI" b="1">
                <a:solidFill>
                  <a:schemeClr val="bg2"/>
                </a:solidFill>
              </a:rPr>
              <a:t>Etnični predsodki</a:t>
            </a:r>
            <a:r>
              <a:rPr lang="sl-SI" altLang="sl-SI">
                <a:solidFill>
                  <a:schemeClr val="bg2"/>
                </a:solidFill>
              </a:rPr>
              <a:t>:</a:t>
            </a:r>
            <a:r>
              <a:rPr lang="sl-SI" altLang="sl-SI"/>
              <a:t> 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DDDDDD"/>
                </a:solidFill>
              </a:rPr>
              <a:t>Zavračanje in sovražnost do drugih                   nacionalnih skupin.</a:t>
            </a:r>
          </a:p>
          <a:p>
            <a:pPr>
              <a:buFontTx/>
              <a:buNone/>
            </a:pPr>
            <a:endParaRPr lang="sl-SI" altLang="sl-SI">
              <a:solidFill>
                <a:srgbClr val="DDDDDD"/>
              </a:solidFill>
            </a:endParaRPr>
          </a:p>
          <a:p>
            <a:pPr>
              <a:buFontTx/>
              <a:buNone/>
            </a:pPr>
            <a:r>
              <a:rPr lang="sl-SI" altLang="sl-SI">
                <a:solidFill>
                  <a:srgbClr val="DDDDDD"/>
                </a:solidFill>
              </a:rPr>
              <a:t>V prepričanju da so manjvredne, slabše.</a:t>
            </a:r>
            <a:r>
              <a:rPr lang="sl-SI" altLang="sl-SI"/>
              <a:t> 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09D73AEB-EADD-4691-9BBF-410563B7E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2133600"/>
            <a:ext cx="2436812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BB544396-41DF-4CC6-A276-9A25D62EA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4813"/>
            <a:ext cx="229393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D8DE0823-E8EA-4133-9BBE-6A6D14BB0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1827212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8A5D53C5-382C-4788-AB9E-42D14CA41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573463"/>
            <a:ext cx="8229600" cy="4525962"/>
          </a:xfrm>
        </p:spPr>
        <p:txBody>
          <a:bodyPr/>
          <a:lstStyle/>
          <a:p>
            <a:r>
              <a:rPr lang="sl-SI" altLang="sl-SI" b="1">
                <a:solidFill>
                  <a:srgbClr val="DDDDDD"/>
                </a:solidFill>
              </a:rPr>
              <a:t>Rasni predsodki:</a:t>
            </a:r>
          </a:p>
          <a:p>
            <a:pPr>
              <a:buFontTx/>
              <a:buNone/>
            </a:pPr>
            <a:r>
              <a:rPr lang="sl-SI" altLang="sl-SI" b="1">
                <a:solidFill>
                  <a:srgbClr val="DDDDDD"/>
                </a:solidFill>
              </a:rPr>
              <a:t> </a:t>
            </a:r>
            <a:r>
              <a:rPr lang="sl-SI" altLang="sl-SI" sz="2400">
                <a:solidFill>
                  <a:srgbClr val="DDDDDD"/>
                </a:solidFill>
              </a:rPr>
              <a:t>Poudarja (prirojeno) manjvrednost drugih ras v primerjavi z raso dominantne skupine.</a:t>
            </a:r>
          </a:p>
          <a:p>
            <a:pPr>
              <a:buFontTx/>
              <a:buNone/>
            </a:pPr>
            <a:r>
              <a:rPr lang="sl-SI" altLang="sl-SI" sz="2400">
                <a:solidFill>
                  <a:srgbClr val="DDDDDD"/>
                </a:solidFill>
              </a:rPr>
              <a:t>Primer: manjvrednost črncev v primerjavi z belci.</a:t>
            </a:r>
          </a:p>
          <a:p>
            <a:pPr>
              <a:buFontTx/>
              <a:buNone/>
            </a:pPr>
            <a:r>
              <a:rPr lang="sl-SI" altLang="sl-SI" sz="2000">
                <a:solidFill>
                  <a:srgbClr val="DDDDDD"/>
                </a:solidFill>
              </a:rPr>
              <a:t>Kaže se skozi negativen čustven odnos ali nesramno vedenje.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472BC6A8-A760-4B7C-A166-98A96E4B7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3561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0692C2FF-C55A-41F7-AE8D-411495E6F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8913"/>
            <a:ext cx="3105150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2" name="AutoShape 8">
            <a:extLst>
              <a:ext uri="{FF2B5EF4-FFF2-40B4-BE49-F238E27FC236}">
                <a16:creationId xmlns:a16="http://schemas.microsoft.com/office/drawing/2014/main" id="{13B8EF1B-3E43-4182-8F05-F3B704D13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2636838"/>
            <a:ext cx="4752975" cy="1368425"/>
          </a:xfrm>
          <a:prstGeom prst="upArrowCallout">
            <a:avLst>
              <a:gd name="adj1" fmla="val 86833"/>
              <a:gd name="adj2" fmla="val 86833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 b="1"/>
              <a:t>Ku Kluks Klan v ZDA (leta:1920-1950)</a:t>
            </a:r>
          </a:p>
          <a:p>
            <a:pPr algn="ctr"/>
            <a:r>
              <a:rPr lang="sl-SI" altLang="sl-SI" b="1"/>
              <a:t> okrog 600 linčev od tega 90%</a:t>
            </a:r>
          </a:p>
          <a:p>
            <a:pPr algn="ctr"/>
            <a:r>
              <a:rPr lang="sl-SI" altLang="sl-SI" b="1"/>
              <a:t> Afroameričanov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418237B0-EFDA-4CA1-986A-A30B55222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3600" b="1">
                <a:solidFill>
                  <a:srgbClr val="DDDDDD"/>
                </a:solidFill>
              </a:rPr>
              <a:t>Spolni predsodki:</a:t>
            </a:r>
          </a:p>
          <a:p>
            <a:pPr>
              <a:buFontTx/>
              <a:buNone/>
            </a:pPr>
            <a:r>
              <a:rPr lang="sl-SI" altLang="sl-SI" b="1">
                <a:solidFill>
                  <a:schemeClr val="bg1"/>
                </a:solidFill>
              </a:rPr>
              <a:t>NAJPOGOSTEJE: </a:t>
            </a:r>
            <a:r>
              <a:rPr lang="sl-SI" altLang="sl-SI" sz="2800">
                <a:solidFill>
                  <a:schemeClr val="bg1"/>
                </a:solidFill>
              </a:rPr>
              <a:t>v pojmovanju in obravnavanju</a:t>
            </a:r>
            <a:r>
              <a:rPr lang="sl-SI" altLang="sl-SI" b="1">
                <a:solidFill>
                  <a:schemeClr val="bg1"/>
                </a:solidFill>
              </a:rPr>
              <a:t> ŽENSK.</a:t>
            </a:r>
          </a:p>
          <a:p>
            <a:pPr>
              <a:buFontTx/>
              <a:buNone/>
            </a:pPr>
            <a:r>
              <a:rPr lang="sl-SI" altLang="sl-SI" b="1">
                <a:solidFill>
                  <a:schemeClr val="bg1"/>
                </a:solidFill>
              </a:rPr>
              <a:t>Neenakovrednost oz. enakovrednost samo na papirju.</a:t>
            </a:r>
          </a:p>
          <a:p>
            <a:pPr>
              <a:buFontTx/>
              <a:buNone/>
            </a:pPr>
            <a:r>
              <a:rPr lang="sl-SI" altLang="sl-SI" b="1">
                <a:solidFill>
                  <a:schemeClr val="bg1"/>
                </a:solidFill>
              </a:rPr>
              <a:t>Najhujši primeri </a:t>
            </a:r>
            <a:r>
              <a:rPr lang="sl-SI" altLang="sl-SI" sz="2400">
                <a:solidFill>
                  <a:schemeClr val="bg1"/>
                </a:solidFill>
              </a:rPr>
              <a:t>so še vedno v Indiji in na Kitajskem</a:t>
            </a:r>
            <a:r>
              <a:rPr lang="sl-SI" altLang="sl-SI" b="1">
                <a:solidFill>
                  <a:schemeClr val="bg1"/>
                </a:solidFill>
              </a:rPr>
              <a:t> (npr: splavi deklic) </a:t>
            </a:r>
          </a:p>
          <a:p>
            <a:endParaRPr lang="sl-SI" altLang="sl-SI" b="1">
              <a:solidFill>
                <a:schemeClr val="bg1"/>
              </a:solidFill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B710FAB-EFDA-4601-A93D-BEBE27E8D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856163"/>
            <a:ext cx="2001837" cy="20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E7724D1D-1DC1-46CD-BB0E-8221EBF61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8913"/>
            <a:ext cx="3276600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BF23E136-89F0-4DF3-AB02-7AEFF96A7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3600" b="1">
                <a:solidFill>
                  <a:schemeClr val="bg1"/>
                </a:solidFill>
              </a:rPr>
              <a:t>Verski predsodki:</a:t>
            </a:r>
          </a:p>
          <a:p>
            <a:pPr>
              <a:buFontTx/>
              <a:buNone/>
            </a:pPr>
            <a:r>
              <a:rPr lang="sl-SI" altLang="sl-SI" sz="2800">
                <a:solidFill>
                  <a:schemeClr val="bg1"/>
                </a:solidFill>
              </a:rPr>
              <a:t>Ponovno v porastu predsodki do</a:t>
            </a:r>
            <a:r>
              <a:rPr lang="sl-SI" altLang="sl-SI" sz="3600">
                <a:solidFill>
                  <a:schemeClr val="bg1"/>
                </a:solidFill>
              </a:rPr>
              <a:t> </a:t>
            </a:r>
            <a:r>
              <a:rPr lang="sl-SI" altLang="sl-SI" b="1">
                <a:solidFill>
                  <a:schemeClr val="bg1"/>
                </a:solidFill>
              </a:rPr>
              <a:t>muslimanov </a:t>
            </a:r>
            <a:r>
              <a:rPr lang="sl-SI" altLang="sl-SI" sz="2800">
                <a:solidFill>
                  <a:schemeClr val="bg1"/>
                </a:solidFill>
              </a:rPr>
              <a:t>(ker jih ocenjujemo kot verske skrajneže, se jih bojimo).</a:t>
            </a:r>
          </a:p>
          <a:p>
            <a:pPr>
              <a:buFontTx/>
              <a:buNone/>
            </a:pPr>
            <a:r>
              <a:rPr lang="sl-SI" altLang="sl-SI" sz="2800">
                <a:solidFill>
                  <a:schemeClr val="bg1"/>
                </a:solidFill>
              </a:rPr>
              <a:t>Ponavljajo se predsodki do manjših verskih skupnostih </a:t>
            </a:r>
          </a:p>
          <a:p>
            <a:pPr>
              <a:buFontTx/>
              <a:buNone/>
            </a:pPr>
            <a:endParaRPr lang="sl-SI" altLang="sl-SI" sz="2800">
              <a:solidFill>
                <a:schemeClr val="bg1"/>
              </a:solidFill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1F98DA73-DACC-4F57-BCA5-0B8E464A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92600"/>
            <a:ext cx="3157538" cy="236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B481AC59-51D2-4332-BC35-01912C84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8913"/>
            <a:ext cx="1822450" cy="21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045D0BAE-6A9B-46E0-9810-BFD6A21AD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4525962"/>
          </a:xfrm>
        </p:spPr>
        <p:txBody>
          <a:bodyPr/>
          <a:lstStyle/>
          <a:p>
            <a:r>
              <a:rPr lang="sl-SI" altLang="sl-SI" sz="3600" b="1">
                <a:solidFill>
                  <a:schemeClr val="bg1"/>
                </a:solidFill>
              </a:rPr>
              <a:t>Predsodki do starejših:</a:t>
            </a:r>
          </a:p>
          <a:p>
            <a:pPr>
              <a:buFontTx/>
              <a:buNone/>
            </a:pPr>
            <a:endParaRPr lang="sl-SI" altLang="sl-SI" sz="2400" b="1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sl-SI" altLang="sl-SI" sz="2400" b="1">
                <a:solidFill>
                  <a:schemeClr val="bg1"/>
                </a:solidFill>
              </a:rPr>
              <a:t>V tehnološko razvitih družbah so starejši kot relativno NEPOTREBNI in NEMOČNI člani družbe,</a:t>
            </a:r>
          </a:p>
          <a:p>
            <a:pPr>
              <a:buFontTx/>
              <a:buNone/>
            </a:pPr>
            <a:r>
              <a:rPr lang="sl-SI" altLang="sl-SI" sz="2400" b="1">
                <a:solidFill>
                  <a:schemeClr val="bg1"/>
                </a:solidFill>
              </a:rPr>
              <a:t>zaradi česar so socialno osamljeni in odrinjeni na rob družbe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DCEDD6AD-0E71-4DFD-9457-F051A8421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25273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3E280A4D-4580-4A79-BD3E-312F90D7D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224472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1C1F22B6-DFEF-4432-8FE3-A1E3B9D16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581525"/>
            <a:ext cx="24765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396E5B26-E2AE-48BC-82D1-B016C3B98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0686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3600" b="1">
                <a:solidFill>
                  <a:schemeClr val="bg1"/>
                </a:solidFill>
              </a:rPr>
              <a:t>Predsodki v odnosu do marginalnih skupin: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3600" u="sng">
                <a:solidFill>
                  <a:schemeClr val="bg1"/>
                </a:solidFill>
              </a:rPr>
              <a:t>PREDSODKI DO: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4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 b="1">
                <a:solidFill>
                  <a:schemeClr val="bg1"/>
                </a:solidFill>
              </a:rPr>
              <a:t>Spolno neenako usmerjenih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 b="1">
                <a:solidFill>
                  <a:schemeClr val="bg1"/>
                </a:solidFill>
              </a:rPr>
              <a:t>Ljudi z motnjami v duševnem delovanju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 b="1">
                <a:solidFill>
                  <a:schemeClr val="bg1"/>
                </a:solidFill>
              </a:rPr>
              <a:t>Okuženi z AIDS-om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 b="1">
                <a:solidFill>
                  <a:schemeClr val="bg1"/>
                </a:solidFill>
              </a:rPr>
              <a:t>Telesno hendikepirani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3600" b="1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36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89D99D3A-B200-4F0B-AB35-8EA105E3C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509838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B59C4A07-5739-4C9D-9F81-E6831B616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65175"/>
            <a:ext cx="2649538" cy="17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E5BA8B55-7686-426A-8F9B-266C54148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28775"/>
            <a:ext cx="3059113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1281D274-077C-4B20-9DC0-F4D3B5662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789363"/>
            <a:ext cx="2387600" cy="279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Arial Narrow</vt:lpstr>
      <vt:lpstr>Privzeti načrt</vt:lpstr>
      <vt:lpstr>Predsodki</vt:lpstr>
      <vt:lpstr>Predsodki so :</vt:lpstr>
      <vt:lpstr>Najbolj razširjeni so povezani z: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2019-06-03T09:10:29Z</dcterms:created>
  <dcterms:modified xsi:type="dcterms:W3CDTF">2019-06-03T09:10:29Z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