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4" name="Elipsa 7">
            <a:extLst>
              <a:ext uri="{FF2B5EF4-FFF2-40B4-BE49-F238E27FC236}">
                <a16:creationId xmlns:a16="http://schemas.microsoft.com/office/drawing/2014/main" id="{46BC057C-6DAA-4350-9BB1-D1999999F74E}"/>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Elipsa 8">
            <a:extLst>
              <a:ext uri="{FF2B5EF4-FFF2-40B4-BE49-F238E27FC236}">
                <a16:creationId xmlns:a16="http://schemas.microsoft.com/office/drawing/2014/main" id="{170E8B49-4661-4311-B041-FF1747DDC2F3}"/>
              </a:ext>
            </a:extLst>
          </p:cNvPr>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Naslov 13"/>
          <p:cNvSpPr>
            <a:spLocks noGrp="1"/>
          </p:cNvSpPr>
          <p:nvPr>
            <p:ph type="ctrTitle"/>
          </p:nvPr>
        </p:nvSpPr>
        <p:spPr>
          <a:xfrm>
            <a:off x="1432560" y="359898"/>
            <a:ext cx="7406640" cy="1472184"/>
          </a:xfrm>
        </p:spPr>
        <p:txBody>
          <a:bodyPr anchor="b"/>
          <a:lstStyle>
            <a:lvl1pPr algn="l">
              <a:defRPr/>
            </a:lvl1pPr>
            <a:extLst/>
          </a:lstStyle>
          <a:p>
            <a:r>
              <a:rPr lang="sl-SI"/>
              <a:t>Kliknite, če želite urediti slog naslova matrice</a:t>
            </a:r>
            <a:endParaRPr lang="en-US"/>
          </a:p>
        </p:txBody>
      </p:sp>
      <p:sp>
        <p:nvSpPr>
          <p:cNvPr id="22" name="Podnaslov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l-SI"/>
              <a:t>Kliknite, če želite urediti slog podnaslova matrice</a:t>
            </a:r>
            <a:endParaRPr lang="en-US"/>
          </a:p>
        </p:txBody>
      </p:sp>
      <p:sp>
        <p:nvSpPr>
          <p:cNvPr id="6" name="Ograda datuma 6">
            <a:extLst>
              <a:ext uri="{FF2B5EF4-FFF2-40B4-BE49-F238E27FC236}">
                <a16:creationId xmlns:a16="http://schemas.microsoft.com/office/drawing/2014/main" id="{CB496498-44F6-4EEA-93CF-66C900ED2125}"/>
              </a:ext>
            </a:extLst>
          </p:cNvPr>
          <p:cNvSpPr>
            <a:spLocks noGrp="1"/>
          </p:cNvSpPr>
          <p:nvPr>
            <p:ph type="dt" sz="half" idx="10"/>
          </p:nvPr>
        </p:nvSpPr>
        <p:spPr/>
        <p:txBody>
          <a:bodyPr/>
          <a:lstStyle>
            <a:lvl1pPr>
              <a:defRPr/>
            </a:lvl1pPr>
          </a:lstStyle>
          <a:p>
            <a:pPr>
              <a:defRPr/>
            </a:pPr>
            <a:fld id="{EF1683F0-BEAF-44A4-A1AB-4260541E0314}" type="datetimeFigureOut">
              <a:rPr lang="sl-SI"/>
              <a:pPr>
                <a:defRPr/>
              </a:pPr>
              <a:t>3. 06. 2019</a:t>
            </a:fld>
            <a:endParaRPr lang="sl-SI"/>
          </a:p>
        </p:txBody>
      </p:sp>
      <p:sp>
        <p:nvSpPr>
          <p:cNvPr id="7" name="Ograda noge 19">
            <a:extLst>
              <a:ext uri="{FF2B5EF4-FFF2-40B4-BE49-F238E27FC236}">
                <a16:creationId xmlns:a16="http://schemas.microsoft.com/office/drawing/2014/main" id="{08E1BE6B-D749-4B1F-B0FE-AE7267859DD5}"/>
              </a:ext>
            </a:extLst>
          </p:cNvPr>
          <p:cNvSpPr>
            <a:spLocks noGrp="1"/>
          </p:cNvSpPr>
          <p:nvPr>
            <p:ph type="ftr" sz="quarter" idx="11"/>
          </p:nvPr>
        </p:nvSpPr>
        <p:spPr/>
        <p:txBody>
          <a:bodyPr/>
          <a:lstStyle>
            <a:lvl1pPr>
              <a:defRPr/>
            </a:lvl1pPr>
          </a:lstStyle>
          <a:p>
            <a:pPr>
              <a:defRPr/>
            </a:pPr>
            <a:endParaRPr lang="sl-SI"/>
          </a:p>
        </p:txBody>
      </p:sp>
      <p:sp>
        <p:nvSpPr>
          <p:cNvPr id="8" name="Ograda številke diapozitiva 9">
            <a:extLst>
              <a:ext uri="{FF2B5EF4-FFF2-40B4-BE49-F238E27FC236}">
                <a16:creationId xmlns:a16="http://schemas.microsoft.com/office/drawing/2014/main" id="{CC654CAF-57D8-447E-A9B6-D1E5C81A5A92}"/>
              </a:ext>
            </a:extLst>
          </p:cNvPr>
          <p:cNvSpPr>
            <a:spLocks noGrp="1"/>
          </p:cNvSpPr>
          <p:nvPr>
            <p:ph type="sldNum" sz="quarter" idx="12"/>
          </p:nvPr>
        </p:nvSpPr>
        <p:spPr/>
        <p:txBody>
          <a:bodyPr/>
          <a:lstStyle>
            <a:lvl1pPr>
              <a:defRPr/>
            </a:lvl1pPr>
          </a:lstStyle>
          <a:p>
            <a:fld id="{5E94AA53-0739-471A-9645-F1E80B6E2215}" type="slidenum">
              <a:rPr lang="sl-SI" altLang="sl-SI"/>
              <a:pPr/>
              <a:t>‹#›</a:t>
            </a:fld>
            <a:endParaRPr lang="sl-SI" altLang="sl-SI"/>
          </a:p>
        </p:txBody>
      </p:sp>
    </p:spTree>
    <p:extLst>
      <p:ext uri="{BB962C8B-B14F-4D97-AF65-F5344CB8AC3E}">
        <p14:creationId xmlns:p14="http://schemas.microsoft.com/office/powerpoint/2010/main" val="1876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4A3E9F88-A9D8-4604-91EF-F24644A0B0F2}"/>
              </a:ext>
            </a:extLst>
          </p:cNvPr>
          <p:cNvSpPr>
            <a:spLocks noGrp="1"/>
          </p:cNvSpPr>
          <p:nvPr>
            <p:ph type="dt" sz="half" idx="10"/>
          </p:nvPr>
        </p:nvSpPr>
        <p:spPr/>
        <p:txBody>
          <a:bodyPr/>
          <a:lstStyle>
            <a:lvl1pPr>
              <a:defRPr/>
            </a:lvl1pPr>
          </a:lstStyle>
          <a:p>
            <a:pPr>
              <a:defRPr/>
            </a:pPr>
            <a:fld id="{AB19590C-3A04-4769-B43F-45CAF2AD7CC0}" type="datetimeFigureOut">
              <a:rPr lang="sl-SI"/>
              <a:pPr>
                <a:defRPr/>
              </a:pPr>
              <a:t>3. 06. 2019</a:t>
            </a:fld>
            <a:endParaRPr lang="sl-SI"/>
          </a:p>
        </p:txBody>
      </p:sp>
      <p:sp>
        <p:nvSpPr>
          <p:cNvPr id="5" name="Ograda noge 9">
            <a:extLst>
              <a:ext uri="{FF2B5EF4-FFF2-40B4-BE49-F238E27FC236}">
                <a16:creationId xmlns:a16="http://schemas.microsoft.com/office/drawing/2014/main" id="{39B750E0-782E-4CE4-A7CD-1DEF6031AE86}"/>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1DB79081-8094-419B-9D1E-A804F65FBB32}"/>
              </a:ext>
            </a:extLst>
          </p:cNvPr>
          <p:cNvSpPr>
            <a:spLocks noGrp="1"/>
          </p:cNvSpPr>
          <p:nvPr>
            <p:ph type="sldNum" sz="quarter" idx="12"/>
          </p:nvPr>
        </p:nvSpPr>
        <p:spPr/>
        <p:txBody>
          <a:bodyPr/>
          <a:lstStyle>
            <a:lvl1pPr>
              <a:defRPr/>
            </a:lvl1pPr>
          </a:lstStyle>
          <a:p>
            <a:fld id="{C21B6D6C-8780-4477-BF42-5C37164EB07B}" type="slidenum">
              <a:rPr lang="sl-SI" altLang="sl-SI"/>
              <a:pPr/>
              <a:t>‹#›</a:t>
            </a:fld>
            <a:endParaRPr lang="sl-SI" altLang="sl-SI"/>
          </a:p>
        </p:txBody>
      </p:sp>
    </p:spTree>
    <p:extLst>
      <p:ext uri="{BB962C8B-B14F-4D97-AF65-F5344CB8AC3E}">
        <p14:creationId xmlns:p14="http://schemas.microsoft.com/office/powerpoint/2010/main" val="411774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858000" y="274639"/>
            <a:ext cx="1828800" cy="5851525"/>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1143000" y="274640"/>
            <a:ext cx="55626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92739B69-6025-4ACE-A701-53FD2BD4020E}"/>
              </a:ext>
            </a:extLst>
          </p:cNvPr>
          <p:cNvSpPr>
            <a:spLocks noGrp="1"/>
          </p:cNvSpPr>
          <p:nvPr>
            <p:ph type="dt" sz="half" idx="10"/>
          </p:nvPr>
        </p:nvSpPr>
        <p:spPr/>
        <p:txBody>
          <a:bodyPr/>
          <a:lstStyle>
            <a:lvl1pPr>
              <a:defRPr/>
            </a:lvl1pPr>
          </a:lstStyle>
          <a:p>
            <a:pPr>
              <a:defRPr/>
            </a:pPr>
            <a:fld id="{A975B5F3-B34A-4B2E-B222-E8BC5B39AE4B}" type="datetimeFigureOut">
              <a:rPr lang="sl-SI"/>
              <a:pPr>
                <a:defRPr/>
              </a:pPr>
              <a:t>3. 06. 2019</a:t>
            </a:fld>
            <a:endParaRPr lang="sl-SI"/>
          </a:p>
        </p:txBody>
      </p:sp>
      <p:sp>
        <p:nvSpPr>
          <p:cNvPr id="5" name="Ograda noge 9">
            <a:extLst>
              <a:ext uri="{FF2B5EF4-FFF2-40B4-BE49-F238E27FC236}">
                <a16:creationId xmlns:a16="http://schemas.microsoft.com/office/drawing/2014/main" id="{DDE0C635-CA3B-4B2C-80DF-C93A93F53AC3}"/>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D98DF1EA-C61D-43A0-98FE-DADEC938E740}"/>
              </a:ext>
            </a:extLst>
          </p:cNvPr>
          <p:cNvSpPr>
            <a:spLocks noGrp="1"/>
          </p:cNvSpPr>
          <p:nvPr>
            <p:ph type="sldNum" sz="quarter" idx="12"/>
          </p:nvPr>
        </p:nvSpPr>
        <p:spPr/>
        <p:txBody>
          <a:bodyPr/>
          <a:lstStyle>
            <a:lvl1pPr>
              <a:defRPr/>
            </a:lvl1pPr>
          </a:lstStyle>
          <a:p>
            <a:fld id="{F5263359-19D3-43ED-A1AD-7E7F207C22FE}" type="slidenum">
              <a:rPr lang="sl-SI" altLang="sl-SI"/>
              <a:pPr/>
              <a:t>‹#›</a:t>
            </a:fld>
            <a:endParaRPr lang="sl-SI" altLang="sl-SI"/>
          </a:p>
        </p:txBody>
      </p:sp>
    </p:spTree>
    <p:extLst>
      <p:ext uri="{BB962C8B-B14F-4D97-AF65-F5344CB8AC3E}">
        <p14:creationId xmlns:p14="http://schemas.microsoft.com/office/powerpoint/2010/main" val="377103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3FDF273F-55A6-48B0-A71F-5EF436F38ED3}"/>
              </a:ext>
            </a:extLst>
          </p:cNvPr>
          <p:cNvSpPr>
            <a:spLocks noGrp="1"/>
          </p:cNvSpPr>
          <p:nvPr>
            <p:ph type="dt" sz="half" idx="10"/>
          </p:nvPr>
        </p:nvSpPr>
        <p:spPr/>
        <p:txBody>
          <a:bodyPr/>
          <a:lstStyle>
            <a:lvl1pPr>
              <a:defRPr/>
            </a:lvl1pPr>
          </a:lstStyle>
          <a:p>
            <a:pPr>
              <a:defRPr/>
            </a:pPr>
            <a:fld id="{697F7E4B-813B-42C4-BBC6-209408E58D46}" type="datetimeFigureOut">
              <a:rPr lang="sl-SI"/>
              <a:pPr>
                <a:defRPr/>
              </a:pPr>
              <a:t>3. 06. 2019</a:t>
            </a:fld>
            <a:endParaRPr lang="sl-SI"/>
          </a:p>
        </p:txBody>
      </p:sp>
      <p:sp>
        <p:nvSpPr>
          <p:cNvPr id="5" name="Ograda noge 9">
            <a:extLst>
              <a:ext uri="{FF2B5EF4-FFF2-40B4-BE49-F238E27FC236}">
                <a16:creationId xmlns:a16="http://schemas.microsoft.com/office/drawing/2014/main" id="{6AB92AAB-1CD9-4D26-A102-B91A1F7EFFB6}"/>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1051E745-0921-44D0-AD36-C14FD78EC6AF}"/>
              </a:ext>
            </a:extLst>
          </p:cNvPr>
          <p:cNvSpPr>
            <a:spLocks noGrp="1"/>
          </p:cNvSpPr>
          <p:nvPr>
            <p:ph type="sldNum" sz="quarter" idx="12"/>
          </p:nvPr>
        </p:nvSpPr>
        <p:spPr/>
        <p:txBody>
          <a:bodyPr/>
          <a:lstStyle>
            <a:lvl1pPr>
              <a:defRPr/>
            </a:lvl1pPr>
          </a:lstStyle>
          <a:p>
            <a:fld id="{42E0F223-3CD1-477A-BA13-B736B93AA0C2}" type="slidenum">
              <a:rPr lang="sl-SI" altLang="sl-SI"/>
              <a:pPr/>
              <a:t>‹#›</a:t>
            </a:fld>
            <a:endParaRPr lang="sl-SI" altLang="sl-SI"/>
          </a:p>
        </p:txBody>
      </p:sp>
    </p:spTree>
    <p:extLst>
      <p:ext uri="{BB962C8B-B14F-4D97-AF65-F5344CB8AC3E}">
        <p14:creationId xmlns:p14="http://schemas.microsoft.com/office/powerpoint/2010/main" val="83832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4" name="Pravokotnik 6">
            <a:extLst>
              <a:ext uri="{FF2B5EF4-FFF2-40B4-BE49-F238E27FC236}">
                <a16:creationId xmlns:a16="http://schemas.microsoft.com/office/drawing/2014/main" id="{0D45C55B-62EF-42F0-8E94-007CB35EBC61}"/>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9">
            <a:extLst>
              <a:ext uri="{FF2B5EF4-FFF2-40B4-BE49-F238E27FC236}">
                <a16:creationId xmlns:a16="http://schemas.microsoft.com/office/drawing/2014/main" id="{ECE6F8B2-FDDA-4154-8E7D-1B3FA0F9CEB9}"/>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Elipsa 7">
            <a:extLst>
              <a:ext uri="{FF2B5EF4-FFF2-40B4-BE49-F238E27FC236}">
                <a16:creationId xmlns:a16="http://schemas.microsoft.com/office/drawing/2014/main" id="{0F89DEDD-6FA9-4CFC-97E8-B492C2A881C6}"/>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Elipsa 8">
            <a:extLst>
              <a:ext uri="{FF2B5EF4-FFF2-40B4-BE49-F238E27FC236}">
                <a16:creationId xmlns:a16="http://schemas.microsoft.com/office/drawing/2014/main" id="{CF08CFDE-5AB9-43A0-9105-0D850AFAD74B}"/>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sl-SI"/>
              <a:t>Kliknite, če želite urediti slog naslova matrice</a:t>
            </a:r>
            <a:endParaRPr lang="en-US"/>
          </a:p>
        </p:txBody>
      </p:sp>
      <p:sp>
        <p:nvSpPr>
          <p:cNvPr id="3" name="Ograda besedila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l-SI"/>
              <a:t>Kliknite, če želite urediti sloge besedila matrice</a:t>
            </a:r>
          </a:p>
        </p:txBody>
      </p:sp>
      <p:sp>
        <p:nvSpPr>
          <p:cNvPr id="8" name="Ograda datuma 3">
            <a:extLst>
              <a:ext uri="{FF2B5EF4-FFF2-40B4-BE49-F238E27FC236}">
                <a16:creationId xmlns:a16="http://schemas.microsoft.com/office/drawing/2014/main" id="{64E0E055-3D74-4C1C-A68F-B002A29CABDF}"/>
              </a:ext>
            </a:extLst>
          </p:cNvPr>
          <p:cNvSpPr>
            <a:spLocks noGrp="1"/>
          </p:cNvSpPr>
          <p:nvPr>
            <p:ph type="dt" sz="half" idx="10"/>
          </p:nvPr>
        </p:nvSpPr>
        <p:spPr/>
        <p:txBody>
          <a:bodyPr/>
          <a:lstStyle>
            <a:lvl1pPr>
              <a:defRPr/>
            </a:lvl1pPr>
          </a:lstStyle>
          <a:p>
            <a:pPr>
              <a:defRPr/>
            </a:pPr>
            <a:fld id="{A33FADFC-410D-4B5F-8EC5-2B495B79FA82}" type="datetimeFigureOut">
              <a:rPr lang="sl-SI"/>
              <a:pPr>
                <a:defRPr/>
              </a:pPr>
              <a:t>3. 06. 2019</a:t>
            </a:fld>
            <a:endParaRPr lang="sl-SI"/>
          </a:p>
        </p:txBody>
      </p:sp>
      <p:sp>
        <p:nvSpPr>
          <p:cNvPr id="9" name="Ograda noge 4">
            <a:extLst>
              <a:ext uri="{FF2B5EF4-FFF2-40B4-BE49-F238E27FC236}">
                <a16:creationId xmlns:a16="http://schemas.microsoft.com/office/drawing/2014/main" id="{2736FBC6-F7DB-4B26-8653-01934C4026E8}"/>
              </a:ext>
            </a:extLst>
          </p:cNvPr>
          <p:cNvSpPr>
            <a:spLocks noGrp="1"/>
          </p:cNvSpPr>
          <p:nvPr>
            <p:ph type="ftr" sz="quarter" idx="11"/>
          </p:nvPr>
        </p:nvSpPr>
        <p:spPr/>
        <p:txBody>
          <a:bodyPr/>
          <a:lstStyle>
            <a:lvl1pPr>
              <a:defRPr/>
            </a:lvl1pPr>
          </a:lstStyle>
          <a:p>
            <a:pPr>
              <a:defRPr/>
            </a:pPr>
            <a:endParaRPr lang="sl-SI"/>
          </a:p>
        </p:txBody>
      </p:sp>
      <p:sp>
        <p:nvSpPr>
          <p:cNvPr id="10" name="Ograda številke diapozitiva 5">
            <a:extLst>
              <a:ext uri="{FF2B5EF4-FFF2-40B4-BE49-F238E27FC236}">
                <a16:creationId xmlns:a16="http://schemas.microsoft.com/office/drawing/2014/main" id="{85D0239B-DDC1-4EF3-816D-2A89D8FFF11E}"/>
              </a:ext>
            </a:extLst>
          </p:cNvPr>
          <p:cNvSpPr>
            <a:spLocks noGrp="1"/>
          </p:cNvSpPr>
          <p:nvPr>
            <p:ph type="sldNum" sz="quarter" idx="12"/>
          </p:nvPr>
        </p:nvSpPr>
        <p:spPr/>
        <p:txBody>
          <a:bodyPr/>
          <a:lstStyle>
            <a:lvl1pPr>
              <a:defRPr/>
            </a:lvl1pPr>
          </a:lstStyle>
          <a:p>
            <a:fld id="{87D0C846-B2B7-424E-B11C-6B0D1925A238}" type="slidenum">
              <a:rPr lang="sl-SI" altLang="sl-SI"/>
              <a:pPr/>
              <a:t>‹#›</a:t>
            </a:fld>
            <a:endParaRPr lang="sl-SI" altLang="sl-SI"/>
          </a:p>
        </p:txBody>
      </p:sp>
    </p:spTree>
    <p:extLst>
      <p:ext uri="{BB962C8B-B14F-4D97-AF65-F5344CB8AC3E}">
        <p14:creationId xmlns:p14="http://schemas.microsoft.com/office/powerpoint/2010/main" val="76877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1435608" y="274320"/>
            <a:ext cx="7498080" cy="1143000"/>
          </a:xfrm>
        </p:spPr>
        <p:txBody>
          <a:bodyPr/>
          <a:lstStyle/>
          <a:p>
            <a:r>
              <a:rPr lang="sl-SI"/>
              <a:t>Kliknite, če želite urediti slog naslova matrice</a:t>
            </a:r>
            <a:endParaRPr lang="en-US"/>
          </a:p>
        </p:txBody>
      </p:sp>
      <p:sp>
        <p:nvSpPr>
          <p:cNvPr id="3" name="Ograda vsebine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23">
            <a:extLst>
              <a:ext uri="{FF2B5EF4-FFF2-40B4-BE49-F238E27FC236}">
                <a16:creationId xmlns:a16="http://schemas.microsoft.com/office/drawing/2014/main" id="{C0F1D3EB-23B9-47E7-A1C9-140F76E17945}"/>
              </a:ext>
            </a:extLst>
          </p:cNvPr>
          <p:cNvSpPr>
            <a:spLocks noGrp="1"/>
          </p:cNvSpPr>
          <p:nvPr>
            <p:ph type="dt" sz="half" idx="10"/>
          </p:nvPr>
        </p:nvSpPr>
        <p:spPr/>
        <p:txBody>
          <a:bodyPr/>
          <a:lstStyle>
            <a:lvl1pPr>
              <a:defRPr/>
            </a:lvl1pPr>
          </a:lstStyle>
          <a:p>
            <a:pPr>
              <a:defRPr/>
            </a:pPr>
            <a:fld id="{1AAEC5B3-CCEB-45F5-AC65-9C5E426AD3A6}" type="datetimeFigureOut">
              <a:rPr lang="sl-SI"/>
              <a:pPr>
                <a:defRPr/>
              </a:pPr>
              <a:t>3. 06. 2019</a:t>
            </a:fld>
            <a:endParaRPr lang="sl-SI"/>
          </a:p>
        </p:txBody>
      </p:sp>
      <p:sp>
        <p:nvSpPr>
          <p:cNvPr id="6" name="Ograda noge 9">
            <a:extLst>
              <a:ext uri="{FF2B5EF4-FFF2-40B4-BE49-F238E27FC236}">
                <a16:creationId xmlns:a16="http://schemas.microsoft.com/office/drawing/2014/main" id="{F124366B-49AD-436A-BFFC-2206BA3060E2}"/>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1">
            <a:extLst>
              <a:ext uri="{FF2B5EF4-FFF2-40B4-BE49-F238E27FC236}">
                <a16:creationId xmlns:a16="http://schemas.microsoft.com/office/drawing/2014/main" id="{7FF601AD-0549-4F32-BE80-98658808AF0B}"/>
              </a:ext>
            </a:extLst>
          </p:cNvPr>
          <p:cNvSpPr>
            <a:spLocks noGrp="1"/>
          </p:cNvSpPr>
          <p:nvPr>
            <p:ph type="sldNum" sz="quarter" idx="12"/>
          </p:nvPr>
        </p:nvSpPr>
        <p:spPr/>
        <p:txBody>
          <a:bodyPr/>
          <a:lstStyle>
            <a:lvl1pPr>
              <a:defRPr/>
            </a:lvl1pPr>
          </a:lstStyle>
          <a:p>
            <a:fld id="{94092A2C-E747-4546-A039-8EF67C201EC0}" type="slidenum">
              <a:rPr lang="sl-SI" altLang="sl-SI"/>
              <a:pPr/>
              <a:t>‹#›</a:t>
            </a:fld>
            <a:endParaRPr lang="sl-SI" altLang="sl-SI"/>
          </a:p>
        </p:txBody>
      </p:sp>
    </p:spTree>
    <p:extLst>
      <p:ext uri="{BB962C8B-B14F-4D97-AF65-F5344CB8AC3E}">
        <p14:creationId xmlns:p14="http://schemas.microsoft.com/office/powerpoint/2010/main" val="195885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5160336"/>
            <a:ext cx="8229600" cy="1143000"/>
          </a:xfrm>
        </p:spPr>
        <p:txBody>
          <a:bodyPr/>
          <a:lstStyle>
            <a:lvl1pPr algn="ctr">
              <a:defRPr sz="4500" b="1" cap="none" baseline="0"/>
            </a:lvl1pPr>
            <a:extLst/>
          </a:lstStyle>
          <a:p>
            <a:r>
              <a:rPr lang="sl-SI"/>
              <a:t>Kliknite, če želite urediti slog naslova matrice</a:t>
            </a:r>
            <a:endParaRPr lang="en-US"/>
          </a:p>
        </p:txBody>
      </p:sp>
      <p:sp>
        <p:nvSpPr>
          <p:cNvPr id="3" name="Ograda besedila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4" name="Ograda besedila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5" name="Ograda vsebine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6">
            <a:extLst>
              <a:ext uri="{FF2B5EF4-FFF2-40B4-BE49-F238E27FC236}">
                <a16:creationId xmlns:a16="http://schemas.microsoft.com/office/drawing/2014/main" id="{67D7C14B-E6E3-43FA-81F1-0D2C6B2CCE35}"/>
              </a:ext>
            </a:extLst>
          </p:cNvPr>
          <p:cNvSpPr>
            <a:spLocks noGrp="1"/>
          </p:cNvSpPr>
          <p:nvPr>
            <p:ph type="dt" sz="half" idx="10"/>
          </p:nvPr>
        </p:nvSpPr>
        <p:spPr/>
        <p:txBody>
          <a:bodyPr/>
          <a:lstStyle>
            <a:lvl1pPr>
              <a:defRPr/>
            </a:lvl1pPr>
          </a:lstStyle>
          <a:p>
            <a:pPr>
              <a:defRPr/>
            </a:pPr>
            <a:fld id="{1BF35B26-0629-42BE-87A4-918A1465B8CC}" type="datetimeFigureOut">
              <a:rPr lang="sl-SI"/>
              <a:pPr>
                <a:defRPr/>
              </a:pPr>
              <a:t>3. 06. 2019</a:t>
            </a:fld>
            <a:endParaRPr lang="sl-SI"/>
          </a:p>
        </p:txBody>
      </p:sp>
      <p:sp>
        <p:nvSpPr>
          <p:cNvPr id="8" name="Ograda noge 7">
            <a:extLst>
              <a:ext uri="{FF2B5EF4-FFF2-40B4-BE49-F238E27FC236}">
                <a16:creationId xmlns:a16="http://schemas.microsoft.com/office/drawing/2014/main" id="{EBBC14D4-43A2-46AA-BABA-D8E9E5DA9AA2}"/>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8">
            <a:extLst>
              <a:ext uri="{FF2B5EF4-FFF2-40B4-BE49-F238E27FC236}">
                <a16:creationId xmlns:a16="http://schemas.microsoft.com/office/drawing/2014/main" id="{4FD7DE93-5B49-4298-A820-35D6982A5631}"/>
              </a:ext>
            </a:extLst>
          </p:cNvPr>
          <p:cNvSpPr>
            <a:spLocks noGrp="1"/>
          </p:cNvSpPr>
          <p:nvPr>
            <p:ph type="sldNum" sz="quarter" idx="12"/>
          </p:nvPr>
        </p:nvSpPr>
        <p:spPr/>
        <p:txBody>
          <a:bodyPr/>
          <a:lstStyle>
            <a:lvl1pPr>
              <a:defRPr/>
            </a:lvl1pPr>
          </a:lstStyle>
          <a:p>
            <a:fld id="{2D873F11-3948-4C02-B082-0FB5AA1D4F14}" type="slidenum">
              <a:rPr lang="sl-SI" altLang="sl-SI"/>
              <a:pPr/>
              <a:t>‹#›</a:t>
            </a:fld>
            <a:endParaRPr lang="sl-SI" altLang="sl-SI"/>
          </a:p>
        </p:txBody>
      </p:sp>
    </p:spTree>
    <p:extLst>
      <p:ext uri="{BB962C8B-B14F-4D97-AF65-F5344CB8AC3E}">
        <p14:creationId xmlns:p14="http://schemas.microsoft.com/office/powerpoint/2010/main" val="149256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1435608" y="274320"/>
            <a:ext cx="7498080" cy="1143000"/>
          </a:xfrm>
        </p:spPr>
        <p:txBody>
          <a:bodyPr/>
          <a:lstStyle/>
          <a:p>
            <a:r>
              <a:rPr lang="sl-SI"/>
              <a:t>Kliknite, če želite urediti slog naslova matrice</a:t>
            </a:r>
            <a:endParaRPr lang="en-US"/>
          </a:p>
        </p:txBody>
      </p:sp>
      <p:sp>
        <p:nvSpPr>
          <p:cNvPr id="3" name="Ograda datuma 23">
            <a:extLst>
              <a:ext uri="{FF2B5EF4-FFF2-40B4-BE49-F238E27FC236}">
                <a16:creationId xmlns:a16="http://schemas.microsoft.com/office/drawing/2014/main" id="{2E86E3D5-629F-4143-A2E4-45D26736D723}"/>
              </a:ext>
            </a:extLst>
          </p:cNvPr>
          <p:cNvSpPr>
            <a:spLocks noGrp="1"/>
          </p:cNvSpPr>
          <p:nvPr>
            <p:ph type="dt" sz="half" idx="10"/>
          </p:nvPr>
        </p:nvSpPr>
        <p:spPr/>
        <p:txBody>
          <a:bodyPr/>
          <a:lstStyle>
            <a:lvl1pPr>
              <a:defRPr/>
            </a:lvl1pPr>
          </a:lstStyle>
          <a:p>
            <a:pPr>
              <a:defRPr/>
            </a:pPr>
            <a:fld id="{6BCA0B18-4F74-4541-920B-2DD81DC7A739}" type="datetimeFigureOut">
              <a:rPr lang="sl-SI"/>
              <a:pPr>
                <a:defRPr/>
              </a:pPr>
              <a:t>3. 06. 2019</a:t>
            </a:fld>
            <a:endParaRPr lang="sl-SI"/>
          </a:p>
        </p:txBody>
      </p:sp>
      <p:sp>
        <p:nvSpPr>
          <p:cNvPr id="4" name="Ograda noge 9">
            <a:extLst>
              <a:ext uri="{FF2B5EF4-FFF2-40B4-BE49-F238E27FC236}">
                <a16:creationId xmlns:a16="http://schemas.microsoft.com/office/drawing/2014/main" id="{69FEC0DD-44BA-4EED-B14A-6D0315FBF1F3}"/>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21">
            <a:extLst>
              <a:ext uri="{FF2B5EF4-FFF2-40B4-BE49-F238E27FC236}">
                <a16:creationId xmlns:a16="http://schemas.microsoft.com/office/drawing/2014/main" id="{6875AFD6-A12F-4A10-B7FD-45C1436DE32C}"/>
              </a:ext>
            </a:extLst>
          </p:cNvPr>
          <p:cNvSpPr>
            <a:spLocks noGrp="1"/>
          </p:cNvSpPr>
          <p:nvPr>
            <p:ph type="sldNum" sz="quarter" idx="12"/>
          </p:nvPr>
        </p:nvSpPr>
        <p:spPr/>
        <p:txBody>
          <a:bodyPr/>
          <a:lstStyle>
            <a:lvl1pPr>
              <a:defRPr/>
            </a:lvl1pPr>
          </a:lstStyle>
          <a:p>
            <a:fld id="{47F4324D-6A05-43A4-8A91-7685333B55E0}" type="slidenum">
              <a:rPr lang="sl-SI" altLang="sl-SI"/>
              <a:pPr/>
              <a:t>‹#›</a:t>
            </a:fld>
            <a:endParaRPr lang="sl-SI" altLang="sl-SI"/>
          </a:p>
        </p:txBody>
      </p:sp>
    </p:spTree>
    <p:extLst>
      <p:ext uri="{BB962C8B-B14F-4D97-AF65-F5344CB8AC3E}">
        <p14:creationId xmlns:p14="http://schemas.microsoft.com/office/powerpoint/2010/main" val="396172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Pravokotnik 4">
            <a:extLst>
              <a:ext uri="{FF2B5EF4-FFF2-40B4-BE49-F238E27FC236}">
                <a16:creationId xmlns:a16="http://schemas.microsoft.com/office/drawing/2014/main" id="{823D1BE2-F4CA-48DB-9132-C4D3454E69EF}"/>
              </a:ext>
            </a:extLst>
          </p:cNvPr>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ravokotnik 5">
            <a:extLst>
              <a:ext uri="{FF2B5EF4-FFF2-40B4-BE49-F238E27FC236}">
                <a16:creationId xmlns:a16="http://schemas.microsoft.com/office/drawing/2014/main" id="{84FFC931-9A82-4C24-8CDD-AF923C266090}"/>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Ograda datuma 1">
            <a:extLst>
              <a:ext uri="{FF2B5EF4-FFF2-40B4-BE49-F238E27FC236}">
                <a16:creationId xmlns:a16="http://schemas.microsoft.com/office/drawing/2014/main" id="{6A0FE482-E190-45EF-A9A7-B9E3E8028538}"/>
              </a:ext>
            </a:extLst>
          </p:cNvPr>
          <p:cNvSpPr>
            <a:spLocks noGrp="1"/>
          </p:cNvSpPr>
          <p:nvPr>
            <p:ph type="dt" sz="half" idx="10"/>
          </p:nvPr>
        </p:nvSpPr>
        <p:spPr/>
        <p:txBody>
          <a:bodyPr/>
          <a:lstStyle>
            <a:lvl1pPr>
              <a:defRPr/>
            </a:lvl1pPr>
          </a:lstStyle>
          <a:p>
            <a:pPr>
              <a:defRPr/>
            </a:pPr>
            <a:fld id="{C7C0AFBA-1B57-4C3E-9703-E5F7C6AF4DED}" type="datetimeFigureOut">
              <a:rPr lang="sl-SI"/>
              <a:pPr>
                <a:defRPr/>
              </a:pPr>
              <a:t>3. 06. 2019</a:t>
            </a:fld>
            <a:endParaRPr lang="sl-SI"/>
          </a:p>
        </p:txBody>
      </p:sp>
      <p:sp>
        <p:nvSpPr>
          <p:cNvPr id="5" name="Ograda noge 2">
            <a:extLst>
              <a:ext uri="{FF2B5EF4-FFF2-40B4-BE49-F238E27FC236}">
                <a16:creationId xmlns:a16="http://schemas.microsoft.com/office/drawing/2014/main" id="{6A0C60B6-3980-4102-9C24-8A2C36F963C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3">
            <a:extLst>
              <a:ext uri="{FF2B5EF4-FFF2-40B4-BE49-F238E27FC236}">
                <a16:creationId xmlns:a16="http://schemas.microsoft.com/office/drawing/2014/main" id="{C4399912-D13A-4F7A-A500-A12299732649}"/>
              </a:ext>
            </a:extLst>
          </p:cNvPr>
          <p:cNvSpPr>
            <a:spLocks noGrp="1"/>
          </p:cNvSpPr>
          <p:nvPr>
            <p:ph type="sldNum" sz="quarter" idx="12"/>
          </p:nvPr>
        </p:nvSpPr>
        <p:spPr/>
        <p:txBody>
          <a:bodyPr/>
          <a:lstStyle>
            <a:lvl1pPr>
              <a:defRPr/>
            </a:lvl1pPr>
          </a:lstStyle>
          <a:p>
            <a:fld id="{B2069F29-FEF9-4ED4-8114-92F24CB5F898}" type="slidenum">
              <a:rPr lang="sl-SI" altLang="sl-SI"/>
              <a:pPr/>
              <a:t>‹#›</a:t>
            </a:fld>
            <a:endParaRPr lang="sl-SI" altLang="sl-SI"/>
          </a:p>
        </p:txBody>
      </p:sp>
    </p:spTree>
    <p:extLst>
      <p:ext uri="{BB962C8B-B14F-4D97-AF65-F5344CB8AC3E}">
        <p14:creationId xmlns:p14="http://schemas.microsoft.com/office/powerpoint/2010/main" val="345180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sl-SI"/>
              <a:t>Kliknite, če želite urediti slog naslova matrice</a:t>
            </a:r>
            <a:endParaRPr lang="en-US"/>
          </a:p>
        </p:txBody>
      </p:sp>
      <p:sp>
        <p:nvSpPr>
          <p:cNvPr id="3" name="Ograda besedila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sl-SI"/>
              <a:t>Kliknite, če želite urediti sloge besedila matrice</a:t>
            </a:r>
          </a:p>
        </p:txBody>
      </p:sp>
      <p:sp>
        <p:nvSpPr>
          <p:cNvPr id="4" name="Ograda vsebine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4">
            <a:extLst>
              <a:ext uri="{FF2B5EF4-FFF2-40B4-BE49-F238E27FC236}">
                <a16:creationId xmlns:a16="http://schemas.microsoft.com/office/drawing/2014/main" id="{94314102-A259-4107-B049-7C6E3C3E12EA}"/>
              </a:ext>
            </a:extLst>
          </p:cNvPr>
          <p:cNvSpPr>
            <a:spLocks noGrp="1"/>
          </p:cNvSpPr>
          <p:nvPr>
            <p:ph type="dt" sz="half" idx="10"/>
          </p:nvPr>
        </p:nvSpPr>
        <p:spPr/>
        <p:txBody>
          <a:bodyPr/>
          <a:lstStyle>
            <a:lvl1pPr>
              <a:defRPr/>
            </a:lvl1pPr>
          </a:lstStyle>
          <a:p>
            <a:pPr>
              <a:defRPr/>
            </a:pPr>
            <a:fld id="{55A56F7C-5EE6-4A49-B4D7-C424FB4DBB38}" type="datetimeFigureOut">
              <a:rPr lang="sl-SI"/>
              <a:pPr>
                <a:defRPr/>
              </a:pPr>
              <a:t>3. 06. 2019</a:t>
            </a:fld>
            <a:endParaRPr lang="sl-SI"/>
          </a:p>
        </p:txBody>
      </p:sp>
      <p:sp>
        <p:nvSpPr>
          <p:cNvPr id="6" name="Ograda noge 5">
            <a:extLst>
              <a:ext uri="{FF2B5EF4-FFF2-40B4-BE49-F238E27FC236}">
                <a16:creationId xmlns:a16="http://schemas.microsoft.com/office/drawing/2014/main" id="{03F2E16F-24ED-4D57-B32D-17AB2B0ABEDD}"/>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6">
            <a:extLst>
              <a:ext uri="{FF2B5EF4-FFF2-40B4-BE49-F238E27FC236}">
                <a16:creationId xmlns:a16="http://schemas.microsoft.com/office/drawing/2014/main" id="{0E13737E-CEEC-4321-ABA7-7B013B3AD61A}"/>
              </a:ext>
            </a:extLst>
          </p:cNvPr>
          <p:cNvSpPr>
            <a:spLocks noGrp="1"/>
          </p:cNvSpPr>
          <p:nvPr>
            <p:ph type="sldNum" sz="quarter" idx="12"/>
          </p:nvPr>
        </p:nvSpPr>
        <p:spPr/>
        <p:txBody>
          <a:bodyPr/>
          <a:lstStyle>
            <a:lvl1pPr>
              <a:defRPr/>
            </a:lvl1pPr>
          </a:lstStyle>
          <a:p>
            <a:fld id="{4EB9E83C-DF3C-4AE7-924C-265C78584EBC}" type="slidenum">
              <a:rPr lang="sl-SI" altLang="sl-SI"/>
              <a:pPr/>
              <a:t>‹#›</a:t>
            </a:fld>
            <a:endParaRPr lang="sl-SI" altLang="sl-SI"/>
          </a:p>
        </p:txBody>
      </p:sp>
    </p:spTree>
    <p:extLst>
      <p:ext uri="{BB962C8B-B14F-4D97-AF65-F5344CB8AC3E}">
        <p14:creationId xmlns:p14="http://schemas.microsoft.com/office/powerpoint/2010/main" val="1292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Pravokotnik 7">
            <a:extLst>
              <a:ext uri="{FF2B5EF4-FFF2-40B4-BE49-F238E27FC236}">
                <a16:creationId xmlns:a16="http://schemas.microsoft.com/office/drawing/2014/main" id="{7B175E07-B156-4336-AFCE-E2D6CF8835ED}"/>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Diagram poteka: postopek 8">
            <a:extLst>
              <a:ext uri="{FF2B5EF4-FFF2-40B4-BE49-F238E27FC236}">
                <a16:creationId xmlns:a16="http://schemas.microsoft.com/office/drawing/2014/main" id="{5C2E7035-A897-4D1E-BE66-A12195DE8FF9}"/>
              </a:ext>
            </a:extLst>
          </p:cNvPr>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agram poteka: postopek 9">
            <a:extLst>
              <a:ext uri="{FF2B5EF4-FFF2-40B4-BE49-F238E27FC236}">
                <a16:creationId xmlns:a16="http://schemas.microsoft.com/office/drawing/2014/main" id="{04C5BB38-9DD1-406B-A6E4-F2B194709434}"/>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Naslov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sl-SI"/>
              <a:t>Kliknite, če želite urediti slog naslova matrice</a:t>
            </a:r>
            <a:endParaRPr lang="en-US"/>
          </a:p>
        </p:txBody>
      </p:sp>
      <p:sp>
        <p:nvSpPr>
          <p:cNvPr id="3" name="Ograda slik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sl-SI" noProof="0"/>
              <a:t>Kliknite ikono, če želite dodati sliko</a:t>
            </a:r>
            <a:endParaRPr lang="en-US" noProof="0" dirty="0"/>
          </a:p>
        </p:txBody>
      </p:sp>
      <p:sp>
        <p:nvSpPr>
          <p:cNvPr id="4" name="Ograda besedila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sl-SI"/>
              <a:t>Kliknite, če želite urediti sloge besedila matrice</a:t>
            </a:r>
          </a:p>
        </p:txBody>
      </p:sp>
      <p:sp>
        <p:nvSpPr>
          <p:cNvPr id="8" name="Ograda datuma 4">
            <a:extLst>
              <a:ext uri="{FF2B5EF4-FFF2-40B4-BE49-F238E27FC236}">
                <a16:creationId xmlns:a16="http://schemas.microsoft.com/office/drawing/2014/main" id="{85DE4B58-1123-4E33-ACFA-915AC8CB6035}"/>
              </a:ext>
            </a:extLst>
          </p:cNvPr>
          <p:cNvSpPr>
            <a:spLocks noGrp="1"/>
          </p:cNvSpPr>
          <p:nvPr>
            <p:ph type="dt" sz="half" idx="10"/>
          </p:nvPr>
        </p:nvSpPr>
        <p:spPr/>
        <p:txBody>
          <a:bodyPr/>
          <a:lstStyle>
            <a:lvl1pPr>
              <a:defRPr/>
            </a:lvl1pPr>
          </a:lstStyle>
          <a:p>
            <a:pPr>
              <a:defRPr/>
            </a:pPr>
            <a:fld id="{06FD7E75-946F-45F6-9EA2-00D595542715}" type="datetimeFigureOut">
              <a:rPr lang="sl-SI"/>
              <a:pPr>
                <a:defRPr/>
              </a:pPr>
              <a:t>3. 06. 2019</a:t>
            </a:fld>
            <a:endParaRPr lang="sl-SI"/>
          </a:p>
        </p:txBody>
      </p:sp>
      <p:sp>
        <p:nvSpPr>
          <p:cNvPr id="9" name="Ograda noge 5">
            <a:extLst>
              <a:ext uri="{FF2B5EF4-FFF2-40B4-BE49-F238E27FC236}">
                <a16:creationId xmlns:a16="http://schemas.microsoft.com/office/drawing/2014/main" id="{02E27A8F-33DE-4CF0-8C94-707492767AD9}"/>
              </a:ext>
            </a:extLst>
          </p:cNvPr>
          <p:cNvSpPr>
            <a:spLocks noGrp="1"/>
          </p:cNvSpPr>
          <p:nvPr>
            <p:ph type="ftr" sz="quarter" idx="11"/>
          </p:nvPr>
        </p:nvSpPr>
        <p:spPr/>
        <p:txBody>
          <a:bodyPr/>
          <a:lstStyle>
            <a:lvl1pPr>
              <a:defRPr/>
            </a:lvl1pPr>
          </a:lstStyle>
          <a:p>
            <a:pPr>
              <a:defRPr/>
            </a:pPr>
            <a:endParaRPr lang="sl-SI"/>
          </a:p>
        </p:txBody>
      </p:sp>
      <p:sp>
        <p:nvSpPr>
          <p:cNvPr id="10" name="Ograda številke diapozitiva 6">
            <a:extLst>
              <a:ext uri="{FF2B5EF4-FFF2-40B4-BE49-F238E27FC236}">
                <a16:creationId xmlns:a16="http://schemas.microsoft.com/office/drawing/2014/main" id="{1CD3FEA2-91A0-47B4-B1B5-70ECFFAC57C5}"/>
              </a:ext>
            </a:extLst>
          </p:cNvPr>
          <p:cNvSpPr>
            <a:spLocks noGrp="1"/>
          </p:cNvSpPr>
          <p:nvPr>
            <p:ph type="sldNum" sz="quarter" idx="12"/>
          </p:nvPr>
        </p:nvSpPr>
        <p:spPr/>
        <p:txBody>
          <a:bodyPr/>
          <a:lstStyle>
            <a:lvl1pPr>
              <a:defRPr/>
            </a:lvl1pPr>
          </a:lstStyle>
          <a:p>
            <a:fld id="{2EA2093A-EC5F-4C98-A337-6CED3A1445AF}" type="slidenum">
              <a:rPr lang="sl-SI" altLang="sl-SI"/>
              <a:pPr/>
              <a:t>‹#›</a:t>
            </a:fld>
            <a:endParaRPr lang="sl-SI" altLang="sl-SI"/>
          </a:p>
        </p:txBody>
      </p:sp>
    </p:spTree>
    <p:extLst>
      <p:ext uri="{BB962C8B-B14F-4D97-AF65-F5344CB8AC3E}">
        <p14:creationId xmlns:p14="http://schemas.microsoft.com/office/powerpoint/2010/main" val="317331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Torta 6">
            <a:extLst>
              <a:ext uri="{FF2B5EF4-FFF2-40B4-BE49-F238E27FC236}">
                <a16:creationId xmlns:a16="http://schemas.microsoft.com/office/drawing/2014/main" id="{F752AEBF-D532-4E66-93BA-A89F64293EC0}"/>
              </a:ext>
            </a:extLst>
          </p:cNvP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Elipsa 7">
            <a:extLst>
              <a:ext uri="{FF2B5EF4-FFF2-40B4-BE49-F238E27FC236}">
                <a16:creationId xmlns:a16="http://schemas.microsoft.com/office/drawing/2014/main" id="{01EE03F3-D4D1-48DD-86DA-205E7EE53068}"/>
              </a:ext>
            </a:extLst>
          </p:cNvPr>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Krof 10">
            <a:extLst>
              <a:ext uri="{FF2B5EF4-FFF2-40B4-BE49-F238E27FC236}">
                <a16:creationId xmlns:a16="http://schemas.microsoft.com/office/drawing/2014/main" id="{FC33FC15-4218-474F-85AB-858BBD85A261}"/>
              </a:ext>
            </a:extLst>
          </p:cNvPr>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ravokotnik 11">
            <a:extLst>
              <a:ext uri="{FF2B5EF4-FFF2-40B4-BE49-F238E27FC236}">
                <a16:creationId xmlns:a16="http://schemas.microsoft.com/office/drawing/2014/main" id="{14F1FE8B-6329-4CDD-970D-D57858285D42}"/>
              </a:ext>
            </a:extLst>
          </p:cNvPr>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grada naslova 4">
            <a:extLst>
              <a:ext uri="{FF2B5EF4-FFF2-40B4-BE49-F238E27FC236}">
                <a16:creationId xmlns:a16="http://schemas.microsoft.com/office/drawing/2014/main" id="{F33CB099-1068-4E3B-BC79-0C247AACB812}"/>
              </a:ext>
            </a:extLst>
          </p:cNvPr>
          <p:cNvSpPr>
            <a:spLocks noGrp="1"/>
          </p:cNvSpPr>
          <p:nvPr>
            <p:ph type="title"/>
          </p:nvPr>
        </p:nvSpPr>
        <p:spPr>
          <a:xfrm>
            <a:off x="1435100" y="274638"/>
            <a:ext cx="7499350" cy="1143000"/>
          </a:xfrm>
          <a:prstGeom prst="rect">
            <a:avLst/>
          </a:prstGeom>
        </p:spPr>
        <p:txBody>
          <a:bodyPr anchor="ctr">
            <a:normAutofit/>
          </a:bodyPr>
          <a:lstStyle/>
          <a:p>
            <a:r>
              <a:rPr lang="sl-SI"/>
              <a:t>Kliknite, če želite urediti slog naslova matrice</a:t>
            </a:r>
            <a:endParaRPr lang="en-US"/>
          </a:p>
        </p:txBody>
      </p:sp>
      <p:sp>
        <p:nvSpPr>
          <p:cNvPr id="1033" name="Ograda besedila 8">
            <a:extLst>
              <a:ext uri="{FF2B5EF4-FFF2-40B4-BE49-F238E27FC236}">
                <a16:creationId xmlns:a16="http://schemas.microsoft.com/office/drawing/2014/main" id="{B190BB71-4320-42AF-9BE9-10DEBF9F7EC9}"/>
              </a:ext>
            </a:extLst>
          </p:cNvPr>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24" name="Ograda datuma 23">
            <a:extLst>
              <a:ext uri="{FF2B5EF4-FFF2-40B4-BE49-F238E27FC236}">
                <a16:creationId xmlns:a16="http://schemas.microsoft.com/office/drawing/2014/main" id="{DB90C7AA-0CD2-4FCA-895E-92764A87A3DD}"/>
              </a:ext>
            </a:extLst>
          </p:cNvPr>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98B73BAD-0A67-4D0B-ADF8-23AD6AC9EC8E}" type="datetimeFigureOut">
              <a:rPr lang="sl-SI"/>
              <a:pPr>
                <a:defRPr/>
              </a:pPr>
              <a:t>3. 06. 2019</a:t>
            </a:fld>
            <a:endParaRPr lang="sl-SI"/>
          </a:p>
        </p:txBody>
      </p:sp>
      <p:sp>
        <p:nvSpPr>
          <p:cNvPr id="10" name="Ograda noge 9">
            <a:extLst>
              <a:ext uri="{FF2B5EF4-FFF2-40B4-BE49-F238E27FC236}">
                <a16:creationId xmlns:a16="http://schemas.microsoft.com/office/drawing/2014/main" id="{28C4F7AC-660A-4C9A-BD5D-E52C60F6A49F}"/>
              </a:ext>
            </a:extLst>
          </p:cNvPr>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sl-SI"/>
          </a:p>
        </p:txBody>
      </p:sp>
      <p:sp>
        <p:nvSpPr>
          <p:cNvPr id="22" name="Ograda številke diapozitiva 21">
            <a:extLst>
              <a:ext uri="{FF2B5EF4-FFF2-40B4-BE49-F238E27FC236}">
                <a16:creationId xmlns:a16="http://schemas.microsoft.com/office/drawing/2014/main" id="{E705EAF9-82EF-4D73-9F2E-EF7B077F6F6B}"/>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latin typeface="Gill Sans MT" panose="020B0502020104020203" pitchFamily="34" charset="-18"/>
              </a:defRPr>
            </a:lvl1pPr>
          </a:lstStyle>
          <a:p>
            <a:fld id="{2F3259DD-8A68-48F9-8345-0479E86E45BF}" type="slidenum">
              <a:rPr lang="sl-SI" altLang="sl-SI"/>
              <a:pPr/>
              <a:t>‹#›</a:t>
            </a:fld>
            <a:endParaRPr lang="sl-SI" altLang="sl-SI"/>
          </a:p>
        </p:txBody>
      </p:sp>
      <p:sp>
        <p:nvSpPr>
          <p:cNvPr id="15" name="Pravokotnik 14">
            <a:extLst>
              <a:ext uri="{FF2B5EF4-FFF2-40B4-BE49-F238E27FC236}">
                <a16:creationId xmlns:a16="http://schemas.microsoft.com/office/drawing/2014/main" id="{B09F95B4-C3B7-4B12-AD81-AD0D958E192E}"/>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19" r:id="rId1"/>
    <p:sldLayoutId id="2147483714" r:id="rId2"/>
    <p:sldLayoutId id="2147483720" r:id="rId3"/>
    <p:sldLayoutId id="2147483715" r:id="rId4"/>
    <p:sldLayoutId id="2147483721" r:id="rId5"/>
    <p:sldLayoutId id="2147483716" r:id="rId6"/>
    <p:sldLayoutId id="2147483722" r:id="rId7"/>
    <p:sldLayoutId id="2147483723" r:id="rId8"/>
    <p:sldLayoutId id="2147483724" r:id="rId9"/>
    <p:sldLayoutId id="2147483717" r:id="rId10"/>
    <p:sldLayoutId id="2147483718"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anose="020B0502020104020203" pitchFamily="34" charset="-18"/>
        </a:defRPr>
      </a:lvl2pPr>
      <a:lvl3pPr algn="l" rtl="0" fontAlgn="base">
        <a:spcBef>
          <a:spcPct val="0"/>
        </a:spcBef>
        <a:spcAft>
          <a:spcPct val="0"/>
        </a:spcAft>
        <a:defRPr sz="4300">
          <a:solidFill>
            <a:srgbClr val="572314"/>
          </a:solidFill>
          <a:latin typeface="Gill Sans MT" panose="020B0502020104020203" pitchFamily="34" charset="-18"/>
        </a:defRPr>
      </a:lvl3pPr>
      <a:lvl4pPr algn="l" rtl="0" fontAlgn="base">
        <a:spcBef>
          <a:spcPct val="0"/>
        </a:spcBef>
        <a:spcAft>
          <a:spcPct val="0"/>
        </a:spcAft>
        <a:defRPr sz="4300">
          <a:solidFill>
            <a:srgbClr val="572314"/>
          </a:solidFill>
          <a:latin typeface="Gill Sans MT" panose="020B0502020104020203" pitchFamily="34" charset="-18"/>
        </a:defRPr>
      </a:lvl4pPr>
      <a:lvl5pPr algn="l" rtl="0" fontAlgn="base">
        <a:spcBef>
          <a:spcPct val="0"/>
        </a:spcBef>
        <a:spcAft>
          <a:spcPct val="0"/>
        </a:spcAft>
        <a:defRPr sz="4300">
          <a:solidFill>
            <a:srgbClr val="572314"/>
          </a:solidFill>
          <a:latin typeface="Gill Sans MT" panose="020B0502020104020203" pitchFamily="34" charset="-18"/>
        </a:defRPr>
      </a:lvl5pPr>
      <a:lvl6pPr marL="457200" algn="l" rtl="0" fontAlgn="base">
        <a:spcBef>
          <a:spcPct val="0"/>
        </a:spcBef>
        <a:spcAft>
          <a:spcPct val="0"/>
        </a:spcAft>
        <a:defRPr sz="4300">
          <a:solidFill>
            <a:srgbClr val="572314"/>
          </a:solidFill>
          <a:latin typeface="Gill Sans MT" panose="020B0502020104020203" pitchFamily="34" charset="-18"/>
        </a:defRPr>
      </a:lvl6pPr>
      <a:lvl7pPr marL="914400" algn="l" rtl="0" fontAlgn="base">
        <a:spcBef>
          <a:spcPct val="0"/>
        </a:spcBef>
        <a:spcAft>
          <a:spcPct val="0"/>
        </a:spcAft>
        <a:defRPr sz="4300">
          <a:solidFill>
            <a:srgbClr val="572314"/>
          </a:solidFill>
          <a:latin typeface="Gill Sans MT" panose="020B0502020104020203" pitchFamily="34" charset="-18"/>
        </a:defRPr>
      </a:lvl7pPr>
      <a:lvl8pPr marL="1371600" algn="l" rtl="0" fontAlgn="base">
        <a:spcBef>
          <a:spcPct val="0"/>
        </a:spcBef>
        <a:spcAft>
          <a:spcPct val="0"/>
        </a:spcAft>
        <a:defRPr sz="4300">
          <a:solidFill>
            <a:srgbClr val="572314"/>
          </a:solidFill>
          <a:latin typeface="Gill Sans MT" panose="020B0502020104020203" pitchFamily="34" charset="-18"/>
        </a:defRPr>
      </a:lvl8pPr>
      <a:lvl9pPr marL="1828800" algn="l" rtl="0" fontAlgn="base">
        <a:spcBef>
          <a:spcPct val="0"/>
        </a:spcBef>
        <a:spcAft>
          <a:spcPct val="0"/>
        </a:spcAft>
        <a:defRPr sz="4300">
          <a:solidFill>
            <a:srgbClr val="572314"/>
          </a:solidFill>
          <a:latin typeface="Gill Sans MT" panose="020B0502020104020203" pitchFamily="34" charset="-18"/>
        </a:defRPr>
      </a:lvl9pPr>
      <a:extLst/>
    </p:titleStyle>
    <p:bodyStyle>
      <a:lvl1pPr marL="365125" indent="-282575" algn="l" rtl="0" fontAlgn="base">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AE278E-4FD7-43C6-A518-DF13B4B95ACD}"/>
              </a:ext>
            </a:extLst>
          </p:cNvPr>
          <p:cNvSpPr>
            <a:spLocks noGrp="1"/>
          </p:cNvSpPr>
          <p:nvPr>
            <p:ph type="ctrTitle"/>
          </p:nvPr>
        </p:nvSpPr>
        <p:spPr>
          <a:xfrm>
            <a:off x="683568" y="404664"/>
            <a:ext cx="7772400" cy="1975104"/>
          </a:xfrm>
          <a:solidFill>
            <a:schemeClr val="tx2">
              <a:lumMod val="2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lstStyle/>
          <a:p>
            <a:pPr fontAlgn="auto">
              <a:spcAft>
                <a:spcPts val="0"/>
              </a:spcAft>
              <a:defRPr/>
            </a:pPr>
            <a:r>
              <a:rPr lang="sl-SI" sz="6600" dirty="0">
                <a:ln w="18000">
                  <a:solidFill>
                    <a:schemeClr val="accent2">
                      <a:satMod val="140000"/>
                    </a:schemeClr>
                  </a:solidFill>
                  <a:prstDash val="solid"/>
                  <a:miter lim="800000"/>
                </a:ln>
                <a:solidFill>
                  <a:schemeClr val="bg2"/>
                </a:solidFill>
                <a:effectLst>
                  <a:outerShdw blurRad="25500" dist="23000" dir="7020000" algn="tl">
                    <a:srgbClr val="000000">
                      <a:alpha val="50000"/>
                    </a:srgbClr>
                  </a:outerShdw>
                </a:effectLst>
                <a:latin typeface="Bradley Hand ITC" pitchFamily="66" charset="0"/>
              </a:rPr>
              <a:t>      PROSTI ČAS</a:t>
            </a:r>
          </a:p>
        </p:txBody>
      </p:sp>
      <p:sp>
        <p:nvSpPr>
          <p:cNvPr id="3" name="Podnaslov 2">
            <a:extLst>
              <a:ext uri="{FF2B5EF4-FFF2-40B4-BE49-F238E27FC236}">
                <a16:creationId xmlns:a16="http://schemas.microsoft.com/office/drawing/2014/main" id="{85BBD9F2-F6B4-4A25-8301-FFD6F667F149}"/>
              </a:ext>
            </a:extLst>
          </p:cNvPr>
          <p:cNvSpPr>
            <a:spLocks noGrp="1"/>
          </p:cNvSpPr>
          <p:nvPr>
            <p:ph type="subTitle" idx="1"/>
          </p:nvPr>
        </p:nvSpPr>
        <p:spPr>
          <a:xfrm>
            <a:off x="7513638" y="5732463"/>
            <a:ext cx="1630362" cy="1673225"/>
          </a:xfrm>
        </p:spPr>
        <p:txBody>
          <a:bodyPr>
            <a:normAutofit/>
          </a:bodyPr>
          <a:lstStyle/>
          <a:p>
            <a:pPr fontAlgn="auto">
              <a:spcAft>
                <a:spcPts val="0"/>
              </a:spcAft>
              <a:buFont typeface="Wingdings 2"/>
              <a:buNone/>
              <a:defRPr/>
            </a:pPr>
            <a:endParaRPr lang="sl-SI" sz="1800" dirty="0"/>
          </a:p>
        </p:txBody>
      </p:sp>
      <p:pic>
        <p:nvPicPr>
          <p:cNvPr id="1026" name="Picture 2">
            <a:extLst>
              <a:ext uri="{FF2B5EF4-FFF2-40B4-BE49-F238E27FC236}">
                <a16:creationId xmlns:a16="http://schemas.microsoft.com/office/drawing/2014/main" id="{6D2A1D67-ECD7-4870-8D01-BE3D64817306}"/>
              </a:ext>
            </a:extLst>
          </p:cNvPr>
          <p:cNvPicPr>
            <a:picLocks noChangeAspect="1" noChangeArrowheads="1"/>
          </p:cNvPicPr>
          <p:nvPr/>
        </p:nvPicPr>
        <p:blipFill>
          <a:blip r:embed="rId2" cstate="print"/>
          <a:srcRect/>
          <a:stretch>
            <a:fillRect/>
          </a:stretch>
        </p:blipFill>
        <p:spPr bwMode="auto">
          <a:xfrm rot="491147">
            <a:off x="5220072" y="1988840"/>
            <a:ext cx="2339975" cy="3144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58A2667-FE8A-469F-8D5C-AF349D07413B}"/>
              </a:ext>
            </a:extLst>
          </p:cNvPr>
          <p:cNvPicPr>
            <a:picLocks noChangeAspect="1" noChangeArrowheads="1"/>
          </p:cNvPicPr>
          <p:nvPr/>
        </p:nvPicPr>
        <p:blipFill>
          <a:blip r:embed="rId2" cstate="print"/>
          <a:srcRect/>
          <a:stretch>
            <a:fillRect/>
          </a:stretch>
        </p:blipFill>
        <p:spPr bwMode="auto">
          <a:xfrm>
            <a:off x="6516216" y="2348880"/>
            <a:ext cx="2457450" cy="3676650"/>
          </a:xfrm>
          <a:prstGeom prst="rect">
            <a:avLst/>
          </a:prstGeom>
          <a:ln>
            <a:noFill/>
          </a:ln>
          <a:effectLst>
            <a:softEdge rad="112500"/>
          </a:effectLst>
        </p:spPr>
      </p:pic>
      <p:sp>
        <p:nvSpPr>
          <p:cNvPr id="2" name="Naslov 1">
            <a:extLst>
              <a:ext uri="{FF2B5EF4-FFF2-40B4-BE49-F238E27FC236}">
                <a16:creationId xmlns:a16="http://schemas.microsoft.com/office/drawing/2014/main" id="{3F5D3189-2DA0-42CD-8C26-271CC3F10A01}"/>
              </a:ext>
            </a:extLst>
          </p:cNvPr>
          <p:cNvSpPr>
            <a:spLocks noGrp="1"/>
          </p:cNvSpPr>
          <p:nvPr>
            <p:ph type="title"/>
          </p:nvPr>
        </p:nvSpPr>
        <p:spPr>
          <a:xfrm>
            <a:off x="611560" y="404664"/>
            <a:ext cx="7498080" cy="1143000"/>
          </a:xfrm>
          <a:ln w="34925">
            <a:solidFill>
              <a:srgbClr val="FFFFFF"/>
            </a:solidFill>
          </a:ln>
          <a:effectLst>
            <a:glow rad="228600">
              <a:schemeClr val="accent1">
                <a:satMod val="175000"/>
                <a:alpha val="40000"/>
              </a:schemeClr>
            </a:glow>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lstStyle/>
          <a:p>
            <a:pPr fontAlgn="auto">
              <a:spcAft>
                <a:spcPts val="0"/>
              </a:spcAft>
              <a:defRPr/>
            </a:pPr>
            <a:r>
              <a:rPr lang="sl-SI" dirty="0">
                <a:solidFill>
                  <a:schemeClr val="tx2">
                    <a:satMod val="130000"/>
                  </a:schemeClr>
                </a:solidFill>
              </a:rPr>
              <a:t>        KAJ JE PROSTI ČAS?</a:t>
            </a:r>
          </a:p>
        </p:txBody>
      </p:sp>
      <p:sp>
        <p:nvSpPr>
          <p:cNvPr id="9220" name="Ograda vsebine 2">
            <a:extLst>
              <a:ext uri="{FF2B5EF4-FFF2-40B4-BE49-F238E27FC236}">
                <a16:creationId xmlns:a16="http://schemas.microsoft.com/office/drawing/2014/main" id="{B645EB7C-7D59-4CE0-9B60-502F89A90C67}"/>
              </a:ext>
            </a:extLst>
          </p:cNvPr>
          <p:cNvSpPr>
            <a:spLocks noGrp="1"/>
          </p:cNvSpPr>
          <p:nvPr>
            <p:ph idx="1"/>
          </p:nvPr>
        </p:nvSpPr>
        <p:spPr>
          <a:xfrm rot="20271315">
            <a:off x="1598613" y="1643063"/>
            <a:ext cx="6521450" cy="3827462"/>
          </a:xfrm>
        </p:spPr>
        <p:txBody>
          <a:bodyPr/>
          <a:lstStyle/>
          <a:p>
            <a:r>
              <a:rPr lang="sl-SI" altLang="sl-SI" sz="1600"/>
              <a:t>Prosti čas je čas, ki ni zapolnjen z obveznostmi, je čas za razbremenitev od naporov v šoli, pri delu in drugih vsakodnevnih obveznosti ter čas, ko se svobodno odločamo za različne dejavnosti. Za mladostnike pomeni možnost za sprostitev, ko se lahko prosti zunanjih pritiskov družijo s prijatelji, se zabavajo, izražajo sebe in preizkušajo svoje sposobnosti. Zavedati se moramo, da je kakovostno življenje pravica in priložnost vsakega posameznika in prosti čas je eden izmed načinov za njegovo doseganje in ohranjanje. Smiselno preživljanje prostega časa nas lahko obvaruje marsikatere fizične in psihične bolezni ali vsaj omili njene posledice.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CA731B3C-DCC3-44DD-9285-200DAB9F3A58}"/>
              </a:ext>
            </a:extLst>
          </p:cNvPr>
          <p:cNvPicPr>
            <a:picLocks noChangeAspect="1" noChangeArrowheads="1"/>
          </p:cNvPicPr>
          <p:nvPr/>
        </p:nvPicPr>
        <p:blipFill>
          <a:blip r:embed="rId2" cstate="print"/>
          <a:srcRect/>
          <a:stretch>
            <a:fillRect/>
          </a:stretch>
        </p:blipFill>
        <p:spPr bwMode="auto">
          <a:xfrm>
            <a:off x="107504" y="2780928"/>
            <a:ext cx="1838325" cy="2181225"/>
          </a:xfrm>
          <a:prstGeom prst="rect">
            <a:avLst/>
          </a:prstGeom>
          <a:ln>
            <a:noFill/>
          </a:ln>
          <a:effectLst>
            <a:softEdge rad="112500"/>
          </a:effectLst>
        </p:spPr>
      </p:pic>
      <p:pic>
        <p:nvPicPr>
          <p:cNvPr id="10243" name="Picture 2">
            <a:extLst>
              <a:ext uri="{FF2B5EF4-FFF2-40B4-BE49-F238E27FC236}">
                <a16:creationId xmlns:a16="http://schemas.microsoft.com/office/drawing/2014/main" id="{AEF6E197-96F0-4F70-9358-DFDE1A407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44148">
            <a:off x="6345238" y="4784725"/>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07B19A7C-F597-42DC-8648-A0BBDD7C3D34}"/>
              </a:ext>
            </a:extLst>
          </p:cNvPr>
          <p:cNvSpPr>
            <a:spLocks noGrp="1"/>
          </p:cNvSpPr>
          <p:nvPr>
            <p:ph type="title"/>
          </p:nvPr>
        </p:nvSpPr>
        <p:spPr>
          <a:xfrm>
            <a:off x="1435608" y="274638"/>
            <a:ext cx="7498080" cy="1143000"/>
          </a:xfrm>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lstStyle/>
          <a:p>
            <a:pPr fontAlgn="auto">
              <a:spcAft>
                <a:spcPts val="0"/>
              </a:spcAft>
              <a:defRPr/>
            </a:pPr>
            <a:r>
              <a:rPr lang="sl-SI" dirty="0">
                <a:solidFill>
                  <a:schemeClr val="tx2">
                    <a:satMod val="130000"/>
                  </a:schemeClr>
                </a:solidFill>
              </a:rPr>
              <a:t>          STANJE IN IZZIVI</a:t>
            </a:r>
          </a:p>
        </p:txBody>
      </p:sp>
      <p:sp>
        <p:nvSpPr>
          <p:cNvPr id="3" name="Ograda vsebine 2">
            <a:extLst>
              <a:ext uri="{FF2B5EF4-FFF2-40B4-BE49-F238E27FC236}">
                <a16:creationId xmlns:a16="http://schemas.microsoft.com/office/drawing/2014/main" id="{60789FF6-FBAD-4704-A161-41FC890FB38E}"/>
              </a:ext>
            </a:extLst>
          </p:cNvPr>
          <p:cNvSpPr>
            <a:spLocks noGrp="1"/>
          </p:cNvSpPr>
          <p:nvPr>
            <p:ph idx="1"/>
          </p:nvPr>
        </p:nvSpPr>
        <p:spPr>
          <a:xfrm rot="21087962">
            <a:off x="1420813" y="1279525"/>
            <a:ext cx="7497762" cy="4800600"/>
          </a:xfrm>
        </p:spPr>
        <p:txBody>
          <a:bodyPr>
            <a:normAutofit/>
          </a:bodyPr>
          <a:lstStyle/>
          <a:p>
            <a:pPr marL="365760" indent="-283464" fontAlgn="auto">
              <a:spcAft>
                <a:spcPts val="0"/>
              </a:spcAft>
              <a:buFont typeface="Wingdings 2"/>
              <a:buChar char=""/>
              <a:defRPr/>
            </a:pPr>
            <a:r>
              <a:rPr lang="sl-SI" sz="1600" dirty="0">
                <a:latin typeface="+mj-lt"/>
              </a:rPr>
              <a:t>Stanje in izzivi</a:t>
            </a:r>
          </a:p>
          <a:p>
            <a:pPr marL="365760" indent="-283464" fontAlgn="auto">
              <a:spcAft>
                <a:spcPts val="0"/>
              </a:spcAft>
              <a:buFont typeface="Wingdings 2"/>
              <a:buChar char=""/>
              <a:defRPr/>
            </a:pPr>
            <a:r>
              <a:rPr lang="sl-SI" sz="1600" dirty="0">
                <a:latin typeface="+mj-lt"/>
              </a:rPr>
              <a:t> Ločimo tri funkcije prostega časa:</a:t>
            </a:r>
          </a:p>
          <a:p>
            <a:pPr marL="365760" indent="-283464" fontAlgn="auto">
              <a:spcAft>
                <a:spcPts val="0"/>
              </a:spcAft>
              <a:buFont typeface="Wingdings 2"/>
              <a:buChar char=""/>
              <a:defRPr/>
            </a:pPr>
            <a:r>
              <a:rPr lang="sl-SI" sz="1600" dirty="0">
                <a:latin typeface="+mj-lt"/>
              </a:rPr>
              <a:t>- počitek (razbremenitev od intelektualnih ali fizičnih naporov),</a:t>
            </a:r>
          </a:p>
          <a:p>
            <a:pPr marL="365760" indent="-283464" fontAlgn="auto">
              <a:spcAft>
                <a:spcPts val="0"/>
              </a:spcAft>
              <a:buFont typeface="Wingdings 2"/>
              <a:buChar char=""/>
              <a:defRPr/>
            </a:pPr>
            <a:r>
              <a:rPr lang="sl-SI" sz="1600" dirty="0">
                <a:latin typeface="+mj-lt"/>
              </a:rPr>
              <a:t>-razvedrilo (prinaša nam ugodje), </a:t>
            </a:r>
          </a:p>
          <a:p>
            <a:pPr marL="365760" indent="-283464" fontAlgn="auto">
              <a:spcAft>
                <a:spcPts val="0"/>
              </a:spcAft>
              <a:buFont typeface="Wingdings 2"/>
              <a:buChar char=""/>
              <a:defRPr/>
            </a:pPr>
            <a:r>
              <a:rPr lang="sl-SI" sz="1600" dirty="0">
                <a:latin typeface="+mj-lt"/>
              </a:rPr>
              <a:t>- razvoj osebnosti (telesne, intelektualne, čustvene, estetske, delovne, moralne, socialne kvalitete), tesno povezan z neformalnim izobraževanjem in vrstniško socializacijo.  Dolgo je veljalo prepričanje, da naj izobrazba posamezniku omogoči pridobitev znanj in spretnosti, potrebnih za opravljanje službe oz. ustvarjanje profesionalne kariere. </a:t>
            </a:r>
          </a:p>
          <a:p>
            <a:pPr marL="365760" indent="-283464" fontAlgn="auto">
              <a:spcAft>
                <a:spcPts val="0"/>
              </a:spcAft>
              <a:buFont typeface="Wingdings 2"/>
              <a:buChar char=""/>
              <a:defRPr/>
            </a:pPr>
            <a:r>
              <a:rPr lang="sl-SI" sz="1600" dirty="0">
                <a:latin typeface="+mj-lt"/>
              </a:rPr>
              <a:t>Za vzgojo, ki bi vključevala prepoznavanje in vrednotenje rezultatov prostega časa, pa ni bilo veliko posluha. Vprašati bi se morali, zakaj čas, ki si ga vzamemo zase, ni izgubljen, ter kako lahko vpliva na splošno kakovost življenja tako posameznika kot družbe. Otroke in mladostnike moramo spodbuditi, da prepoznajo možnosti, potenciale in izzive prostega časa ter se zavedajo njegovih učinkov na svoje osebno in profesionalno življenje oziroma da spoznajo, zakaj </a:t>
            </a:r>
            <a:r>
              <a:rPr lang="sl-SI" sz="1600" dirty="0">
                <a:solidFill>
                  <a:schemeClr val="bg1">
                    <a:lumMod val="95000"/>
                  </a:schemeClr>
                </a:solidFill>
                <a:latin typeface="+mj-lt"/>
              </a:rPr>
              <a:t>ni vseeno, kaj s svojim prosti</a:t>
            </a:r>
            <a:r>
              <a:rPr lang="sl-SI" sz="1600" dirty="0">
                <a:latin typeface="+mj-lt"/>
              </a:rPr>
              <a:t>m časom počnemo. </a:t>
            </a:r>
          </a:p>
        </p:txBody>
      </p:sp>
      <p:pic>
        <p:nvPicPr>
          <p:cNvPr id="10246" name="Picture 3">
            <a:extLst>
              <a:ext uri="{FF2B5EF4-FFF2-40B4-BE49-F238E27FC236}">
                <a16:creationId xmlns:a16="http://schemas.microsoft.com/office/drawing/2014/main" id="{86732EC2-B89B-49FB-A768-7033A869C2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115888"/>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id="{362F85AF-A90A-43B5-AF29-4861D2D9E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0139">
            <a:off x="187325" y="3484563"/>
            <a:ext cx="28575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2B8CE21C-855C-4D88-80AC-5DD403D2C132}"/>
              </a:ext>
            </a:extLst>
          </p:cNvPr>
          <p:cNvSpPr>
            <a:spLocks noGrp="1"/>
          </p:cNvSpPr>
          <p:nvPr>
            <p:ph type="title"/>
          </p:nvPr>
        </p:nvSpPr>
        <p:spPr/>
        <p:txBody>
          <a:bodyPr/>
          <a:lstStyle/>
          <a:p>
            <a:pPr fontAlgn="auto">
              <a:spcAft>
                <a:spcPts val="0"/>
              </a:spcAft>
              <a:defRPr/>
            </a:pPr>
            <a:endParaRPr lang="sl-SI" dirty="0">
              <a:solidFill>
                <a:schemeClr val="tx2">
                  <a:satMod val="130000"/>
                </a:schemeClr>
              </a:solidFill>
            </a:endParaRPr>
          </a:p>
        </p:txBody>
      </p:sp>
      <p:sp>
        <p:nvSpPr>
          <p:cNvPr id="11268" name="Ograda vsebine 4">
            <a:extLst>
              <a:ext uri="{FF2B5EF4-FFF2-40B4-BE49-F238E27FC236}">
                <a16:creationId xmlns:a16="http://schemas.microsoft.com/office/drawing/2014/main" id="{07731D4F-2EF3-499D-B36C-C6494F7469E4}"/>
              </a:ext>
            </a:extLst>
          </p:cNvPr>
          <p:cNvSpPr>
            <a:spLocks noGrp="1"/>
          </p:cNvSpPr>
          <p:nvPr>
            <p:ph idx="1"/>
          </p:nvPr>
        </p:nvSpPr>
        <p:spPr/>
        <p:txBody>
          <a:bodyPr/>
          <a:lstStyle/>
          <a:p>
            <a:r>
              <a:rPr lang="sl-SI" altLang="sl-SI" sz="1600"/>
              <a:t> Naraščanje količine časa, namenjenega rekreaciji, sprostitvi in turizmu, je ena izmed največjih družbenih sprememb v zadnjih petdesetih letih. Večina rekreacijskih izletov poteka v družinskih avtomobilih, kar spodbuja iskanje bolj oddaljenih lokacij in obenem povzroča naraščanje cestnega prometa. Zaradi razvoja turizma naraščajo zahteve po gradnji novih letališč, pristanišč za trajekte in cestnih dostopov do terminalov.</a:t>
            </a:r>
          </a:p>
          <a:p>
            <a:r>
              <a:rPr lang="sl-SI" altLang="sl-SI" sz="1600"/>
              <a:t> Načrtovalci prepoznajo potrebo po rekreacijskih površinah, objektih itd. v lokalni skupnosti in izberejo ustrezno lokacijo zanje (npr. otroško igrišče, nove poti, teniško igrišče, bazen …). Zadolženi so tudi za njihov nadzor po postavitvi oz. izgradnji. Vendar potem pogosto zmanjka sredstev za njihovo promocijo, vzdrževanje in posodabljanje, zato javne rekreacijske površine pogosto propadajo.</a:t>
            </a:r>
          </a:p>
          <a:p>
            <a:r>
              <a:rPr lang="sl-SI" altLang="sl-SI" sz="1600"/>
              <a:t> Načrtovalci v zasebnem sektorju promovirajo nove komercialne površine oz. objekte, kot so na primer kinodvorane, golf igrišča, wellness in fitnes centri, kolesarske steze, adrenalinski parki itd.</a:t>
            </a:r>
          </a:p>
          <a:p>
            <a:r>
              <a:rPr lang="sl-SI" altLang="sl-SI" sz="1600"/>
              <a:t> Ker kakovostno  preživljanje prostega časa ni povezano le z gibanjem, temveč tudi z drugimi dejavnostmi, kot so obiskovanje gledaliških predstav, glasbenih prireditev, kinopredstav, knjižnic, galerij in muzejev, je ponudba raznolikih dejavnosti veè kot zaželena. Pri tem so v prednosti večja mesta, a velikost sama po sebi še ni zagotovilo kakovostne ponudbe.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558FA873-95DE-408A-86F1-A8E13A34C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225" y="404813"/>
            <a:ext cx="20097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a:extLst>
              <a:ext uri="{FF2B5EF4-FFF2-40B4-BE49-F238E27FC236}">
                <a16:creationId xmlns:a16="http://schemas.microsoft.com/office/drawing/2014/main" id="{B9BBED82-110B-4122-A61A-99605BB0D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526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48A919CA-7CEC-4F2A-AC4F-825C2951174F}"/>
              </a:ext>
            </a:extLst>
          </p:cNvPr>
          <p:cNvSpPr>
            <a:spLocks noGrp="1"/>
          </p:cNvSpPr>
          <p:nvPr>
            <p:ph type="title"/>
          </p:nvPr>
        </p:nvSpPr>
        <p:spPr>
          <a:xfrm>
            <a:off x="1043608" y="0"/>
            <a:ext cx="7498080" cy="1143000"/>
          </a:xfrm>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lstStyle/>
          <a:p>
            <a:pPr fontAlgn="auto">
              <a:spcAft>
                <a:spcPts val="0"/>
              </a:spcAft>
              <a:defRPr/>
            </a:pPr>
            <a:r>
              <a:rPr lang="sl-SI" dirty="0">
                <a:solidFill>
                  <a:schemeClr val="tx2">
                    <a:satMod val="130000"/>
                  </a:schemeClr>
                </a:solidFill>
              </a:rPr>
              <a:t>           PASTI</a:t>
            </a:r>
          </a:p>
        </p:txBody>
      </p:sp>
      <p:sp>
        <p:nvSpPr>
          <p:cNvPr id="3" name="Ograda vsebine 2">
            <a:extLst>
              <a:ext uri="{FF2B5EF4-FFF2-40B4-BE49-F238E27FC236}">
                <a16:creationId xmlns:a16="http://schemas.microsoft.com/office/drawing/2014/main" id="{2C539FCD-AA86-42AD-BFB9-ABFFCB677D29}"/>
              </a:ext>
            </a:extLst>
          </p:cNvPr>
          <p:cNvSpPr>
            <a:spLocks noGrp="1"/>
          </p:cNvSpPr>
          <p:nvPr>
            <p:ph idx="1"/>
          </p:nvPr>
        </p:nvSpPr>
        <p:spPr/>
        <p:txBody>
          <a:bodyPr>
            <a:normAutofit fontScale="55000" lnSpcReduction="20000"/>
          </a:bodyPr>
          <a:lstStyle/>
          <a:p>
            <a:pPr marL="365760" indent="-283464" fontAlgn="auto">
              <a:spcAft>
                <a:spcPts val="0"/>
              </a:spcAft>
              <a:buFont typeface="Wingdings 2"/>
              <a:buChar char=""/>
              <a:defRPr/>
            </a:pPr>
            <a:r>
              <a:rPr lang="sl-SI" dirty="0"/>
              <a:t> Način preživljanja prostega časa naj bi bila osebna odloči</a:t>
            </a:r>
            <a:r>
              <a:rPr lang="sl-SI" dirty="0">
                <a:solidFill>
                  <a:schemeClr val="bg1">
                    <a:lumMod val="95000"/>
                  </a:schemeClr>
                </a:solidFill>
              </a:rPr>
              <a:t>tev vsakega  </a:t>
            </a:r>
            <a:r>
              <a:rPr lang="sl-SI" dirty="0"/>
              <a:t>posameznika. Potrošniška družba je v ponudbi možnosti </a:t>
            </a:r>
            <a:r>
              <a:rPr lang="sl-SI" dirty="0">
                <a:solidFill>
                  <a:schemeClr val="bg1">
                    <a:lumMod val="95000"/>
                  </a:schemeClr>
                </a:solidFill>
              </a:rPr>
              <a:t>in načinov </a:t>
            </a:r>
            <a:r>
              <a:rPr lang="sl-SI" dirty="0"/>
              <a:t>preživljanja prostega časa našla svojo tržno nišo, a tudi vp</a:t>
            </a:r>
            <a:r>
              <a:rPr lang="sl-SI" dirty="0">
                <a:solidFill>
                  <a:schemeClr val="bg1">
                    <a:lumMod val="95000"/>
                  </a:schemeClr>
                </a:solidFill>
              </a:rPr>
              <a:t>liva</a:t>
            </a:r>
            <a:r>
              <a:rPr lang="sl-SI" dirty="0"/>
              <a:t> </a:t>
            </a:r>
            <a:r>
              <a:rPr lang="sl-SI" dirty="0">
                <a:solidFill>
                  <a:schemeClr val="bg1">
                    <a:lumMod val="95000"/>
                  </a:schemeClr>
                </a:solidFill>
              </a:rPr>
              <a:t>medijev ne </a:t>
            </a:r>
            <a:r>
              <a:rPr lang="sl-SI" dirty="0"/>
              <a:t>smemo zanemariti. Namesto vprašanj: Kaj je dobro zame</a:t>
            </a:r>
            <a:r>
              <a:rPr lang="sl-SI" dirty="0">
                <a:solidFill>
                  <a:schemeClr val="bg1">
                    <a:lumMod val="95000"/>
                  </a:schemeClr>
                </a:solidFill>
              </a:rPr>
              <a:t>?, Kaj potrebuje </a:t>
            </a:r>
            <a:r>
              <a:rPr lang="sl-SI" dirty="0"/>
              <a:t>moj um in kaj moje telo? si pogosto zastavljamo povsem </a:t>
            </a:r>
            <a:r>
              <a:rPr lang="sl-SI" dirty="0">
                <a:solidFill>
                  <a:schemeClr val="bg1">
                    <a:lumMod val="95000"/>
                  </a:schemeClr>
                </a:solidFill>
              </a:rPr>
              <a:t>napačna vprašanja, </a:t>
            </a:r>
            <a:r>
              <a:rPr lang="sl-SI" dirty="0"/>
              <a:t>npr.: Kam naj grem, kaj naj delam, kaj je moderno? Pri tem ne smemo zanemariti pomena </a:t>
            </a:r>
            <a:r>
              <a:rPr lang="sl-SI" dirty="0" err="1"/>
              <a:t>socialnoekonomskega</a:t>
            </a:r>
            <a:r>
              <a:rPr lang="sl-SI" dirty="0"/>
              <a:t> statusa posameznika, ki v veliki meri vpliva na možnosti, ki jih ima na voljo.</a:t>
            </a:r>
          </a:p>
          <a:p>
            <a:pPr marL="365760" indent="-283464" fontAlgn="auto">
              <a:spcAft>
                <a:spcPts val="0"/>
              </a:spcAft>
              <a:buFont typeface="Wingdings 2"/>
              <a:buChar char=""/>
              <a:defRPr/>
            </a:pPr>
            <a:r>
              <a:rPr lang="sl-SI" dirty="0"/>
              <a:t> Mladostnike lahko na eni strani napačno dojemanje prostega časa zapelje v eksperimentiranje s socialnimi vlogami, z vedenjem in idejami (alkohol, droge, spolnost, odklonsko vedenje), na drugi pa jih vodi v dolgočasje, pasivnost v prostem času ter pomanjkanje samoiniciativnosti. Pogosto mladostniki vse več prostega časa prebijejo v virtualni resničnosti, kar ima tako telesno kot duševno negativne posledice.</a:t>
            </a:r>
          </a:p>
          <a:p>
            <a:pPr marL="365760" indent="-283464" fontAlgn="auto">
              <a:spcAft>
                <a:spcPts val="0"/>
              </a:spcAft>
              <a:buFont typeface="Wingdings 2"/>
              <a:buChar char=""/>
              <a:defRPr/>
            </a:pPr>
            <a:r>
              <a:rPr lang="sl-SI" dirty="0"/>
              <a:t> Neformalno rekreacijo pojmujemo kot »naravno« aktivnost, zato se njen vpliv na okolje pogosto spregleda.  Moderne oblike rekreacije (npr. gorsko kolesarjenje, vožnja z motornimi sanmi,  s štirikolesniki, pohodništvo po brezpotjih) lahko povzročajo okoljske probleme (potna erozija, odpadki, odplake).</a:t>
            </a:r>
          </a:p>
        </p:txBody>
      </p:sp>
      <p:pic>
        <p:nvPicPr>
          <p:cNvPr id="5122" name="Picture 2">
            <a:extLst>
              <a:ext uri="{FF2B5EF4-FFF2-40B4-BE49-F238E27FC236}">
                <a16:creationId xmlns:a16="http://schemas.microsoft.com/office/drawing/2014/main" id="{E493EFBA-4F35-4722-BE86-1D8FF710E953}"/>
              </a:ext>
            </a:extLst>
          </p:cNvPr>
          <p:cNvPicPr>
            <a:picLocks noChangeAspect="1" noChangeArrowheads="1"/>
          </p:cNvPicPr>
          <p:nvPr/>
        </p:nvPicPr>
        <p:blipFill>
          <a:blip r:embed="rId4"/>
          <a:srcRect/>
          <a:stretch>
            <a:fillRect/>
          </a:stretch>
        </p:blipFill>
        <p:spPr bwMode="auto">
          <a:xfrm>
            <a:off x="107950" y="2781300"/>
            <a:ext cx="1143000" cy="1181100"/>
          </a:xfrm>
          <a:prstGeom prst="rect">
            <a:avLst/>
          </a:prstGeom>
          <a:ln>
            <a:noFill/>
          </a:ln>
          <a:effectLst>
            <a:outerShdw blurRad="292100" dist="139700" dir="2700000" algn="tl" rotWithShape="0">
              <a:srgbClr val="333333">
                <a:alpha val="65000"/>
              </a:srgbClr>
            </a:outerShdw>
          </a:effectLst>
        </p:spPr>
      </p:pic>
      <p:pic>
        <p:nvPicPr>
          <p:cNvPr id="12295" name="Picture 5" descr="C:\Users\Uporabnik\Pictures\bghgdhg.jpg">
            <a:extLst>
              <a:ext uri="{FF2B5EF4-FFF2-40B4-BE49-F238E27FC236}">
                <a16:creationId xmlns:a16="http://schemas.microsoft.com/office/drawing/2014/main" id="{F6DCA3AB-8106-4B36-BCAC-71B91665C5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15888"/>
            <a:ext cx="1384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1DB4DE6A-4B34-46C6-A576-2FB32D575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213100"/>
            <a:ext cx="22383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a:extLst>
              <a:ext uri="{FF2B5EF4-FFF2-40B4-BE49-F238E27FC236}">
                <a16:creationId xmlns:a16="http://schemas.microsoft.com/office/drawing/2014/main" id="{5AE0B7D0-BA37-4607-A798-66B114532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868863"/>
            <a:ext cx="24860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543DF167-099B-40AC-82B7-FE3A240E37EC}"/>
              </a:ext>
            </a:extLst>
          </p:cNvPr>
          <p:cNvSpPr>
            <a:spLocks noGrp="1"/>
          </p:cNvSpPr>
          <p:nvPr>
            <p:ph type="title"/>
          </p:nvPr>
        </p:nvSpPr>
        <p:spPr>
          <a:xfrm rot="21227561">
            <a:off x="1083421" y="14595"/>
            <a:ext cx="7498080" cy="1143000"/>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a:lstStyle/>
          <a:p>
            <a:pPr fontAlgn="auto">
              <a:spcAft>
                <a:spcPts val="0"/>
              </a:spcAft>
              <a:defRPr/>
            </a:pPr>
            <a:r>
              <a:rPr lang="sl-SI" dirty="0"/>
              <a:t>              REŠITVE</a:t>
            </a:r>
          </a:p>
        </p:txBody>
      </p:sp>
      <p:sp>
        <p:nvSpPr>
          <p:cNvPr id="13317" name="Ograda vsebine 2">
            <a:extLst>
              <a:ext uri="{FF2B5EF4-FFF2-40B4-BE49-F238E27FC236}">
                <a16:creationId xmlns:a16="http://schemas.microsoft.com/office/drawing/2014/main" id="{F917D4A3-261A-45FD-9210-389C961A9B7F}"/>
              </a:ext>
            </a:extLst>
          </p:cNvPr>
          <p:cNvSpPr>
            <a:spLocks noGrp="1"/>
          </p:cNvSpPr>
          <p:nvPr>
            <p:ph idx="1"/>
          </p:nvPr>
        </p:nvSpPr>
        <p:spPr>
          <a:xfrm rot="20606841">
            <a:off x="1011238" y="1412875"/>
            <a:ext cx="7497762" cy="5014913"/>
          </a:xfrm>
        </p:spPr>
        <p:txBody>
          <a:bodyPr/>
          <a:lstStyle/>
          <a:p>
            <a:r>
              <a:rPr lang="sl-SI" altLang="sl-SI" sz="1200" b="1"/>
              <a:t> Ključnega pomena je zavedanje pomena časa in prostega časa v njuni medsebojni povezanosti z delom in drugimi področji življenja. Prostočasne dejavnosti nam pomagajo pri samousmerjanju, spodbujajo našo notranjo motivacijo, nam pomagajo pri spoznavanju lastnih sposobnosti ter nudijo izkušnjo zadovoljstva. Med mladimi bi bilo smiselno tudi z vidika trajnosti in okoljsko manj problematičnega preživljanja prostega časa spodbujati sonaravne oblike preživljanja prostega časa, med katere uvrščamo tudi taborništvo, ribarjenje … Obenem bi morali mlade usmerjati v vključevanje v različne interesne dejavnosti po pouku ter v ukvarjanje z različnimi športnimi aktivnostmi.</a:t>
            </a:r>
          </a:p>
          <a:p>
            <a:r>
              <a:rPr lang="sl-SI" altLang="sl-SI" sz="1200" b="1"/>
              <a:t> Za trajnostni razvoj območij je primeren t. i. mehki turizem, za katerega so značilni: čim bolj naravna (netehnizirana) turistična ponudba, rekreacijske dejavnosti, ki temeljijo na uporabi lastne človekove energije in na regionalnih potencialih, relativno skromne turistično-nastanitvene zmogljivosti. </a:t>
            </a:r>
          </a:p>
          <a:p>
            <a:r>
              <a:rPr lang="sl-SI" altLang="sl-SI" sz="1200" b="1"/>
              <a:t> Ena izmed možnosti preživljanja prostega časa je tudi prostovoljstvo. Prostovoljstvo deluje na različnih področjih: socialnem, športnem, rekreativnem, izobraževalnem, zdravstvenem, kulturnem, okoljskem, turističnem, v kriznih situacijah (npr. gasilske organizacije, reševalci) in na mnogih drugih področjih. Vajajo ga ženske in moški, mladi ljudje in otroci, ljudje srednjih let in starejše osebe, vanj se lahko vključujejo vsi ljudje ob upoštevanju svojih zmogljivosti, saj zanj ni načelnih omejitev. Prostovoljstvo ima velik pomen za skupnost, ker izboljšuje kakovost življenja v družbi, brani interese posameznikov in skupin, ki so ogroženi, prikrajšani, potisnjeni ob rob, izključeni. Je ena od osnovnih poti odzivanja civilne družbe na potrebe v njej in ustvarja možnosti aktivnega delovanja državljanov v družbi in je bodisi samostojna bodisi dodatna dejavnost in dodana vrednost delovanju služb in institucij.</a:t>
            </a:r>
          </a:p>
        </p:txBody>
      </p:sp>
      <p:pic>
        <p:nvPicPr>
          <p:cNvPr id="13318" name="Picture 2">
            <a:extLst>
              <a:ext uri="{FF2B5EF4-FFF2-40B4-BE49-F238E27FC236}">
                <a16:creationId xmlns:a16="http://schemas.microsoft.com/office/drawing/2014/main" id="{CAA542C6-11E2-4CAD-A357-DBA19B139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333375"/>
            <a:ext cx="1023937"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289495E-BD60-426C-BDF2-450121A58230}"/>
              </a:ext>
            </a:extLst>
          </p:cNvPr>
          <p:cNvSpPr>
            <a:spLocks noGrp="1"/>
          </p:cNvSpPr>
          <p:nvPr>
            <p:ph type="title"/>
          </p:nvPr>
        </p:nvSpPr>
        <p:spPr>
          <a:xfrm>
            <a:off x="1435608" y="274638"/>
            <a:ext cx="7498080" cy="1143000"/>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a:lstStyle/>
          <a:p>
            <a:pPr fontAlgn="auto">
              <a:spcAft>
                <a:spcPts val="0"/>
              </a:spcAft>
              <a:defRPr/>
            </a:pPr>
            <a:r>
              <a:rPr lang="sl-SI" dirty="0"/>
              <a:t>     REŠITVE</a:t>
            </a:r>
          </a:p>
        </p:txBody>
      </p:sp>
      <p:sp>
        <p:nvSpPr>
          <p:cNvPr id="14339" name="Ograda vsebine 4">
            <a:extLst>
              <a:ext uri="{FF2B5EF4-FFF2-40B4-BE49-F238E27FC236}">
                <a16:creationId xmlns:a16="http://schemas.microsoft.com/office/drawing/2014/main" id="{CE8163FC-A56B-4E62-853A-96D531A8291E}"/>
              </a:ext>
            </a:extLst>
          </p:cNvPr>
          <p:cNvSpPr>
            <a:spLocks noGrp="1"/>
          </p:cNvSpPr>
          <p:nvPr>
            <p:ph idx="1"/>
          </p:nvPr>
        </p:nvSpPr>
        <p:spPr>
          <a:xfrm rot="541793">
            <a:off x="1316038" y="2332038"/>
            <a:ext cx="7497762" cy="4800600"/>
          </a:xfrm>
        </p:spPr>
        <p:txBody>
          <a:bodyPr/>
          <a:lstStyle/>
          <a:p>
            <a:r>
              <a:rPr lang="sl-SI" altLang="sl-SI" sz="1400" b="1"/>
              <a:t> </a:t>
            </a:r>
            <a:r>
              <a:rPr lang="sl-SI" altLang="sl-SI" sz="1400"/>
              <a:t>K trajnostnemu preživljanju prostega časa pripomoremo: </a:t>
            </a:r>
          </a:p>
          <a:p>
            <a:r>
              <a:rPr lang="sl-SI" altLang="sl-SI" sz="1400"/>
              <a:t>-  z varovanjem okolja (zmanjšanje hrupa, pretirane razsvetlitve, erozije, degradacije okolja, izgube biodiverzitete, preprečevanje onesnaževanja voda z različnimi odpadki itd.); </a:t>
            </a:r>
          </a:p>
          <a:p>
            <a:r>
              <a:rPr lang="sl-SI" altLang="sl-SI" sz="1400"/>
              <a:t>- z izboljšanjem dostopnosti – možnosti za javni prevoz, dostopi za invalide in starejše itd.; </a:t>
            </a:r>
          </a:p>
          <a:p>
            <a:r>
              <a:rPr lang="sl-SI" altLang="sl-SI" sz="1400"/>
              <a:t>- s spodbujanjem vključevanja lokalnega prebivalstva v proces načrtovanja; </a:t>
            </a:r>
          </a:p>
          <a:p>
            <a:r>
              <a:rPr lang="sl-SI" altLang="sl-SI" sz="1400"/>
              <a:t>- z zaposlovanjem, ki omogoča različne ekonomske možnosti; </a:t>
            </a:r>
          </a:p>
          <a:p>
            <a:r>
              <a:rPr lang="sl-SI" altLang="sl-SI" sz="1400"/>
              <a:t>- z upravljanjem s prostorom – varovanje pokrajine, kmetijskih površin, zgodovinskih, kulturnih in naravnih spomenikov;</a:t>
            </a:r>
          </a:p>
          <a:p>
            <a:r>
              <a:rPr lang="sl-SI" altLang="sl-SI" sz="1400"/>
              <a:t> - z upravljanjem s stavbami – varovanje zgodovinskih in kulturnih stavb, spodbujanje gradnje </a:t>
            </a:r>
          </a:p>
          <a:p>
            <a:r>
              <a:rPr lang="sv-SE" altLang="sl-SI" sz="1400"/>
              <a:t>varènih hiš in uporaba lokalnih materialov itd.</a:t>
            </a:r>
            <a:endParaRPr lang="sl-SI" altLang="sl-SI" sz="1400"/>
          </a:p>
        </p:txBody>
      </p:sp>
      <p:pic>
        <p:nvPicPr>
          <p:cNvPr id="7171" name="Picture 3">
            <a:extLst>
              <a:ext uri="{FF2B5EF4-FFF2-40B4-BE49-F238E27FC236}">
                <a16:creationId xmlns:a16="http://schemas.microsoft.com/office/drawing/2014/main" id="{C838879C-D9D4-4BB0-9595-0A518AC08920}"/>
              </a:ext>
            </a:extLst>
          </p:cNvPr>
          <p:cNvPicPr>
            <a:picLocks noChangeAspect="1" noChangeArrowheads="1"/>
          </p:cNvPicPr>
          <p:nvPr/>
        </p:nvPicPr>
        <p:blipFill>
          <a:blip r:embed="rId2" cstate="print"/>
          <a:srcRect/>
          <a:stretch>
            <a:fillRect/>
          </a:stretch>
        </p:blipFill>
        <p:spPr bwMode="auto">
          <a:xfrm>
            <a:off x="6228184" y="260648"/>
            <a:ext cx="2085975" cy="2200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1" name="Picture 5">
            <a:extLst>
              <a:ext uri="{FF2B5EF4-FFF2-40B4-BE49-F238E27FC236}">
                <a16:creationId xmlns:a16="http://schemas.microsoft.com/office/drawing/2014/main" id="{8C6244C8-437B-4327-A5A3-3CB2AE887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941888"/>
            <a:ext cx="26670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j">
  <a:themeElements>
    <a:clrScheme name="Solsticij">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j">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j">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1149</Words>
  <Application>Microsoft Office PowerPoint</Application>
  <PresentationFormat>On-screen Show (4:3)</PresentationFormat>
  <Paragraphs>31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Bradley Hand ITC</vt:lpstr>
      <vt:lpstr>Gill Sans MT</vt:lpstr>
      <vt:lpstr>Verdana</vt:lpstr>
      <vt:lpstr>Wingdings 2</vt:lpstr>
      <vt:lpstr>Solsticij</vt:lpstr>
      <vt:lpstr>      PROSTI ČAS</vt:lpstr>
      <vt:lpstr>        KAJ JE PROSTI ČAS?</vt:lpstr>
      <vt:lpstr>          STANJE IN IZZIVI</vt:lpstr>
      <vt:lpstr>PowerPoint Presentation</vt:lpstr>
      <vt:lpstr>           PASTI</vt:lpstr>
      <vt:lpstr>              REŠITVE</vt:lpstr>
      <vt:lpstr>     REŠITVE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2019-06-03T09:10:30Z</dcterms:created>
  <dcterms:modified xsi:type="dcterms:W3CDTF">2019-06-03T09:10:30Z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