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0" r:id="rId3"/>
    <p:sldId id="257" r:id="rId4"/>
    <p:sldId id="259" r:id="rId5"/>
    <p:sldId id="258" r:id="rId6"/>
    <p:sldId id="261" r:id="rId7"/>
    <p:sldId id="262" r:id="rId8"/>
    <p:sldId id="266" r:id="rId9"/>
    <p:sldId id="264" r:id="rId10"/>
    <p:sldId id="263" r:id="rId11"/>
    <p:sldId id="267" r:id="rId12"/>
    <p:sldId id="268" r:id="rId13"/>
    <p:sldId id="265" r:id="rId14"/>
    <p:sldId id="270" r:id="rId15"/>
    <p:sldId id="269" r:id="rId16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402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B98F5476-C257-4059-9CB9-00697F093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290DB-81B3-43E2-80DE-61B41837ABF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1BD4749F-DBF7-4A85-A4C0-0E5EDA42C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E005CDE3-8EA0-49BB-835C-2AE4C18D3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5EA78-4577-4C0D-A6E0-0147712D0D5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3803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CFE56466-E3B5-41F0-BFA0-DE1D47B03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C9A2D-2564-439D-B4D9-4F7569F42BBF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7C87C3FC-838A-4108-BB61-E5A969495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3216A0FB-0A4B-42D9-9FDF-2E3DB0109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321DCF-19FC-453E-9757-F8904C6ED13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59412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52B6C4EA-5D8B-46FE-8CF5-713480BCAC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23873-3F3B-445C-8C1B-0DACAF0D48D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DD9C1E25-7F1A-4169-9554-325922548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BDCC2219-EF60-410E-B3BB-B37DA2EC5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8CF935-AB6F-45BA-80D1-BC2094B8FD4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550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F04191C9-D442-4D73-B868-345A75BBC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C3A92-9EB3-4769-9CD9-9D298A896B1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A1388F9A-9068-489F-9F30-27957E802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DD385037-48D9-4F7D-B37C-CCA44B26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8A3A77-441D-4055-B13E-8599DD1AF8C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7757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D2F650AF-5DEF-473B-B3E9-3C223E31E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42B46-F128-48DE-B028-8416FF326E73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047B6893-519B-4ED6-B8D8-782D16ABD0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86311733-69E4-417A-8F35-EEB01997A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529E9B-AF8A-4506-BFBC-48311410749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200769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7D5CBA27-3CF6-4DCF-A760-516388109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F2440-A056-49B6-B31B-A397F744F9F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B0B7F631-A5C7-4D13-9D9D-D1D5A6B62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17C44D2B-FAE4-4D2B-A0AE-06BCFCC00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A0E094-EBCF-4528-9D27-C3624722D19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66691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grada datuma 3">
            <a:extLst>
              <a:ext uri="{FF2B5EF4-FFF2-40B4-BE49-F238E27FC236}">
                <a16:creationId xmlns:a16="http://schemas.microsoft.com/office/drawing/2014/main" id="{619399BD-AA95-46F0-83AF-63599C9D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9035B-CEC0-4D1A-B5ED-013A07F5DED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noge 4">
            <a:extLst>
              <a:ext uri="{FF2B5EF4-FFF2-40B4-BE49-F238E27FC236}">
                <a16:creationId xmlns:a16="http://schemas.microsoft.com/office/drawing/2014/main" id="{ACE56569-01A6-4138-991B-C07C1D5B6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Ograda številke diapozitiva 5">
            <a:extLst>
              <a:ext uri="{FF2B5EF4-FFF2-40B4-BE49-F238E27FC236}">
                <a16:creationId xmlns:a16="http://schemas.microsoft.com/office/drawing/2014/main" id="{6D1DDCF7-6A91-4714-8618-4EFADC8D8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1FB6E5-6A22-4A76-A8E8-304941E99E0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44688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datuma 3">
            <a:extLst>
              <a:ext uri="{FF2B5EF4-FFF2-40B4-BE49-F238E27FC236}">
                <a16:creationId xmlns:a16="http://schemas.microsoft.com/office/drawing/2014/main" id="{0108C563-EC14-40D5-A223-B799788F8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BFD25D-CDB1-4B89-9348-DE121EE367C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4">
            <a:extLst>
              <a:ext uri="{FF2B5EF4-FFF2-40B4-BE49-F238E27FC236}">
                <a16:creationId xmlns:a16="http://schemas.microsoft.com/office/drawing/2014/main" id="{8DB2D4BA-5735-446D-8F3B-47FC5817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5">
            <a:extLst>
              <a:ext uri="{FF2B5EF4-FFF2-40B4-BE49-F238E27FC236}">
                <a16:creationId xmlns:a16="http://schemas.microsoft.com/office/drawing/2014/main" id="{10355079-671D-4549-8928-D28B745A2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CAFDBE-39C3-4ACA-AE76-6C143C490B3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4829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3">
            <a:extLst>
              <a:ext uri="{FF2B5EF4-FFF2-40B4-BE49-F238E27FC236}">
                <a16:creationId xmlns:a16="http://schemas.microsoft.com/office/drawing/2014/main" id="{4691958E-77E9-4AD6-B84E-E8070CC8C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0C3E1-DDF2-4506-9ADD-6B01F15789CA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4">
            <a:extLst>
              <a:ext uri="{FF2B5EF4-FFF2-40B4-BE49-F238E27FC236}">
                <a16:creationId xmlns:a16="http://schemas.microsoft.com/office/drawing/2014/main" id="{AA6EC890-E68D-49B5-8047-29F6F30C1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5">
            <a:extLst>
              <a:ext uri="{FF2B5EF4-FFF2-40B4-BE49-F238E27FC236}">
                <a16:creationId xmlns:a16="http://schemas.microsoft.com/office/drawing/2014/main" id="{A5D1C2D3-D7DE-4893-BEDE-B2B9D1CC5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FAA6AE-853E-4370-A3B4-53C6CEF0DE3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90805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D65EAE3F-1CE7-4AFF-A8ED-E967A5B06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3202F-AE2D-4AE3-A67F-7303EBCFEB85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4E4E69D4-A747-43A9-9B66-E4426FE7A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92FAB121-EA89-456E-83DA-AB81662CE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95985-BE09-4B98-A1BA-EC646CE25F7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7495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Ograda datuma 3">
            <a:extLst>
              <a:ext uri="{FF2B5EF4-FFF2-40B4-BE49-F238E27FC236}">
                <a16:creationId xmlns:a16="http://schemas.microsoft.com/office/drawing/2014/main" id="{9D877F85-50EB-4989-B6C9-21DE11210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4B3A59-E4FC-425C-B02F-E98EF46A216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4">
            <a:extLst>
              <a:ext uri="{FF2B5EF4-FFF2-40B4-BE49-F238E27FC236}">
                <a16:creationId xmlns:a16="http://schemas.microsoft.com/office/drawing/2014/main" id="{57ABD6A7-C219-4815-899A-CC1E9F5F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5">
            <a:extLst>
              <a:ext uri="{FF2B5EF4-FFF2-40B4-BE49-F238E27FC236}">
                <a16:creationId xmlns:a16="http://schemas.microsoft.com/office/drawing/2014/main" id="{8AAAF893-E113-474D-8D8D-CDD68C9F7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7D36E-5B83-4770-B181-74725C79E66B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9182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 bright="-18000" contrast="2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grada naslova 1">
            <a:extLst>
              <a:ext uri="{FF2B5EF4-FFF2-40B4-BE49-F238E27FC236}">
                <a16:creationId xmlns:a16="http://schemas.microsoft.com/office/drawing/2014/main" id="{2BBCE8FA-698D-4D19-B629-DB7B0CCBDE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Ograda besedila 2">
            <a:extLst>
              <a:ext uri="{FF2B5EF4-FFF2-40B4-BE49-F238E27FC236}">
                <a16:creationId xmlns:a16="http://schemas.microsoft.com/office/drawing/2014/main" id="{24D507E4-5EBF-4E85-9E66-A8834E97306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4" name="Ograda datuma 3">
            <a:extLst>
              <a:ext uri="{FF2B5EF4-FFF2-40B4-BE49-F238E27FC236}">
                <a16:creationId xmlns:a16="http://schemas.microsoft.com/office/drawing/2014/main" id="{A0EB98B0-118B-4FA2-8CDC-9E99A24554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C68B083-F12E-4267-BBAC-29944BE628BB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4">
            <a:extLst>
              <a:ext uri="{FF2B5EF4-FFF2-40B4-BE49-F238E27FC236}">
                <a16:creationId xmlns:a16="http://schemas.microsoft.com/office/drawing/2014/main" id="{C554EDB8-C101-49A7-B8A1-67B52F13D9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5">
            <a:extLst>
              <a:ext uri="{FF2B5EF4-FFF2-40B4-BE49-F238E27FC236}">
                <a16:creationId xmlns:a16="http://schemas.microsoft.com/office/drawing/2014/main" id="{CD9C2632-4477-4B51-8987-F6767B8F5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6B93955-4ED0-473F-B3A9-78298FF925D6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wanja\Desktop\iron%20lion%20zion.mp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anja\Desktop\Bob%20marley%20-%20Stir%20it%20up\Bob%20marley%20-%20Stir%20it%20up.mp4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anja\Desktop\bob%20marley%20about%20cannabis\bob%20marley%20about%20cannabis.wmv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slov 1">
            <a:extLst>
              <a:ext uri="{FF2B5EF4-FFF2-40B4-BE49-F238E27FC236}">
                <a16:creationId xmlns:a16="http://schemas.microsoft.com/office/drawing/2014/main" id="{6C446A98-F9E2-4660-97EE-6CAEA85BCD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RASTAFARIJANSTVO</a:t>
            </a:r>
          </a:p>
        </p:txBody>
      </p:sp>
      <p:sp>
        <p:nvSpPr>
          <p:cNvPr id="2051" name="Podnaslov 2">
            <a:extLst>
              <a:ext uri="{FF2B5EF4-FFF2-40B4-BE49-F238E27FC236}">
                <a16:creationId xmlns:a16="http://schemas.microsoft.com/office/drawing/2014/main" id="{472B3844-3B61-4AFF-A485-A83CA5FF18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 altLang="sl-SI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>
            <a:extLst>
              <a:ext uri="{FF2B5EF4-FFF2-40B4-BE49-F238E27FC236}">
                <a16:creationId xmlns:a16="http://schemas.microsoft.com/office/drawing/2014/main" id="{AF65ECA4-F8E0-480D-8D5E-879D2D430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ZION IN BABILON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4195913B-83D1-4DE4-914E-6BA2983A2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bg1"/>
                </a:solidFill>
              </a:rPr>
              <a:t>Rastafarijanci</a:t>
            </a:r>
            <a:r>
              <a:rPr lang="sl-SI" dirty="0">
                <a:solidFill>
                  <a:schemeClr val="bg1"/>
                </a:solidFill>
              </a:rPr>
              <a:t> verjamejo da </a:t>
            </a:r>
            <a:r>
              <a:rPr lang="sl-SI" dirty="0" err="1">
                <a:solidFill>
                  <a:schemeClr val="bg1"/>
                </a:solidFill>
              </a:rPr>
              <a:t>Zion</a:t>
            </a:r>
            <a:r>
              <a:rPr lang="sl-SI" dirty="0">
                <a:solidFill>
                  <a:schemeClr val="bg1"/>
                </a:solidFill>
              </a:rPr>
              <a:t> predstavlja nek idealen svet, brez korupcije, kriminala, </a:t>
            </a:r>
            <a:r>
              <a:rPr lang="sl-SI" dirty="0" err="1">
                <a:solidFill>
                  <a:schemeClr val="bg1"/>
                </a:solidFill>
              </a:rPr>
              <a:t>kapitalizna</a:t>
            </a:r>
            <a:r>
              <a:rPr lang="sl-SI" dirty="0">
                <a:solidFill>
                  <a:schemeClr val="bg1"/>
                </a:solidFill>
              </a:rPr>
              <a:t>…,katerega jim je obljubil </a:t>
            </a:r>
            <a:r>
              <a:rPr lang="sl-SI" dirty="0" err="1">
                <a:solidFill>
                  <a:schemeClr val="bg1"/>
                </a:solidFill>
              </a:rPr>
              <a:t>džaj</a:t>
            </a:r>
            <a:r>
              <a:rPr lang="sl-SI" dirty="0">
                <a:solidFill>
                  <a:schemeClr val="bg1"/>
                </a:solidFill>
              </a:rPr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bg1"/>
                </a:solidFill>
              </a:rPr>
              <a:t>Zion</a:t>
            </a:r>
            <a:r>
              <a:rPr lang="sl-SI" dirty="0">
                <a:solidFill>
                  <a:schemeClr val="bg1"/>
                </a:solidFill>
              </a:rPr>
              <a:t> je opevan v mnogih </a:t>
            </a:r>
            <a:r>
              <a:rPr lang="sl-SI" dirty="0" err="1">
                <a:solidFill>
                  <a:schemeClr val="bg1"/>
                </a:solidFill>
              </a:rPr>
              <a:t>reagge</a:t>
            </a:r>
            <a:r>
              <a:rPr lang="sl-SI" dirty="0">
                <a:solidFill>
                  <a:schemeClr val="bg1"/>
                </a:solidFill>
              </a:rPr>
              <a:t> skladbah kot sta “</a:t>
            </a:r>
            <a:r>
              <a:rPr lang="sl-SI" dirty="0" err="1">
                <a:solidFill>
                  <a:schemeClr val="bg1"/>
                </a:solidFill>
              </a:rPr>
              <a:t>Zion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Train</a:t>
            </a:r>
            <a:r>
              <a:rPr lang="sl-SI" dirty="0">
                <a:solidFill>
                  <a:schemeClr val="bg1"/>
                </a:solidFill>
              </a:rPr>
              <a:t>” in “</a:t>
            </a:r>
            <a:r>
              <a:rPr lang="sl-SI" dirty="0" err="1">
                <a:solidFill>
                  <a:schemeClr val="bg1"/>
                </a:solidFill>
              </a:rPr>
              <a:t>Iron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Lion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Zion</a:t>
            </a:r>
            <a:r>
              <a:rPr lang="sl-SI" dirty="0">
                <a:solidFill>
                  <a:schemeClr val="bg1"/>
                </a:solidFill>
              </a:rPr>
              <a:t>” izvajalca Boba </a:t>
            </a:r>
            <a:r>
              <a:rPr lang="sl-SI" dirty="0" err="1">
                <a:solidFill>
                  <a:schemeClr val="bg1"/>
                </a:solidFill>
              </a:rPr>
              <a:t>Marleya</a:t>
            </a:r>
            <a:r>
              <a:rPr lang="sl-SI" dirty="0">
                <a:solidFill>
                  <a:schemeClr val="bg1"/>
                </a:solidFill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bg1"/>
                </a:solidFill>
              </a:rPr>
              <a:t>Babylon</a:t>
            </a:r>
            <a:r>
              <a:rPr lang="sl-SI" dirty="0">
                <a:solidFill>
                  <a:schemeClr val="bg1"/>
                </a:solidFill>
              </a:rPr>
              <a:t> predstavlja pravo nasprotje </a:t>
            </a:r>
            <a:r>
              <a:rPr lang="sl-SI" dirty="0" err="1">
                <a:solidFill>
                  <a:schemeClr val="bg1"/>
                </a:solidFill>
              </a:rPr>
              <a:t>Ziona</a:t>
            </a:r>
            <a:r>
              <a:rPr lang="sl-SI" dirty="0">
                <a:solidFill>
                  <a:schemeClr val="bg1"/>
                </a:solidFill>
              </a:rPr>
              <a:t>, torej moderno zahodno družbo in s tem </a:t>
            </a:r>
            <a:r>
              <a:rPr lang="sl-SI" dirty="0" err="1">
                <a:solidFill>
                  <a:schemeClr val="bg1"/>
                </a:solidFill>
              </a:rPr>
              <a:t>use</a:t>
            </a:r>
            <a:r>
              <a:rPr lang="sl-SI" dirty="0">
                <a:solidFill>
                  <a:schemeClr val="bg1"/>
                </a:solidFill>
              </a:rPr>
              <a:t> vrednote, ki jih </a:t>
            </a:r>
            <a:r>
              <a:rPr lang="sl-SI" dirty="0" err="1">
                <a:solidFill>
                  <a:schemeClr val="bg1"/>
                </a:solidFill>
              </a:rPr>
              <a:t>rastafarijanci</a:t>
            </a:r>
            <a:r>
              <a:rPr lang="sl-SI" dirty="0">
                <a:solidFill>
                  <a:schemeClr val="bg1"/>
                </a:solidFill>
              </a:rPr>
              <a:t> zavračajo.</a:t>
            </a:r>
          </a:p>
        </p:txBody>
      </p:sp>
      <p:pic>
        <p:nvPicPr>
          <p:cNvPr id="4" name="iron lion zion.mp3">
            <a:hlinkClick r:id="" action="ppaction://media"/>
            <a:extLst>
              <a:ext uri="{FF2B5EF4-FFF2-40B4-BE49-F238E27FC236}">
                <a16:creationId xmlns:a16="http://schemas.microsoft.com/office/drawing/2014/main" id="{4CB67012-932D-4362-8CD3-814F972A74D8}"/>
              </a:ext>
            </a:extLst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620713"/>
            <a:ext cx="592137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7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slov 1">
            <a:extLst>
              <a:ext uri="{FF2B5EF4-FFF2-40B4-BE49-F238E27FC236}">
                <a16:creationId xmlns:a16="http://schemas.microsoft.com/office/drawing/2014/main" id="{0A853A43-B895-46E5-864D-D996B1F3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BOB MARLEY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66E27628-2720-4076-957A-C0D8E5133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5338763" cy="4525963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Rodil se je 6. februarja 1945 umrl pa 11. maja pri 36 letih starosti.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Bil je jamajški izvajalec </a:t>
            </a:r>
            <a:r>
              <a:rPr lang="sl-SI" dirty="0" err="1">
                <a:solidFill>
                  <a:schemeClr val="bg1"/>
                </a:solidFill>
              </a:rPr>
              <a:t>roots</a:t>
            </a:r>
            <a:r>
              <a:rPr lang="sl-SI" dirty="0">
                <a:solidFill>
                  <a:schemeClr val="bg1"/>
                </a:solidFill>
              </a:rPr>
              <a:t> rock </a:t>
            </a:r>
            <a:r>
              <a:rPr lang="sl-SI" dirty="0" err="1">
                <a:solidFill>
                  <a:schemeClr val="bg1"/>
                </a:solidFill>
              </a:rPr>
              <a:t>reggaeja</a:t>
            </a:r>
            <a:r>
              <a:rPr lang="sl-SI" dirty="0">
                <a:solidFill>
                  <a:schemeClr val="bg1"/>
                </a:solidFill>
              </a:rPr>
              <a:t>, kitarist in glasbenik.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S svojo glasbo iz Jamajke in Kenije je </a:t>
            </a:r>
            <a:r>
              <a:rPr lang="sl-SI" dirty="0" err="1">
                <a:solidFill>
                  <a:schemeClr val="bg1"/>
                </a:solidFill>
              </a:rPr>
              <a:t>rastafarizem</a:t>
            </a:r>
            <a:r>
              <a:rPr lang="sl-SI" dirty="0">
                <a:solidFill>
                  <a:schemeClr val="bg1"/>
                </a:solidFill>
              </a:rPr>
              <a:t> razširil praktično po celem svetu.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Leta 2000 se je kot </a:t>
            </a:r>
            <a:r>
              <a:rPr lang="sl-SI" dirty="0" err="1">
                <a:solidFill>
                  <a:schemeClr val="bg1"/>
                </a:solidFill>
              </a:rPr>
              <a:t>rastafarijance</a:t>
            </a:r>
            <a:r>
              <a:rPr lang="sl-SI" dirty="0">
                <a:solidFill>
                  <a:schemeClr val="bg1"/>
                </a:solidFill>
              </a:rPr>
              <a:t> opredelilo več kot milijon ljudi.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i="1" dirty="0">
                <a:solidFill>
                  <a:schemeClr val="bg1"/>
                </a:solidFill>
              </a:rPr>
              <a:t>“T</a:t>
            </a:r>
            <a:r>
              <a:rPr lang="en-US" i="1" dirty="0">
                <a:solidFill>
                  <a:schemeClr val="bg1"/>
                </a:solidFill>
              </a:rPr>
              <a:t>he most intelligent people are the poor people</a:t>
            </a:r>
            <a:r>
              <a:rPr lang="sl-SI" i="1" dirty="0">
                <a:solidFill>
                  <a:schemeClr val="bg1"/>
                </a:solidFill>
              </a:rPr>
              <a:t>”</a:t>
            </a:r>
            <a:endParaRPr lang="sl-SI" dirty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12292" name="Picture 2" descr="http://www.copblock.org/wp-content/uploads/2010/07/bobmarley.jpg">
            <a:extLst>
              <a:ext uri="{FF2B5EF4-FFF2-40B4-BE49-F238E27FC236}">
                <a16:creationId xmlns:a16="http://schemas.microsoft.com/office/drawing/2014/main" id="{CCAACD8D-01D5-4B6A-9A8D-6899A08515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700213"/>
            <a:ext cx="28956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Naslov 1">
            <a:extLst>
              <a:ext uri="{FF2B5EF4-FFF2-40B4-BE49-F238E27FC236}">
                <a16:creationId xmlns:a16="http://schemas.microsoft.com/office/drawing/2014/main" id="{74920647-7936-4490-AB73-08A124AF3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4" name="Bob marley - Stir it up.mp4">
            <a:hlinkClick r:id="" action="ppaction://media"/>
            <a:extLst>
              <a:ext uri="{FF2B5EF4-FFF2-40B4-BE49-F238E27FC236}">
                <a16:creationId xmlns:a16="http://schemas.microsoft.com/office/drawing/2014/main" id="{CA306F4A-E31C-4C45-93A6-F2A8A2070FC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4DBB59FE-BBDE-4454-A286-187155E6C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3" y="0"/>
            <a:ext cx="8229600" cy="1143000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DUHOVNA RABA CANNABISA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2B43F20C-9E8C-46D1-98BD-9AFEA6421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125538"/>
            <a:ext cx="5194300" cy="6019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V </a:t>
            </a:r>
            <a:r>
              <a:rPr lang="sl-SI" dirty="0" err="1">
                <a:solidFill>
                  <a:schemeClr val="bg1"/>
                </a:solidFill>
              </a:rPr>
              <a:t>rastafarijanstvu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cannabis</a:t>
            </a:r>
            <a:r>
              <a:rPr lang="sl-SI" dirty="0">
                <a:solidFill>
                  <a:schemeClr val="bg1"/>
                </a:solidFill>
              </a:rPr>
              <a:t> predstavlja sveto rastlino.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 err="1">
                <a:solidFill>
                  <a:schemeClr val="bg1"/>
                </a:solidFill>
              </a:rPr>
              <a:t>Rastafarijancem</a:t>
            </a:r>
            <a:r>
              <a:rPr lang="sl-SI" dirty="0">
                <a:solidFill>
                  <a:schemeClr val="bg1"/>
                </a:solidFill>
              </a:rPr>
              <a:t> kajenje </a:t>
            </a:r>
            <a:r>
              <a:rPr lang="sl-SI" dirty="0" err="1">
                <a:solidFill>
                  <a:schemeClr val="bg1"/>
                </a:solidFill>
              </a:rPr>
              <a:t>cannabisa</a:t>
            </a:r>
            <a:r>
              <a:rPr lang="sl-SI" dirty="0">
                <a:solidFill>
                  <a:schemeClr val="bg1"/>
                </a:solidFill>
              </a:rPr>
              <a:t> pomeni neko duhovno dejanje, ki naj bi očistilo telo in misli hkrati pa ozdravi dušo, zavest in prinese mir in zadovoljstvo.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Verjamejo, da se s kajenjem </a:t>
            </a:r>
            <a:r>
              <a:rPr lang="sl-SI" dirty="0" err="1">
                <a:solidFill>
                  <a:schemeClr val="bg1"/>
                </a:solidFill>
              </a:rPr>
              <a:t>cannabisa</a:t>
            </a:r>
            <a:r>
              <a:rPr lang="sl-SI" dirty="0">
                <a:solidFill>
                  <a:schemeClr val="bg1"/>
                </a:solidFill>
              </a:rPr>
              <a:t> približajo </a:t>
            </a:r>
            <a:r>
              <a:rPr lang="sl-SI" dirty="0" err="1">
                <a:solidFill>
                  <a:schemeClr val="bg1"/>
                </a:solidFill>
              </a:rPr>
              <a:t>džaju</a:t>
            </a:r>
            <a:r>
              <a:rPr lang="sl-SI" dirty="0">
                <a:solidFill>
                  <a:schemeClr val="bg1"/>
                </a:solidFill>
              </a:rPr>
              <a:t>. 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Pogosto zažigajo to zelišče, saj naj bi to dejanje zbadalo srca tistih, ki na svetu povzročajo zlo.</a:t>
            </a:r>
          </a:p>
        </p:txBody>
      </p:sp>
      <p:pic>
        <p:nvPicPr>
          <p:cNvPr id="14340" name="Slika 3" descr="hashsmkr.jpg">
            <a:extLst>
              <a:ext uri="{FF2B5EF4-FFF2-40B4-BE49-F238E27FC236}">
                <a16:creationId xmlns:a16="http://schemas.microsoft.com/office/drawing/2014/main" id="{A02CA4DE-2AFD-4A29-A6D4-91676A724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484313"/>
            <a:ext cx="381952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ob marley about cannabis.wmv">
            <a:hlinkClick r:id="" action="ppaction://media"/>
            <a:extLst>
              <a:ext uri="{FF2B5EF4-FFF2-40B4-BE49-F238E27FC236}">
                <a16:creationId xmlns:a16="http://schemas.microsoft.com/office/drawing/2014/main" id="{802AC3CD-2717-44CE-9EF5-E7C1BD22496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grada vsebine 2">
            <a:extLst>
              <a:ext uri="{FF2B5EF4-FFF2-40B4-BE49-F238E27FC236}">
                <a16:creationId xmlns:a16="http://schemas.microsoft.com/office/drawing/2014/main" id="{8336EAE9-AB61-4669-AB5C-6988EAFA3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836613"/>
            <a:ext cx="8229600" cy="4525962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sl-SI" altLang="sl-SI" sz="9600">
                <a:solidFill>
                  <a:schemeClr val="bg1"/>
                </a:solidFill>
              </a:rPr>
              <a:t>Konec</a:t>
            </a:r>
          </a:p>
        </p:txBody>
      </p:sp>
      <p:pic>
        <p:nvPicPr>
          <p:cNvPr id="16387" name="Slika 3" descr="gnja25.jpg">
            <a:extLst>
              <a:ext uri="{FF2B5EF4-FFF2-40B4-BE49-F238E27FC236}">
                <a16:creationId xmlns:a16="http://schemas.microsoft.com/office/drawing/2014/main" id="{AE35833A-7C40-4184-983D-E2D951E208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708275"/>
            <a:ext cx="4968875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slov 1">
            <a:extLst>
              <a:ext uri="{FF2B5EF4-FFF2-40B4-BE49-F238E27FC236}">
                <a16:creationId xmlns:a16="http://schemas.microsoft.com/office/drawing/2014/main" id="{5C864E79-568F-435B-9310-9C34929F0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UVOD</a:t>
            </a:r>
          </a:p>
        </p:txBody>
      </p:sp>
      <p:sp>
        <p:nvSpPr>
          <p:cNvPr id="3075" name="Ograda vsebine 2">
            <a:extLst>
              <a:ext uri="{FF2B5EF4-FFF2-40B4-BE49-F238E27FC236}">
                <a16:creationId xmlns:a16="http://schemas.microsoft.com/office/drawing/2014/main" id="{B4305629-A347-479E-832D-C7EA79643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268413"/>
            <a:ext cx="6275387" cy="6526212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Ko večina ljudi sliši besedo rastafarijanstvo pomisli na drede na glavi, reagge in uživanje marihuane. Vendar je rastafarijanstvo vse več kot to. To je način življenja in filozofija, kako živeti v harmoniji s svetom in ga videti skozi drugačne oči.</a:t>
            </a:r>
          </a:p>
        </p:txBody>
      </p:sp>
      <p:pic>
        <p:nvPicPr>
          <p:cNvPr id="3076" name="Picture 2" descr="http://api.ning.com/files/kO1ZSMH9AOpdvuo70woRLA2fjYQieWwOEm9SsrV47aCP4f7LVDUgE0JD2*oeg13xYeKHuqyPnjZdLrHwCYcp6jztC1BjYteG/1.jpg">
            <a:extLst>
              <a:ext uri="{FF2B5EF4-FFF2-40B4-BE49-F238E27FC236}">
                <a16:creationId xmlns:a16="http://schemas.microsoft.com/office/drawing/2014/main" id="{FDA16387-30AD-4D4B-B4AD-EB6C45BD1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060575"/>
            <a:ext cx="2538412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>
            <a:extLst>
              <a:ext uri="{FF2B5EF4-FFF2-40B4-BE49-F238E27FC236}">
                <a16:creationId xmlns:a16="http://schemas.microsoft.com/office/drawing/2014/main" id="{3D698FB2-C529-490F-A3EA-3EEAE0576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NA SPLOŠNO</a:t>
            </a:r>
          </a:p>
        </p:txBody>
      </p:sp>
      <p:sp>
        <p:nvSpPr>
          <p:cNvPr id="4099" name="Ograda vsebine 2">
            <a:extLst>
              <a:ext uri="{FF2B5EF4-FFF2-40B4-BE49-F238E27FC236}">
                <a16:creationId xmlns:a16="http://schemas.microsoft.com/office/drawing/2014/main" id="{278FB31E-696B-4235-8DAA-1EEE9031F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750" y="1196975"/>
            <a:ext cx="8291513" cy="4708525"/>
          </a:xfrm>
        </p:spPr>
        <p:txBody>
          <a:bodyPr/>
          <a:lstStyle/>
          <a:p>
            <a:r>
              <a:rPr lang="sl-SI" altLang="sl-SI" sz="3000">
                <a:solidFill>
                  <a:schemeClr val="bg1"/>
                </a:solidFill>
              </a:rPr>
              <a:t>Rastafarijanstvo  je versko gibanje , ki sprejema Haileja Selassija I. , zadnjega cesarja Etiopije, za džaja (rastafarijski naziv za inkarniranega Jezusa Kristusa).</a:t>
            </a:r>
          </a:p>
          <a:p>
            <a:r>
              <a:rPr lang="sl-SI" altLang="sl-SI" sz="3000">
                <a:solidFill>
                  <a:schemeClr val="bg1"/>
                </a:solidFill>
              </a:rPr>
              <a:t>Naziv izhaja iz besed </a:t>
            </a:r>
            <a:r>
              <a:rPr lang="sl-SI" altLang="sl-SI" sz="3000" i="1">
                <a:solidFill>
                  <a:schemeClr val="bg1"/>
                </a:solidFill>
              </a:rPr>
              <a:t>Ras </a:t>
            </a:r>
            <a:r>
              <a:rPr lang="sl-SI" altLang="sl-SI" sz="3000">
                <a:solidFill>
                  <a:schemeClr val="bg1"/>
                </a:solidFill>
              </a:rPr>
              <a:t>(princ,vojvoda…) in </a:t>
            </a:r>
            <a:r>
              <a:rPr lang="sl-SI" altLang="sl-SI" sz="3000" i="1">
                <a:solidFill>
                  <a:schemeClr val="bg1"/>
                </a:solidFill>
              </a:rPr>
              <a:t>Tafari Mekonen </a:t>
            </a:r>
            <a:r>
              <a:rPr lang="sl-SI" altLang="sl-SI" sz="3000">
                <a:solidFill>
                  <a:schemeClr val="bg1"/>
                </a:solidFill>
              </a:rPr>
              <a:t>(predkronsko ime Haileja Selassija I.) </a:t>
            </a:r>
            <a:endParaRPr lang="sl-SI" altLang="sl-SI" sz="3000"/>
          </a:p>
        </p:txBody>
      </p:sp>
      <p:pic>
        <p:nvPicPr>
          <p:cNvPr id="4100" name="Picture 4" descr="http://api.ning.com/files/DQulW7cu0Hzv-BdFrraTMmuau5scdr0UtonH23zYGPOsvrDOhMq9pCEbJ*5YuF63ZDHuvSUP2DG9ye-5cHJ20IdLqJc6aB9I/o_RastaFlagWhtZm.jpg">
            <a:extLst>
              <a:ext uri="{FF2B5EF4-FFF2-40B4-BE49-F238E27FC236}">
                <a16:creationId xmlns:a16="http://schemas.microsoft.com/office/drawing/2014/main" id="{E8E999F8-BAD4-430E-95D0-6BCD3C39C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149725"/>
            <a:ext cx="27320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" descr="http://tsehainy.com/wp-content/uploads/2011/02/icon00000000010-300x195.jpg">
            <a:extLst>
              <a:ext uri="{FF2B5EF4-FFF2-40B4-BE49-F238E27FC236}">
                <a16:creationId xmlns:a16="http://schemas.microsoft.com/office/drawing/2014/main" id="{4583D20E-6780-4BF2-A779-60D7BD4A2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78300"/>
            <a:ext cx="3671888" cy="238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>
            <a:extLst>
              <a:ext uri="{FF2B5EF4-FFF2-40B4-BE49-F238E27FC236}">
                <a16:creationId xmlns:a16="http://schemas.microsoft.com/office/drawing/2014/main" id="{E5199D87-4A71-4097-9BB0-A5CAB265E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HAILE SELASSI I.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8A30350A-C184-4A0B-8AA2-F78893F076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208088"/>
            <a:ext cx="6119812" cy="5649912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Rodil se je 23. julija 1892 in umrl 27. avgusta 1975.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Bil je prvi samostojni afriški temnopolti  monarh in hkrati zadnji cesar Etiopije.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 V zahodnem svetu sicer velja prepričanje, da je bil </a:t>
            </a:r>
            <a:r>
              <a:rPr lang="sl-SI" dirty="0" err="1">
                <a:solidFill>
                  <a:schemeClr val="bg1"/>
                </a:solidFill>
              </a:rPr>
              <a:t>Selassie</a:t>
            </a:r>
            <a:r>
              <a:rPr lang="sl-SI" dirty="0">
                <a:solidFill>
                  <a:schemeClr val="bg1"/>
                </a:solidFill>
              </a:rPr>
              <a:t> navaden diktator, saj svoje države ni uspel posodobiti, da bi se otresla zakoreninjenega fevdalizma in revščine.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“</a:t>
            </a:r>
            <a:r>
              <a:rPr lang="sl-SI" i="1" dirty="0">
                <a:solidFill>
                  <a:schemeClr val="bg1"/>
                </a:solidFill>
              </a:rPr>
              <a:t>Narod, ki barva svoje </a:t>
            </a:r>
            <a:r>
              <a:rPr lang="sl-SI" i="1" dirty="0" err="1">
                <a:solidFill>
                  <a:schemeClr val="bg1"/>
                </a:solidFill>
              </a:rPr>
              <a:t>telegrafnice</a:t>
            </a:r>
            <a:r>
              <a:rPr lang="sl-SI" i="1" dirty="0">
                <a:solidFill>
                  <a:schemeClr val="bg1"/>
                </a:solidFill>
              </a:rPr>
              <a:t> zato, da ne bi tako brezupno osamljene štrlele kvišku, ne more propasti</a:t>
            </a:r>
            <a:r>
              <a:rPr lang="sl-SI" dirty="0">
                <a:solidFill>
                  <a:schemeClr val="bg1"/>
                </a:solidFill>
              </a:rPr>
              <a:t>!” — </a:t>
            </a:r>
            <a:r>
              <a:rPr lang="sl-SI" dirty="0" err="1">
                <a:solidFill>
                  <a:schemeClr val="bg1"/>
                </a:solidFill>
              </a:rPr>
              <a:t>Haile</a:t>
            </a:r>
            <a:r>
              <a:rPr lang="sl-SI" dirty="0">
                <a:solidFill>
                  <a:schemeClr val="bg1"/>
                </a:solidFill>
              </a:rPr>
              <a:t> </a:t>
            </a:r>
            <a:r>
              <a:rPr lang="sl-SI" dirty="0" err="1">
                <a:solidFill>
                  <a:schemeClr val="bg1"/>
                </a:solidFill>
              </a:rPr>
              <a:t>Selassie</a:t>
            </a:r>
            <a:r>
              <a:rPr lang="sl-SI" dirty="0">
                <a:solidFill>
                  <a:schemeClr val="bg1"/>
                </a:solidFill>
              </a:rPr>
              <a:t> I., ko so mu pokazali Postojnsko jamo med obiskom Slovenije.</a:t>
            </a:r>
          </a:p>
          <a:p>
            <a:pPr fontAlgn="auto">
              <a:spcAft>
                <a:spcPts val="0"/>
              </a:spcAft>
              <a:defRPr/>
            </a:pPr>
            <a:endParaRPr lang="sl-SI" dirty="0">
              <a:solidFill>
                <a:schemeClr val="bg1"/>
              </a:solidFill>
            </a:endParaRPr>
          </a:p>
        </p:txBody>
      </p:sp>
      <p:pic>
        <p:nvPicPr>
          <p:cNvPr id="5124" name="Slika 4" descr="haile-selassie.jpg">
            <a:extLst>
              <a:ext uri="{FF2B5EF4-FFF2-40B4-BE49-F238E27FC236}">
                <a16:creationId xmlns:a16="http://schemas.microsoft.com/office/drawing/2014/main" id="{2211FF83-ECC6-4980-B6E6-0EAC64185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2133600"/>
            <a:ext cx="24479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F31D5EAF-B475-4B49-98A8-6EFABF0B69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ZAČETKI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70FA4835-E5B8-4C2A-8CAF-E20FFE6362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Gibanje se je začelo v tridesetih letih 20. stoletja na Jamajki. Razvilo se je predvsem med zatiranim ljudstvom ki je čutilo da mu družba ne more ponuditi ničesar več kot trpljenje. </a:t>
            </a:r>
          </a:p>
          <a:p>
            <a:r>
              <a:rPr lang="sl-SI" altLang="sl-SI">
                <a:solidFill>
                  <a:schemeClr val="bg1"/>
                </a:solidFill>
              </a:rPr>
              <a:t>V to družbo so spadali predvsem pripadniki črnskega delavskega razreda in kmečkega prebivalstva.</a:t>
            </a:r>
          </a:p>
          <a:p>
            <a:endParaRPr lang="sl-SI" altLang="sl-SI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8C0C41D6-A1CB-4D67-A8D6-E155D0043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NAUKI IN OSNOVNE ZNAČILNOSTI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757E5F94-D1D4-4971-9598-EF85A345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1484313"/>
            <a:ext cx="8893175" cy="5805487"/>
          </a:xfrm>
        </p:spPr>
        <p:txBody>
          <a:bodyPr/>
          <a:lstStyle/>
          <a:p>
            <a:r>
              <a:rPr lang="sl-SI" altLang="sl-SI" sz="2800">
                <a:solidFill>
                  <a:schemeClr val="bg1"/>
                </a:solidFill>
              </a:rPr>
              <a:t>Religijo je težko kategorizirati, saj rastafarijanstvo nima centralizirane organizacije. Posamezni raste izpeljujejo resnico sami, kar posledično vodi v mnogostranost prepričanj, ki pa še vedno ostajajo pod skupnim okriljem rastafarijanstva. </a:t>
            </a:r>
          </a:p>
          <a:p>
            <a:r>
              <a:rPr lang="sl-SI" altLang="sl-SI" sz="2800">
                <a:solidFill>
                  <a:schemeClr val="bg1"/>
                </a:solidFill>
              </a:rPr>
              <a:t>Rastafarijanski nauk se bistveno razlikuje od vodil običajnega sodobnega zahodnega mišljenja.</a:t>
            </a:r>
          </a:p>
          <a:p>
            <a:pPr>
              <a:buFont typeface="Arial" panose="020B0604020202020204" pitchFamily="34" charset="0"/>
              <a:buNone/>
            </a:pPr>
            <a:endParaRPr lang="sl-SI" altLang="sl-SI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slov 1">
            <a:extLst>
              <a:ext uri="{FF2B5EF4-FFF2-40B4-BE49-F238E27FC236}">
                <a16:creationId xmlns:a16="http://schemas.microsoft.com/office/drawing/2014/main" id="{14EB6F7A-E893-4906-825D-C51DC2B3A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0"/>
            <a:ext cx="8229600" cy="1143000"/>
          </a:xfrm>
        </p:spPr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ZNAČILNOSTI RAST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E8387AB5-9006-45DB-A56E-05FE02DC69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188" y="908050"/>
            <a:ext cx="8229600" cy="594995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chemeClr val="bg1"/>
                </a:solidFill>
              </a:rPr>
              <a:t> </a:t>
            </a:r>
            <a:r>
              <a:rPr lang="sl-SI" sz="4000" dirty="0">
                <a:solidFill>
                  <a:schemeClr val="bg1"/>
                </a:solidFill>
              </a:rPr>
              <a:t>Biti blizu naravi, afriškim savanam in njenim levom, v duhu, če ne dejansko, je osrednja značilnost predstave o afriški kulturi in življenju.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dirty="0">
                <a:solidFill>
                  <a:schemeClr val="bg1"/>
                </a:solidFill>
              </a:rPr>
              <a:t>Ta afriški pristop »naravnosti« se kaže v </a:t>
            </a:r>
            <a:r>
              <a:rPr lang="sl-SI" sz="4000" dirty="0" err="1">
                <a:solidFill>
                  <a:schemeClr val="bg1"/>
                </a:solidFill>
              </a:rPr>
              <a:t>dreadlocksih</a:t>
            </a:r>
            <a:r>
              <a:rPr lang="sl-SI" sz="4000" dirty="0">
                <a:solidFill>
                  <a:schemeClr val="bg1"/>
                </a:solidFill>
              </a:rPr>
              <a:t> (</a:t>
            </a:r>
            <a:r>
              <a:rPr lang="sl-SI" sz="4000" dirty="0" err="1">
                <a:solidFill>
                  <a:schemeClr val="bg1"/>
                </a:solidFill>
              </a:rPr>
              <a:t>dredih</a:t>
            </a:r>
            <a:r>
              <a:rPr lang="sl-SI" sz="4000" dirty="0">
                <a:solidFill>
                  <a:schemeClr val="bg1"/>
                </a:solidFill>
              </a:rPr>
              <a:t>), </a:t>
            </a:r>
            <a:r>
              <a:rPr lang="sl-SI" sz="4000" dirty="0" err="1">
                <a:solidFill>
                  <a:schemeClr val="bg1"/>
                </a:solidFill>
              </a:rPr>
              <a:t>gandži</a:t>
            </a:r>
            <a:r>
              <a:rPr lang="sl-SI" sz="4000" dirty="0">
                <a:solidFill>
                  <a:schemeClr val="bg1"/>
                </a:solidFill>
              </a:rPr>
              <a:t>, naravnem prehranjevanju in v vseh drugih pogledih življenja rast. Prezirajo sodobni pristop k življenju.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dirty="0">
                <a:solidFill>
                  <a:schemeClr val="bg1"/>
                </a:solidFill>
              </a:rPr>
              <a:t>Naslednja pomembna </a:t>
            </a:r>
            <a:r>
              <a:rPr lang="sl-SI" sz="4000" dirty="0" err="1">
                <a:solidFill>
                  <a:schemeClr val="bg1"/>
                </a:solidFill>
              </a:rPr>
              <a:t>afrocentristična</a:t>
            </a:r>
            <a:r>
              <a:rPr lang="sl-SI" sz="4000" dirty="0">
                <a:solidFill>
                  <a:schemeClr val="bg1"/>
                </a:solidFill>
              </a:rPr>
              <a:t> identifikacija so zelena, zlata in rdeča barva,ki so nakazane v etiopski zastavi. So simbol </a:t>
            </a:r>
            <a:r>
              <a:rPr lang="sl-SI" sz="4000" dirty="0" err="1">
                <a:solidFill>
                  <a:schemeClr val="bg1"/>
                </a:solidFill>
              </a:rPr>
              <a:t>rastafarijanskega</a:t>
            </a:r>
            <a:r>
              <a:rPr lang="sl-SI" sz="4000" dirty="0">
                <a:solidFill>
                  <a:schemeClr val="bg1"/>
                </a:solidFill>
              </a:rPr>
              <a:t> gibanja in zvestobe rast, ki ga čutijo do </a:t>
            </a:r>
            <a:r>
              <a:rPr lang="sl-SI" sz="4000" dirty="0" err="1">
                <a:solidFill>
                  <a:schemeClr val="bg1"/>
                </a:solidFill>
              </a:rPr>
              <a:t>Haileja</a:t>
            </a:r>
            <a:r>
              <a:rPr lang="sl-SI" sz="4000" dirty="0">
                <a:solidFill>
                  <a:schemeClr val="bg1"/>
                </a:solidFill>
              </a:rPr>
              <a:t> </a:t>
            </a:r>
            <a:r>
              <a:rPr lang="sl-SI" sz="4000" dirty="0" err="1">
                <a:solidFill>
                  <a:schemeClr val="bg1"/>
                </a:solidFill>
              </a:rPr>
              <a:t>Selassieja</a:t>
            </a:r>
            <a:r>
              <a:rPr lang="sl-SI" sz="4000" dirty="0">
                <a:solidFill>
                  <a:schemeClr val="bg1"/>
                </a:solidFill>
              </a:rPr>
              <a:t> I., Etiopije in Afrike.</a:t>
            </a:r>
          </a:p>
          <a:p>
            <a:pPr fontAlgn="auto">
              <a:spcAft>
                <a:spcPts val="0"/>
              </a:spcAft>
              <a:defRPr/>
            </a:pPr>
            <a:r>
              <a:rPr lang="sl-SI" sz="4000" dirty="0">
                <a:solidFill>
                  <a:schemeClr val="bg1"/>
                </a:solidFill>
              </a:rPr>
              <a:t>Veliko </a:t>
            </a:r>
            <a:r>
              <a:rPr lang="sl-SI" sz="4000" dirty="0" err="1">
                <a:solidFill>
                  <a:schemeClr val="bg1"/>
                </a:solidFill>
              </a:rPr>
              <a:t>rastafarijancev</a:t>
            </a:r>
            <a:r>
              <a:rPr lang="sl-SI" sz="4000" dirty="0">
                <a:solidFill>
                  <a:schemeClr val="bg1"/>
                </a:solidFill>
              </a:rPr>
              <a:t> se uči </a:t>
            </a:r>
            <a:r>
              <a:rPr lang="sl-SI" sz="4000" dirty="0" err="1">
                <a:solidFill>
                  <a:schemeClr val="bg1"/>
                </a:solidFill>
              </a:rPr>
              <a:t>amharščine</a:t>
            </a:r>
            <a:r>
              <a:rPr lang="sl-SI" sz="4000" dirty="0">
                <a:solidFill>
                  <a:schemeClr val="bg1"/>
                </a:solidFill>
              </a:rPr>
              <a:t>, starodavnega etiopskega jezika, saj ga imajo za izvirni jezik</a:t>
            </a:r>
            <a:r>
              <a:rPr lang="sl-SI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upload.wikimedia.org/wikipedia/commons/7/7d/Dreadlocked_rasta.jpg">
            <a:extLst>
              <a:ext uri="{FF2B5EF4-FFF2-40B4-BE49-F238E27FC236}">
                <a16:creationId xmlns:a16="http://schemas.microsoft.com/office/drawing/2014/main" id="{2A402635-56DB-4EC4-B6E0-9357C7472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765175"/>
            <a:ext cx="3678237" cy="532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http://upload.wikimedia.org/wikipedia/commons/6/66/Flag_of_the_Ethiopian_Empire.png">
            <a:extLst>
              <a:ext uri="{FF2B5EF4-FFF2-40B4-BE49-F238E27FC236}">
                <a16:creationId xmlns:a16="http://schemas.microsoft.com/office/drawing/2014/main" id="{D4677AE8-779E-437C-BCE0-3A8BB4D63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692150"/>
            <a:ext cx="3352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http://yudizajn.netfirms.com/slike/nebo_i_zalasci/images/nebo,zalasci-africa.jpg">
            <a:extLst>
              <a:ext uri="{FF2B5EF4-FFF2-40B4-BE49-F238E27FC236}">
                <a16:creationId xmlns:a16="http://schemas.microsoft.com/office/drawing/2014/main" id="{315BBA3E-638B-4C86-96C1-1D46581C4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13100"/>
            <a:ext cx="4414838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>
            <a:extLst>
              <a:ext uri="{FF2B5EF4-FFF2-40B4-BE49-F238E27FC236}">
                <a16:creationId xmlns:a16="http://schemas.microsoft.com/office/drawing/2014/main" id="{E987DA27-3943-46BC-BCF8-505EF56E0B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LEV</a:t>
            </a:r>
          </a:p>
        </p:txBody>
      </p:sp>
      <p:sp>
        <p:nvSpPr>
          <p:cNvPr id="10243" name="Ograda vsebine 2">
            <a:extLst>
              <a:ext uri="{FF2B5EF4-FFF2-40B4-BE49-F238E27FC236}">
                <a16:creationId xmlns:a16="http://schemas.microsoft.com/office/drawing/2014/main" id="{97280873-C271-4B7A-AA29-3E7FA9E32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>
                <a:solidFill>
                  <a:schemeClr val="bg1"/>
                </a:solidFill>
              </a:rPr>
              <a:t>Lev je simbol Haila Selassija.</a:t>
            </a:r>
          </a:p>
          <a:p>
            <a:r>
              <a:rPr lang="sl-SI" altLang="sl-SI">
                <a:solidFill>
                  <a:schemeClr val="bg1"/>
                </a:solidFill>
              </a:rPr>
              <a:t>Jezus Krstus je v bibliji prikazan kot Judin lev, zato verjamejo da je Haile reinkarniran kot bog.</a:t>
            </a:r>
          </a:p>
        </p:txBody>
      </p:sp>
      <p:pic>
        <p:nvPicPr>
          <p:cNvPr id="10244" name="Slika 3" descr="lion-of-judah-t-shirt.jpg">
            <a:extLst>
              <a:ext uri="{FF2B5EF4-FFF2-40B4-BE49-F238E27FC236}">
                <a16:creationId xmlns:a16="http://schemas.microsoft.com/office/drawing/2014/main" id="{AE14D2F0-BEC2-4E00-A9F1-D965403CF1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3429000"/>
            <a:ext cx="27432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Slika 4" descr="y_simeonov.jpg">
            <a:extLst>
              <a:ext uri="{FF2B5EF4-FFF2-40B4-BE49-F238E27FC236}">
                <a16:creationId xmlns:a16="http://schemas.microsoft.com/office/drawing/2014/main" id="{F9C991FB-B0E5-4A37-ACEB-8ACC3EDBD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3644900"/>
            <a:ext cx="28575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On-screen Show (4:3)</PresentationFormat>
  <Paragraphs>41</Paragraphs>
  <Slides>15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Officeova tema</vt:lpstr>
      <vt:lpstr>RASTAFARIJANSTVO</vt:lpstr>
      <vt:lpstr>UVOD</vt:lpstr>
      <vt:lpstr>NA SPLOŠNO</vt:lpstr>
      <vt:lpstr>HAILE SELASSI I.</vt:lpstr>
      <vt:lpstr>ZAČETKI</vt:lpstr>
      <vt:lpstr>NAUKI IN OSNOVNE ZNAČILNOSTI</vt:lpstr>
      <vt:lpstr>ZNAČILNOSTI RAST</vt:lpstr>
      <vt:lpstr>PowerPoint Presentation</vt:lpstr>
      <vt:lpstr>LEV</vt:lpstr>
      <vt:lpstr>ZION IN BABILON</vt:lpstr>
      <vt:lpstr>BOB MARLEY</vt:lpstr>
      <vt:lpstr>PowerPoint Presentation</vt:lpstr>
      <vt:lpstr>DUHOVNA RABA CANNABISA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2019-06-03T09:10:31Z</dcterms:created>
  <dcterms:modified xsi:type="dcterms:W3CDTF">2019-06-03T09:10:31Z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