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1"/>
  </p:sldMasterIdLst>
  <p:sldIdLst>
    <p:sldId id="256" r:id="rId2"/>
    <p:sldId id="266" r:id="rId3"/>
    <p:sldId id="257" r:id="rId4"/>
    <p:sldId id="267" r:id="rId5"/>
    <p:sldId id="258" r:id="rId6"/>
    <p:sldId id="268" r:id="rId7"/>
    <p:sldId id="261" r:id="rId8"/>
    <p:sldId id="269" r:id="rId9"/>
    <p:sldId id="262" r:id="rId10"/>
    <p:sldId id="270" r:id="rId11"/>
    <p:sldId id="263" r:id="rId12"/>
    <p:sldId id="271" r:id="rId13"/>
    <p:sldId id="264" r:id="rId14"/>
    <p:sldId id="272" r:id="rId15"/>
    <p:sldId id="265" r:id="rId16"/>
    <p:sldId id="275" r:id="rId17"/>
    <p:sldId id="273" r:id="rId18"/>
  </p:sldIdLst>
  <p:sldSz cx="12192000" cy="6858000"/>
  <p:notesSz cx="6858000" cy="9144000"/>
  <p:defaultTextStyle>
    <a:defPPr>
      <a:defRPr lang="sl-SI"/>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AC64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32"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CCFF701A-0F84-4CEF-AC63-D06C2128B054}"/>
              </a:ext>
            </a:extLst>
          </p:cNvPr>
          <p:cNvSpPr>
            <a:spLocks/>
          </p:cNvSpPr>
          <p:nvPr/>
        </p:nvSpPr>
        <p:spPr bwMode="auto">
          <a:xfrm>
            <a:off x="0" y="4324350"/>
            <a:ext cx="1744663" cy="777875"/>
          </a:xfrm>
          <a:custGeom>
            <a:avLst/>
            <a:gdLst>
              <a:gd name="T0" fmla="*/ 287 w 372"/>
              <a:gd name="T1" fmla="*/ 166 h 166"/>
              <a:gd name="T2" fmla="*/ 293 w 372"/>
              <a:gd name="T3" fmla="*/ 164 h 166"/>
              <a:gd name="T4" fmla="*/ 294 w 372"/>
              <a:gd name="T5" fmla="*/ 163 h 166"/>
              <a:gd name="T6" fmla="*/ 370 w 372"/>
              <a:gd name="T7" fmla="*/ 87 h 166"/>
              <a:gd name="T8" fmla="*/ 370 w 372"/>
              <a:gd name="T9" fmla="*/ 78 h 166"/>
              <a:gd name="T10" fmla="*/ 294 w 372"/>
              <a:gd name="T11" fmla="*/ 3 h 166"/>
              <a:gd name="T12" fmla="*/ 293 w 372"/>
              <a:gd name="T13" fmla="*/ 2 h 166"/>
              <a:gd name="T14" fmla="*/ 287 w 372"/>
              <a:gd name="T15" fmla="*/ 0 h 166"/>
              <a:gd name="T16" fmla="*/ 0 w 372"/>
              <a:gd name="T17" fmla="*/ 0 h 166"/>
              <a:gd name="T18" fmla="*/ 0 w 372"/>
              <a:gd name="T19" fmla="*/ 166 h 166"/>
              <a:gd name="T20" fmla="*/ 287 w 372"/>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5" name="Date Placeholder 3">
            <a:extLst>
              <a:ext uri="{FF2B5EF4-FFF2-40B4-BE49-F238E27FC236}">
                <a16:creationId xmlns:a16="http://schemas.microsoft.com/office/drawing/2014/main" id="{B371A46B-DBCC-4389-B904-0227A9FCE606}"/>
              </a:ext>
            </a:extLst>
          </p:cNvPr>
          <p:cNvSpPr>
            <a:spLocks noGrp="1"/>
          </p:cNvSpPr>
          <p:nvPr>
            <p:ph type="dt" sz="half" idx="10"/>
          </p:nvPr>
        </p:nvSpPr>
        <p:spPr/>
        <p:txBody>
          <a:bodyPr/>
          <a:lstStyle>
            <a:lvl1pPr>
              <a:defRPr/>
            </a:lvl1pPr>
          </a:lstStyle>
          <a:p>
            <a:pPr>
              <a:defRPr/>
            </a:pPr>
            <a:fld id="{4331AEF2-98F4-4823-9FAE-4457F31835DB}" type="datetimeFigureOut">
              <a:rPr lang="sl-SI"/>
              <a:pPr>
                <a:defRPr/>
              </a:pPr>
              <a:t>3. 06. 2019</a:t>
            </a:fld>
            <a:endParaRPr lang="sl-SI"/>
          </a:p>
        </p:txBody>
      </p:sp>
      <p:sp>
        <p:nvSpPr>
          <p:cNvPr id="6" name="Footer Placeholder 4">
            <a:extLst>
              <a:ext uri="{FF2B5EF4-FFF2-40B4-BE49-F238E27FC236}">
                <a16:creationId xmlns:a16="http://schemas.microsoft.com/office/drawing/2014/main" id="{D3ECDA9C-3E0C-4934-8281-E16C0D7157F9}"/>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B66810B3-810E-4733-A4F6-39AC7F61D3BE}"/>
              </a:ext>
            </a:extLst>
          </p:cNvPr>
          <p:cNvSpPr>
            <a:spLocks noGrp="1"/>
          </p:cNvSpPr>
          <p:nvPr>
            <p:ph type="sldNum" sz="quarter" idx="12"/>
          </p:nvPr>
        </p:nvSpPr>
        <p:spPr>
          <a:xfrm>
            <a:off x="531813" y="4529138"/>
            <a:ext cx="779462" cy="365125"/>
          </a:xfrm>
        </p:spPr>
        <p:txBody>
          <a:bodyPr/>
          <a:lstStyle>
            <a:lvl1pPr>
              <a:defRPr/>
            </a:lvl1pPr>
          </a:lstStyle>
          <a:p>
            <a:pPr>
              <a:defRPr/>
            </a:pPr>
            <a:fld id="{A7D8F199-A5D0-48B1-84B9-2E40C422ED67}" type="slidenum">
              <a:rPr lang="sl-SI"/>
              <a:pPr>
                <a:defRPr/>
              </a:pPr>
              <a:t>‹#›</a:t>
            </a:fld>
            <a:endParaRPr lang="sl-SI"/>
          </a:p>
        </p:txBody>
      </p:sp>
    </p:spTree>
    <p:extLst>
      <p:ext uri="{BB962C8B-B14F-4D97-AF65-F5344CB8AC3E}">
        <p14:creationId xmlns:p14="http://schemas.microsoft.com/office/powerpoint/2010/main" val="354190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0823C7E8-B924-4D97-8F30-F06AABDB993B}"/>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5" name="Date Placeholder 3">
            <a:extLst>
              <a:ext uri="{FF2B5EF4-FFF2-40B4-BE49-F238E27FC236}">
                <a16:creationId xmlns:a16="http://schemas.microsoft.com/office/drawing/2014/main" id="{0984DC5B-A172-466D-8DB3-4D224076D758}"/>
              </a:ext>
            </a:extLst>
          </p:cNvPr>
          <p:cNvSpPr>
            <a:spLocks noGrp="1"/>
          </p:cNvSpPr>
          <p:nvPr>
            <p:ph type="dt" sz="half" idx="10"/>
          </p:nvPr>
        </p:nvSpPr>
        <p:spPr/>
        <p:txBody>
          <a:bodyPr/>
          <a:lstStyle>
            <a:lvl1pPr>
              <a:defRPr/>
            </a:lvl1pPr>
          </a:lstStyle>
          <a:p>
            <a:pPr>
              <a:defRPr/>
            </a:pPr>
            <a:fld id="{9FA1FDC2-ED82-46D3-841E-6755BC4C0B72}" type="datetimeFigureOut">
              <a:rPr lang="sl-SI"/>
              <a:pPr>
                <a:defRPr/>
              </a:pPr>
              <a:t>3. 06. 2019</a:t>
            </a:fld>
            <a:endParaRPr lang="sl-SI"/>
          </a:p>
        </p:txBody>
      </p:sp>
      <p:sp>
        <p:nvSpPr>
          <p:cNvPr id="6" name="Footer Placeholder 4">
            <a:extLst>
              <a:ext uri="{FF2B5EF4-FFF2-40B4-BE49-F238E27FC236}">
                <a16:creationId xmlns:a16="http://schemas.microsoft.com/office/drawing/2014/main" id="{A099AAD7-540F-4C2A-A3C5-05EBCF06D29D}"/>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C8B322CD-94BA-4845-80A2-42EF2DE5A4D0}"/>
              </a:ext>
            </a:extLst>
          </p:cNvPr>
          <p:cNvSpPr>
            <a:spLocks noGrp="1"/>
          </p:cNvSpPr>
          <p:nvPr>
            <p:ph type="sldNum" sz="quarter" idx="12"/>
          </p:nvPr>
        </p:nvSpPr>
        <p:spPr>
          <a:xfrm>
            <a:off x="531813" y="3244850"/>
            <a:ext cx="779462" cy="365125"/>
          </a:xfrm>
        </p:spPr>
        <p:txBody>
          <a:bodyPr/>
          <a:lstStyle>
            <a:lvl1pPr>
              <a:defRPr/>
            </a:lvl1pPr>
          </a:lstStyle>
          <a:p>
            <a:pPr>
              <a:defRPr/>
            </a:pPr>
            <a:fld id="{21B83833-BBE3-4A03-8539-8F52FB11A362}" type="slidenum">
              <a:rPr lang="sl-SI"/>
              <a:pPr>
                <a:defRPr/>
              </a:pPr>
              <a:t>‹#›</a:t>
            </a:fld>
            <a:endParaRPr lang="sl-SI"/>
          </a:p>
        </p:txBody>
      </p:sp>
    </p:spTree>
    <p:extLst>
      <p:ext uri="{BB962C8B-B14F-4D97-AF65-F5344CB8AC3E}">
        <p14:creationId xmlns:p14="http://schemas.microsoft.com/office/powerpoint/2010/main" val="15217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18DD487-3418-46B7-9FA6-25850D0F6BC5}"/>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 name="TextBox 36">
            <a:extLst>
              <a:ext uri="{FF2B5EF4-FFF2-40B4-BE49-F238E27FC236}">
                <a16:creationId xmlns:a16="http://schemas.microsoft.com/office/drawing/2014/main" id="{4A6AAD04-C810-4331-995F-6E0AA5043DCC}"/>
              </a:ext>
            </a:extLst>
          </p:cNvPr>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sl-SI"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393CDF61-8555-418A-BC70-37B969E29F04}"/>
              </a:ext>
            </a:extLst>
          </p:cNvPr>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sl-SI"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8" name="Date Placeholder 3">
            <a:extLst>
              <a:ext uri="{FF2B5EF4-FFF2-40B4-BE49-F238E27FC236}">
                <a16:creationId xmlns:a16="http://schemas.microsoft.com/office/drawing/2014/main" id="{2AC38BF0-DB26-4587-A7BB-C2704ACC5A99}"/>
              </a:ext>
            </a:extLst>
          </p:cNvPr>
          <p:cNvSpPr>
            <a:spLocks noGrp="1"/>
          </p:cNvSpPr>
          <p:nvPr>
            <p:ph type="dt" sz="half" idx="14"/>
          </p:nvPr>
        </p:nvSpPr>
        <p:spPr/>
        <p:txBody>
          <a:bodyPr/>
          <a:lstStyle>
            <a:lvl1pPr>
              <a:defRPr/>
            </a:lvl1pPr>
          </a:lstStyle>
          <a:p>
            <a:pPr>
              <a:defRPr/>
            </a:pPr>
            <a:fld id="{45E03B97-E841-423A-A343-4802BE9CDBB0}" type="datetimeFigureOut">
              <a:rPr lang="sl-SI"/>
              <a:pPr>
                <a:defRPr/>
              </a:pPr>
              <a:t>3. 06. 2019</a:t>
            </a:fld>
            <a:endParaRPr lang="sl-SI"/>
          </a:p>
        </p:txBody>
      </p:sp>
      <p:sp>
        <p:nvSpPr>
          <p:cNvPr id="9" name="Footer Placeholder 4">
            <a:extLst>
              <a:ext uri="{FF2B5EF4-FFF2-40B4-BE49-F238E27FC236}">
                <a16:creationId xmlns:a16="http://schemas.microsoft.com/office/drawing/2014/main" id="{BF6BCD94-2355-4779-AE16-45CD5AA89DA0}"/>
              </a:ext>
            </a:extLst>
          </p:cNvPr>
          <p:cNvSpPr>
            <a:spLocks noGrp="1"/>
          </p:cNvSpPr>
          <p:nvPr>
            <p:ph type="ftr" sz="quarter" idx="15"/>
          </p:nvPr>
        </p:nvSpPr>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F050F5CF-A983-40B3-AC3D-ED06CFC50CF0}"/>
              </a:ext>
            </a:extLst>
          </p:cNvPr>
          <p:cNvSpPr>
            <a:spLocks noGrp="1"/>
          </p:cNvSpPr>
          <p:nvPr>
            <p:ph type="sldNum" sz="quarter" idx="16"/>
          </p:nvPr>
        </p:nvSpPr>
        <p:spPr>
          <a:xfrm>
            <a:off x="531813" y="3244850"/>
            <a:ext cx="779462" cy="365125"/>
          </a:xfrm>
        </p:spPr>
        <p:txBody>
          <a:bodyPr/>
          <a:lstStyle>
            <a:lvl1pPr>
              <a:defRPr/>
            </a:lvl1pPr>
          </a:lstStyle>
          <a:p>
            <a:pPr>
              <a:defRPr/>
            </a:pPr>
            <a:fld id="{FA17AE7E-123D-4A98-94D0-D0EE2B2D5613}" type="slidenum">
              <a:rPr lang="sl-SI"/>
              <a:pPr>
                <a:defRPr/>
              </a:pPr>
              <a:t>‹#›</a:t>
            </a:fld>
            <a:endParaRPr lang="sl-SI"/>
          </a:p>
        </p:txBody>
      </p:sp>
    </p:spTree>
    <p:extLst>
      <p:ext uri="{BB962C8B-B14F-4D97-AF65-F5344CB8AC3E}">
        <p14:creationId xmlns:p14="http://schemas.microsoft.com/office/powerpoint/2010/main" val="3143978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A9F3F710-23DC-4746-ACDE-1E7D704A30C4}"/>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sl-SI"/>
              <a:t>Uredite sloge besedila matrice</a:t>
            </a:r>
          </a:p>
        </p:txBody>
      </p:sp>
      <p:sp>
        <p:nvSpPr>
          <p:cNvPr id="6" name="Date Placeholder 4">
            <a:extLst>
              <a:ext uri="{FF2B5EF4-FFF2-40B4-BE49-F238E27FC236}">
                <a16:creationId xmlns:a16="http://schemas.microsoft.com/office/drawing/2014/main" id="{CB4AC405-9F53-42B2-A8E1-AE0073B10AC5}"/>
              </a:ext>
            </a:extLst>
          </p:cNvPr>
          <p:cNvSpPr>
            <a:spLocks noGrp="1"/>
          </p:cNvSpPr>
          <p:nvPr>
            <p:ph type="dt" sz="half" idx="10"/>
          </p:nvPr>
        </p:nvSpPr>
        <p:spPr/>
        <p:txBody>
          <a:bodyPr/>
          <a:lstStyle>
            <a:lvl1pPr>
              <a:defRPr/>
            </a:lvl1pPr>
          </a:lstStyle>
          <a:p>
            <a:pPr>
              <a:defRPr/>
            </a:pPr>
            <a:fld id="{864C1CAD-2A43-4C72-8B72-895190ED1A6A}" type="datetimeFigureOut">
              <a:rPr lang="sl-SI"/>
              <a:pPr>
                <a:defRPr/>
              </a:pPr>
              <a:t>3. 06. 2019</a:t>
            </a:fld>
            <a:endParaRPr lang="sl-SI"/>
          </a:p>
        </p:txBody>
      </p:sp>
      <p:sp>
        <p:nvSpPr>
          <p:cNvPr id="7" name="Footer Placeholder 5">
            <a:extLst>
              <a:ext uri="{FF2B5EF4-FFF2-40B4-BE49-F238E27FC236}">
                <a16:creationId xmlns:a16="http://schemas.microsoft.com/office/drawing/2014/main" id="{7AA5D930-03C2-435A-BBE7-F3F5F0B231BD}"/>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6">
            <a:extLst>
              <a:ext uri="{FF2B5EF4-FFF2-40B4-BE49-F238E27FC236}">
                <a16:creationId xmlns:a16="http://schemas.microsoft.com/office/drawing/2014/main" id="{6680BC17-FF1F-4FE2-923A-36DC38626453}"/>
              </a:ext>
            </a:extLst>
          </p:cNvPr>
          <p:cNvSpPr>
            <a:spLocks noGrp="1"/>
          </p:cNvSpPr>
          <p:nvPr>
            <p:ph type="sldNum" sz="quarter" idx="12"/>
          </p:nvPr>
        </p:nvSpPr>
        <p:spPr>
          <a:xfrm>
            <a:off x="531813" y="4983163"/>
            <a:ext cx="779462" cy="365125"/>
          </a:xfrm>
        </p:spPr>
        <p:txBody>
          <a:bodyPr/>
          <a:lstStyle>
            <a:lvl1pPr>
              <a:defRPr/>
            </a:lvl1pPr>
          </a:lstStyle>
          <a:p>
            <a:pPr>
              <a:defRPr/>
            </a:pPr>
            <a:fld id="{4DBB045A-D33D-4AF1-A016-7B6D085105BC}" type="slidenum">
              <a:rPr lang="sl-SI"/>
              <a:pPr>
                <a:defRPr/>
              </a:pPr>
              <a:t>‹#›</a:t>
            </a:fld>
            <a:endParaRPr lang="sl-SI"/>
          </a:p>
        </p:txBody>
      </p:sp>
    </p:spTree>
    <p:extLst>
      <p:ext uri="{BB962C8B-B14F-4D97-AF65-F5344CB8AC3E}">
        <p14:creationId xmlns:p14="http://schemas.microsoft.com/office/powerpoint/2010/main" val="2659232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22DC2E02-B5BA-4182-A1E3-D4EC24328C3B}"/>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 name="TextBox 36">
            <a:extLst>
              <a:ext uri="{FF2B5EF4-FFF2-40B4-BE49-F238E27FC236}">
                <a16:creationId xmlns:a16="http://schemas.microsoft.com/office/drawing/2014/main" id="{4023171C-D8FC-4711-918D-FC770E65C976}"/>
              </a:ext>
            </a:extLst>
          </p:cNvPr>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sl-SI"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B16267C9-EA3B-44A7-8DB1-5C4D3AC34C0A}"/>
              </a:ext>
            </a:extLst>
          </p:cNvPr>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sl-SI"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sl-SI"/>
              <a:t>Uredite sloge besedila matrice</a:t>
            </a:r>
          </a:p>
        </p:txBody>
      </p:sp>
      <p:sp>
        <p:nvSpPr>
          <p:cNvPr id="8" name="Date Placeholder 4">
            <a:extLst>
              <a:ext uri="{FF2B5EF4-FFF2-40B4-BE49-F238E27FC236}">
                <a16:creationId xmlns:a16="http://schemas.microsoft.com/office/drawing/2014/main" id="{ADA56999-280E-4687-8FDE-D59E848670FE}"/>
              </a:ext>
            </a:extLst>
          </p:cNvPr>
          <p:cNvSpPr>
            <a:spLocks noGrp="1"/>
          </p:cNvSpPr>
          <p:nvPr>
            <p:ph type="dt" sz="half" idx="14"/>
          </p:nvPr>
        </p:nvSpPr>
        <p:spPr/>
        <p:txBody>
          <a:bodyPr/>
          <a:lstStyle>
            <a:lvl1pPr>
              <a:defRPr/>
            </a:lvl1pPr>
          </a:lstStyle>
          <a:p>
            <a:pPr>
              <a:defRPr/>
            </a:pPr>
            <a:fld id="{D7379AA2-52D5-488A-9A33-B0637EA2E6DD}" type="datetimeFigureOut">
              <a:rPr lang="sl-SI"/>
              <a:pPr>
                <a:defRPr/>
              </a:pPr>
              <a:t>3. 06. 2019</a:t>
            </a:fld>
            <a:endParaRPr lang="sl-SI"/>
          </a:p>
        </p:txBody>
      </p:sp>
      <p:sp>
        <p:nvSpPr>
          <p:cNvPr id="9" name="Footer Placeholder 5">
            <a:extLst>
              <a:ext uri="{FF2B5EF4-FFF2-40B4-BE49-F238E27FC236}">
                <a16:creationId xmlns:a16="http://schemas.microsoft.com/office/drawing/2014/main" id="{69DDAAC5-4E1D-4A42-8140-92985FD1490D}"/>
              </a:ext>
            </a:extLst>
          </p:cNvPr>
          <p:cNvSpPr>
            <a:spLocks noGrp="1"/>
          </p:cNvSpPr>
          <p:nvPr>
            <p:ph type="ftr" sz="quarter" idx="15"/>
          </p:nvPr>
        </p:nvSpPr>
        <p:spPr/>
        <p:txBody>
          <a:bodyPr/>
          <a:lstStyle>
            <a:lvl1pPr>
              <a:defRPr/>
            </a:lvl1pPr>
          </a:lstStyle>
          <a:p>
            <a:pPr>
              <a:defRPr/>
            </a:pPr>
            <a:endParaRPr lang="sl-SI"/>
          </a:p>
        </p:txBody>
      </p:sp>
      <p:sp>
        <p:nvSpPr>
          <p:cNvPr id="10" name="Slide Number Placeholder 6">
            <a:extLst>
              <a:ext uri="{FF2B5EF4-FFF2-40B4-BE49-F238E27FC236}">
                <a16:creationId xmlns:a16="http://schemas.microsoft.com/office/drawing/2014/main" id="{BC24F2E7-A8AD-488D-8BD9-01797B4C2B39}"/>
              </a:ext>
            </a:extLst>
          </p:cNvPr>
          <p:cNvSpPr>
            <a:spLocks noGrp="1"/>
          </p:cNvSpPr>
          <p:nvPr>
            <p:ph type="sldNum" sz="quarter" idx="16"/>
          </p:nvPr>
        </p:nvSpPr>
        <p:spPr>
          <a:xfrm>
            <a:off x="531813" y="4983163"/>
            <a:ext cx="779462" cy="365125"/>
          </a:xfrm>
        </p:spPr>
        <p:txBody>
          <a:bodyPr/>
          <a:lstStyle>
            <a:lvl1pPr>
              <a:defRPr/>
            </a:lvl1pPr>
          </a:lstStyle>
          <a:p>
            <a:pPr>
              <a:defRPr/>
            </a:pPr>
            <a:fld id="{521D47DA-03F5-4C26-924A-EA864A1BEDA4}" type="slidenum">
              <a:rPr lang="sl-SI"/>
              <a:pPr>
                <a:defRPr/>
              </a:pPr>
              <a:t>‹#›</a:t>
            </a:fld>
            <a:endParaRPr lang="sl-SI"/>
          </a:p>
        </p:txBody>
      </p:sp>
    </p:spTree>
    <p:extLst>
      <p:ext uri="{BB962C8B-B14F-4D97-AF65-F5344CB8AC3E}">
        <p14:creationId xmlns:p14="http://schemas.microsoft.com/office/powerpoint/2010/main" val="2193362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F2274F4F-B83F-4F7D-89FB-E2B89D6D6665}"/>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Uredite sloge besedila matrice</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sl-SI"/>
              <a:t>Uredite sloge besedila matrice</a:t>
            </a:r>
          </a:p>
        </p:txBody>
      </p:sp>
      <p:sp>
        <p:nvSpPr>
          <p:cNvPr id="6" name="Date Placeholder 4">
            <a:extLst>
              <a:ext uri="{FF2B5EF4-FFF2-40B4-BE49-F238E27FC236}">
                <a16:creationId xmlns:a16="http://schemas.microsoft.com/office/drawing/2014/main" id="{996B9DCD-24FA-44CA-BC8C-ED2A6800ED9E}"/>
              </a:ext>
            </a:extLst>
          </p:cNvPr>
          <p:cNvSpPr>
            <a:spLocks noGrp="1"/>
          </p:cNvSpPr>
          <p:nvPr>
            <p:ph type="dt" sz="half" idx="14"/>
          </p:nvPr>
        </p:nvSpPr>
        <p:spPr/>
        <p:txBody>
          <a:bodyPr/>
          <a:lstStyle>
            <a:lvl1pPr>
              <a:defRPr/>
            </a:lvl1pPr>
          </a:lstStyle>
          <a:p>
            <a:pPr>
              <a:defRPr/>
            </a:pPr>
            <a:fld id="{EE8E82DC-4325-46F4-ADF8-FEE7CA6105C9}" type="datetimeFigureOut">
              <a:rPr lang="sl-SI"/>
              <a:pPr>
                <a:defRPr/>
              </a:pPr>
              <a:t>3. 06. 2019</a:t>
            </a:fld>
            <a:endParaRPr lang="sl-SI"/>
          </a:p>
        </p:txBody>
      </p:sp>
      <p:sp>
        <p:nvSpPr>
          <p:cNvPr id="7" name="Footer Placeholder 5">
            <a:extLst>
              <a:ext uri="{FF2B5EF4-FFF2-40B4-BE49-F238E27FC236}">
                <a16:creationId xmlns:a16="http://schemas.microsoft.com/office/drawing/2014/main" id="{5AC49D06-5B3D-44F4-AB07-17D25E643EC3}"/>
              </a:ext>
            </a:extLst>
          </p:cNvPr>
          <p:cNvSpPr>
            <a:spLocks noGrp="1"/>
          </p:cNvSpPr>
          <p:nvPr>
            <p:ph type="ftr" sz="quarter" idx="15"/>
          </p:nvPr>
        </p:nvSpPr>
        <p:spPr/>
        <p:txBody>
          <a:bodyPr/>
          <a:lstStyle>
            <a:lvl1pPr>
              <a:defRPr/>
            </a:lvl1pPr>
          </a:lstStyle>
          <a:p>
            <a:pPr>
              <a:defRPr/>
            </a:pPr>
            <a:endParaRPr lang="sl-SI"/>
          </a:p>
        </p:txBody>
      </p:sp>
      <p:sp>
        <p:nvSpPr>
          <p:cNvPr id="8" name="Slide Number Placeholder 6">
            <a:extLst>
              <a:ext uri="{FF2B5EF4-FFF2-40B4-BE49-F238E27FC236}">
                <a16:creationId xmlns:a16="http://schemas.microsoft.com/office/drawing/2014/main" id="{F868E8D5-B8F5-4C4E-9823-0E76A0F4FCC8}"/>
              </a:ext>
            </a:extLst>
          </p:cNvPr>
          <p:cNvSpPr>
            <a:spLocks noGrp="1"/>
          </p:cNvSpPr>
          <p:nvPr>
            <p:ph type="sldNum" sz="quarter" idx="16"/>
          </p:nvPr>
        </p:nvSpPr>
        <p:spPr>
          <a:xfrm>
            <a:off x="531813" y="4983163"/>
            <a:ext cx="779462" cy="365125"/>
          </a:xfrm>
        </p:spPr>
        <p:txBody>
          <a:bodyPr/>
          <a:lstStyle>
            <a:lvl1pPr>
              <a:defRPr/>
            </a:lvl1pPr>
          </a:lstStyle>
          <a:p>
            <a:pPr>
              <a:defRPr/>
            </a:pPr>
            <a:fld id="{CC870E7A-4363-4210-A0EB-4F68CFB2D3BE}" type="slidenum">
              <a:rPr lang="sl-SI"/>
              <a:pPr>
                <a:defRPr/>
              </a:pPr>
              <a:t>‹#›</a:t>
            </a:fld>
            <a:endParaRPr lang="sl-SI"/>
          </a:p>
        </p:txBody>
      </p:sp>
    </p:spTree>
    <p:extLst>
      <p:ext uri="{BB962C8B-B14F-4D97-AF65-F5344CB8AC3E}">
        <p14:creationId xmlns:p14="http://schemas.microsoft.com/office/powerpoint/2010/main" val="3858215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FBCB3919-480C-4FEE-A092-4A9A29ABE387}"/>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p:txBody>
          <a:bodyPr/>
          <a:lstStyle/>
          <a:p>
            <a:r>
              <a:rPr lang="sl-SI"/>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3">
            <a:extLst>
              <a:ext uri="{FF2B5EF4-FFF2-40B4-BE49-F238E27FC236}">
                <a16:creationId xmlns:a16="http://schemas.microsoft.com/office/drawing/2014/main" id="{C6370DA3-EB50-44B1-A620-B2148C46867D}"/>
              </a:ext>
            </a:extLst>
          </p:cNvPr>
          <p:cNvSpPr>
            <a:spLocks noGrp="1"/>
          </p:cNvSpPr>
          <p:nvPr>
            <p:ph type="dt" sz="half" idx="10"/>
          </p:nvPr>
        </p:nvSpPr>
        <p:spPr/>
        <p:txBody>
          <a:bodyPr/>
          <a:lstStyle>
            <a:lvl1pPr>
              <a:defRPr/>
            </a:lvl1pPr>
          </a:lstStyle>
          <a:p>
            <a:pPr>
              <a:defRPr/>
            </a:pPr>
            <a:fld id="{DB623A77-03C7-4D35-81B2-2DF56BF3CED6}" type="datetimeFigureOut">
              <a:rPr lang="sl-SI"/>
              <a:pPr>
                <a:defRPr/>
              </a:pPr>
              <a:t>3. 06. 2019</a:t>
            </a:fld>
            <a:endParaRPr lang="sl-SI"/>
          </a:p>
        </p:txBody>
      </p:sp>
      <p:sp>
        <p:nvSpPr>
          <p:cNvPr id="6" name="Footer Placeholder 4">
            <a:extLst>
              <a:ext uri="{FF2B5EF4-FFF2-40B4-BE49-F238E27FC236}">
                <a16:creationId xmlns:a16="http://schemas.microsoft.com/office/drawing/2014/main" id="{3293BD50-5E85-459D-845F-B3289151DAD2}"/>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EC56AD60-A27E-401E-9FF9-160D8FBD185F}"/>
              </a:ext>
            </a:extLst>
          </p:cNvPr>
          <p:cNvSpPr>
            <a:spLocks noGrp="1"/>
          </p:cNvSpPr>
          <p:nvPr>
            <p:ph type="sldNum" sz="quarter" idx="12"/>
          </p:nvPr>
        </p:nvSpPr>
        <p:spPr/>
        <p:txBody>
          <a:bodyPr/>
          <a:lstStyle>
            <a:lvl1pPr>
              <a:defRPr/>
            </a:lvl1pPr>
          </a:lstStyle>
          <a:p>
            <a:pPr>
              <a:defRPr/>
            </a:pPr>
            <a:fld id="{3C436E68-E795-484D-AFAE-8A1779DA743F}" type="slidenum">
              <a:rPr lang="sl-SI"/>
              <a:pPr>
                <a:defRPr/>
              </a:pPr>
              <a:t>‹#›</a:t>
            </a:fld>
            <a:endParaRPr lang="sl-SI"/>
          </a:p>
        </p:txBody>
      </p:sp>
    </p:spTree>
    <p:extLst>
      <p:ext uri="{BB962C8B-B14F-4D97-AF65-F5344CB8AC3E}">
        <p14:creationId xmlns:p14="http://schemas.microsoft.com/office/powerpoint/2010/main" val="1625697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CD0E7758-FB9F-4DC0-AA07-5D34E9E06793}"/>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Vertical Title 1"/>
          <p:cNvSpPr>
            <a:spLocks noGrp="1"/>
          </p:cNvSpPr>
          <p:nvPr>
            <p:ph type="title" orient="vert"/>
          </p:nvPr>
        </p:nvSpPr>
        <p:spPr>
          <a:xfrm>
            <a:off x="9294812" y="627405"/>
            <a:ext cx="2207601" cy="5283817"/>
          </a:xfrm>
        </p:spPr>
        <p:txBody>
          <a:bodyPr vert="eaVert" anchor="ctr"/>
          <a:lstStyle/>
          <a:p>
            <a:r>
              <a:rPr lang="sl-SI"/>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3">
            <a:extLst>
              <a:ext uri="{FF2B5EF4-FFF2-40B4-BE49-F238E27FC236}">
                <a16:creationId xmlns:a16="http://schemas.microsoft.com/office/drawing/2014/main" id="{99FB1E9B-E421-4AF4-94C0-3AFB8FA28A3B}"/>
              </a:ext>
            </a:extLst>
          </p:cNvPr>
          <p:cNvSpPr>
            <a:spLocks noGrp="1"/>
          </p:cNvSpPr>
          <p:nvPr>
            <p:ph type="dt" sz="half" idx="10"/>
          </p:nvPr>
        </p:nvSpPr>
        <p:spPr/>
        <p:txBody>
          <a:bodyPr/>
          <a:lstStyle>
            <a:lvl1pPr>
              <a:defRPr/>
            </a:lvl1pPr>
          </a:lstStyle>
          <a:p>
            <a:pPr>
              <a:defRPr/>
            </a:pPr>
            <a:fld id="{37D8C710-C662-409B-8E53-69E635F88753}" type="datetimeFigureOut">
              <a:rPr lang="sl-SI"/>
              <a:pPr>
                <a:defRPr/>
              </a:pPr>
              <a:t>3. 06. 2019</a:t>
            </a:fld>
            <a:endParaRPr lang="sl-SI"/>
          </a:p>
        </p:txBody>
      </p:sp>
      <p:sp>
        <p:nvSpPr>
          <p:cNvPr id="6" name="Footer Placeholder 4">
            <a:extLst>
              <a:ext uri="{FF2B5EF4-FFF2-40B4-BE49-F238E27FC236}">
                <a16:creationId xmlns:a16="http://schemas.microsoft.com/office/drawing/2014/main" id="{F9086F20-AC0C-4B04-B9F8-CE13084C7681}"/>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9E953096-E5E7-42B1-B3A8-EF098945891A}"/>
              </a:ext>
            </a:extLst>
          </p:cNvPr>
          <p:cNvSpPr>
            <a:spLocks noGrp="1"/>
          </p:cNvSpPr>
          <p:nvPr>
            <p:ph type="sldNum" sz="quarter" idx="12"/>
          </p:nvPr>
        </p:nvSpPr>
        <p:spPr/>
        <p:txBody>
          <a:bodyPr/>
          <a:lstStyle>
            <a:lvl1pPr>
              <a:defRPr/>
            </a:lvl1pPr>
          </a:lstStyle>
          <a:p>
            <a:pPr>
              <a:defRPr/>
            </a:pPr>
            <a:fld id="{DE2BD58D-E2E5-4947-93CE-6513578D99AB}" type="slidenum">
              <a:rPr lang="sl-SI"/>
              <a:pPr>
                <a:defRPr/>
              </a:pPr>
              <a:t>‹#›</a:t>
            </a:fld>
            <a:endParaRPr lang="sl-SI"/>
          </a:p>
        </p:txBody>
      </p:sp>
    </p:spTree>
    <p:extLst>
      <p:ext uri="{BB962C8B-B14F-4D97-AF65-F5344CB8AC3E}">
        <p14:creationId xmlns:p14="http://schemas.microsoft.com/office/powerpoint/2010/main" val="319855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7E066F16-8314-4905-8989-11164FB76376}"/>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2592925" y="624110"/>
            <a:ext cx="8911687" cy="1280890"/>
          </a:xfrm>
        </p:spPr>
        <p:txBody>
          <a:bodyPr/>
          <a:lstStyle/>
          <a:p>
            <a:r>
              <a:rPr lang="sl-SI"/>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3">
            <a:extLst>
              <a:ext uri="{FF2B5EF4-FFF2-40B4-BE49-F238E27FC236}">
                <a16:creationId xmlns:a16="http://schemas.microsoft.com/office/drawing/2014/main" id="{5AFE1951-8124-4F00-8FC4-8AA7C639A45B}"/>
              </a:ext>
            </a:extLst>
          </p:cNvPr>
          <p:cNvSpPr>
            <a:spLocks noGrp="1"/>
          </p:cNvSpPr>
          <p:nvPr>
            <p:ph type="dt" sz="half" idx="10"/>
          </p:nvPr>
        </p:nvSpPr>
        <p:spPr/>
        <p:txBody>
          <a:bodyPr/>
          <a:lstStyle>
            <a:lvl1pPr>
              <a:defRPr/>
            </a:lvl1pPr>
          </a:lstStyle>
          <a:p>
            <a:pPr>
              <a:defRPr/>
            </a:pPr>
            <a:fld id="{4D6CF53C-252E-413D-B7B7-BE33B10634CB}" type="datetimeFigureOut">
              <a:rPr lang="sl-SI"/>
              <a:pPr>
                <a:defRPr/>
              </a:pPr>
              <a:t>3. 06. 2019</a:t>
            </a:fld>
            <a:endParaRPr lang="sl-SI"/>
          </a:p>
        </p:txBody>
      </p:sp>
      <p:sp>
        <p:nvSpPr>
          <p:cNvPr id="6" name="Footer Placeholder 4">
            <a:extLst>
              <a:ext uri="{FF2B5EF4-FFF2-40B4-BE49-F238E27FC236}">
                <a16:creationId xmlns:a16="http://schemas.microsoft.com/office/drawing/2014/main" id="{D25DB461-9567-4941-BD0E-CD1A5F5F6EF9}"/>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5118B323-C0AB-4B00-8013-C131D45890FC}"/>
              </a:ext>
            </a:extLst>
          </p:cNvPr>
          <p:cNvSpPr>
            <a:spLocks noGrp="1"/>
          </p:cNvSpPr>
          <p:nvPr>
            <p:ph type="sldNum" sz="quarter" idx="12"/>
          </p:nvPr>
        </p:nvSpPr>
        <p:spPr/>
        <p:txBody>
          <a:bodyPr/>
          <a:lstStyle>
            <a:lvl1pPr>
              <a:defRPr/>
            </a:lvl1pPr>
          </a:lstStyle>
          <a:p>
            <a:pPr>
              <a:defRPr/>
            </a:pPr>
            <a:fld id="{C95A850E-7DC2-413E-B307-E99D877A6607}" type="slidenum">
              <a:rPr lang="sl-SI"/>
              <a:pPr>
                <a:defRPr/>
              </a:pPr>
              <a:t>‹#›</a:t>
            </a:fld>
            <a:endParaRPr lang="sl-SI"/>
          </a:p>
        </p:txBody>
      </p:sp>
    </p:spTree>
    <p:extLst>
      <p:ext uri="{BB962C8B-B14F-4D97-AF65-F5344CB8AC3E}">
        <p14:creationId xmlns:p14="http://schemas.microsoft.com/office/powerpoint/2010/main" val="254096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FF9E80A-EE35-42B2-A15E-2504A3FAC0D2}"/>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5" name="Date Placeholder 3">
            <a:extLst>
              <a:ext uri="{FF2B5EF4-FFF2-40B4-BE49-F238E27FC236}">
                <a16:creationId xmlns:a16="http://schemas.microsoft.com/office/drawing/2014/main" id="{BF6AFE05-994E-4CD3-B3D1-EFE7ACD393A5}"/>
              </a:ext>
            </a:extLst>
          </p:cNvPr>
          <p:cNvSpPr>
            <a:spLocks noGrp="1"/>
          </p:cNvSpPr>
          <p:nvPr>
            <p:ph type="dt" sz="half" idx="10"/>
          </p:nvPr>
        </p:nvSpPr>
        <p:spPr/>
        <p:txBody>
          <a:bodyPr/>
          <a:lstStyle>
            <a:lvl1pPr>
              <a:defRPr/>
            </a:lvl1pPr>
          </a:lstStyle>
          <a:p>
            <a:pPr>
              <a:defRPr/>
            </a:pPr>
            <a:fld id="{BE5502AA-330F-478E-9005-55B874A35D1F}" type="datetimeFigureOut">
              <a:rPr lang="sl-SI"/>
              <a:pPr>
                <a:defRPr/>
              </a:pPr>
              <a:t>3. 06. 2019</a:t>
            </a:fld>
            <a:endParaRPr lang="sl-SI"/>
          </a:p>
        </p:txBody>
      </p:sp>
      <p:sp>
        <p:nvSpPr>
          <p:cNvPr id="6" name="Footer Placeholder 4">
            <a:extLst>
              <a:ext uri="{FF2B5EF4-FFF2-40B4-BE49-F238E27FC236}">
                <a16:creationId xmlns:a16="http://schemas.microsoft.com/office/drawing/2014/main" id="{4E0EC1FF-D2E7-4610-8613-CD76D044B064}"/>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B8D44124-7EF4-4918-A82E-2240AC821F19}"/>
              </a:ext>
            </a:extLst>
          </p:cNvPr>
          <p:cNvSpPr>
            <a:spLocks noGrp="1"/>
          </p:cNvSpPr>
          <p:nvPr>
            <p:ph type="sldNum" sz="quarter" idx="12"/>
          </p:nvPr>
        </p:nvSpPr>
        <p:spPr>
          <a:xfrm>
            <a:off x="531813" y="3244850"/>
            <a:ext cx="779462" cy="365125"/>
          </a:xfrm>
        </p:spPr>
        <p:txBody>
          <a:bodyPr/>
          <a:lstStyle>
            <a:lvl1pPr>
              <a:defRPr/>
            </a:lvl1pPr>
          </a:lstStyle>
          <a:p>
            <a:pPr>
              <a:defRPr/>
            </a:pPr>
            <a:fld id="{16A997F1-16C6-4D1F-A3BD-90A6D9994E8B}" type="slidenum">
              <a:rPr lang="sl-SI"/>
              <a:pPr>
                <a:defRPr/>
              </a:pPr>
              <a:t>‹#›</a:t>
            </a:fld>
            <a:endParaRPr lang="sl-SI"/>
          </a:p>
        </p:txBody>
      </p:sp>
    </p:spTree>
    <p:extLst>
      <p:ext uri="{BB962C8B-B14F-4D97-AF65-F5344CB8AC3E}">
        <p14:creationId xmlns:p14="http://schemas.microsoft.com/office/powerpoint/2010/main" val="98795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9E732ECC-6F5B-4349-AC16-4494BF108B40}"/>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Title 7"/>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6" name="Date Placeholder 4">
            <a:extLst>
              <a:ext uri="{FF2B5EF4-FFF2-40B4-BE49-F238E27FC236}">
                <a16:creationId xmlns:a16="http://schemas.microsoft.com/office/drawing/2014/main" id="{287F9BFD-6038-4798-8861-C8E38B750D21}"/>
              </a:ext>
            </a:extLst>
          </p:cNvPr>
          <p:cNvSpPr>
            <a:spLocks noGrp="1"/>
          </p:cNvSpPr>
          <p:nvPr>
            <p:ph type="dt" sz="half" idx="10"/>
          </p:nvPr>
        </p:nvSpPr>
        <p:spPr/>
        <p:txBody>
          <a:bodyPr/>
          <a:lstStyle>
            <a:lvl1pPr>
              <a:defRPr/>
            </a:lvl1pPr>
          </a:lstStyle>
          <a:p>
            <a:pPr>
              <a:defRPr/>
            </a:pPr>
            <a:fld id="{183C8FF5-FCB7-4A6B-A616-61FEFEDAF6AC}" type="datetimeFigureOut">
              <a:rPr lang="sl-SI"/>
              <a:pPr>
                <a:defRPr/>
              </a:pPr>
              <a:t>3. 06. 2019</a:t>
            </a:fld>
            <a:endParaRPr lang="sl-SI"/>
          </a:p>
        </p:txBody>
      </p:sp>
      <p:sp>
        <p:nvSpPr>
          <p:cNvPr id="7" name="Footer Placeholder 5">
            <a:extLst>
              <a:ext uri="{FF2B5EF4-FFF2-40B4-BE49-F238E27FC236}">
                <a16:creationId xmlns:a16="http://schemas.microsoft.com/office/drawing/2014/main" id="{81B5F70B-9E72-43D2-B406-639A9923840A}"/>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2DAE26BA-264D-4C6C-95DC-FFD00146DBE6}"/>
              </a:ext>
            </a:extLst>
          </p:cNvPr>
          <p:cNvSpPr>
            <a:spLocks noGrp="1"/>
          </p:cNvSpPr>
          <p:nvPr>
            <p:ph type="sldNum" sz="quarter" idx="12"/>
          </p:nvPr>
        </p:nvSpPr>
        <p:spPr/>
        <p:txBody>
          <a:bodyPr/>
          <a:lstStyle>
            <a:lvl1pPr>
              <a:defRPr/>
            </a:lvl1pPr>
          </a:lstStyle>
          <a:p>
            <a:pPr>
              <a:defRPr/>
            </a:pPr>
            <a:fld id="{592108A6-B04D-4302-99A1-AB1F1B0C8513}" type="slidenum">
              <a:rPr lang="sl-SI"/>
              <a:pPr>
                <a:defRPr/>
              </a:pPr>
              <a:t>‹#›</a:t>
            </a:fld>
            <a:endParaRPr lang="sl-SI"/>
          </a:p>
        </p:txBody>
      </p:sp>
    </p:spTree>
    <p:extLst>
      <p:ext uri="{BB962C8B-B14F-4D97-AF65-F5344CB8AC3E}">
        <p14:creationId xmlns:p14="http://schemas.microsoft.com/office/powerpoint/2010/main" val="23036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79E2C28B-C89C-42B3-B126-BA4B042C9230}"/>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 name="Title 9"/>
          <p:cNvSpPr>
            <a:spLocks noGrp="1"/>
          </p:cNvSpPr>
          <p:nvPr>
            <p:ph type="title"/>
          </p:nvPr>
        </p:nvSpPr>
        <p:spPr/>
        <p:txBody>
          <a:bodyPr/>
          <a:lstStyle/>
          <a:p>
            <a:r>
              <a:rPr lang="sl-SI"/>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8" name="Date Placeholder 6">
            <a:extLst>
              <a:ext uri="{FF2B5EF4-FFF2-40B4-BE49-F238E27FC236}">
                <a16:creationId xmlns:a16="http://schemas.microsoft.com/office/drawing/2014/main" id="{A122C7AE-95A7-4561-A558-43E74A987987}"/>
              </a:ext>
            </a:extLst>
          </p:cNvPr>
          <p:cNvSpPr>
            <a:spLocks noGrp="1"/>
          </p:cNvSpPr>
          <p:nvPr>
            <p:ph type="dt" sz="half" idx="10"/>
          </p:nvPr>
        </p:nvSpPr>
        <p:spPr/>
        <p:txBody>
          <a:bodyPr/>
          <a:lstStyle>
            <a:lvl1pPr>
              <a:defRPr/>
            </a:lvl1pPr>
          </a:lstStyle>
          <a:p>
            <a:pPr>
              <a:defRPr/>
            </a:pPr>
            <a:fld id="{6D69CBA7-5A47-4519-B2AF-12DF994D0209}" type="datetimeFigureOut">
              <a:rPr lang="sl-SI"/>
              <a:pPr>
                <a:defRPr/>
              </a:pPr>
              <a:t>3. 06. 2019</a:t>
            </a:fld>
            <a:endParaRPr lang="sl-SI"/>
          </a:p>
        </p:txBody>
      </p:sp>
      <p:sp>
        <p:nvSpPr>
          <p:cNvPr id="9" name="Footer Placeholder 7">
            <a:extLst>
              <a:ext uri="{FF2B5EF4-FFF2-40B4-BE49-F238E27FC236}">
                <a16:creationId xmlns:a16="http://schemas.microsoft.com/office/drawing/2014/main" id="{72137A0D-7D68-45EB-98A0-10D298B944B7}"/>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5">
            <a:extLst>
              <a:ext uri="{FF2B5EF4-FFF2-40B4-BE49-F238E27FC236}">
                <a16:creationId xmlns:a16="http://schemas.microsoft.com/office/drawing/2014/main" id="{110AA65C-9A8C-43D4-91E3-0558FA903EE8}"/>
              </a:ext>
            </a:extLst>
          </p:cNvPr>
          <p:cNvSpPr>
            <a:spLocks noGrp="1"/>
          </p:cNvSpPr>
          <p:nvPr>
            <p:ph type="sldNum" sz="quarter" idx="12"/>
          </p:nvPr>
        </p:nvSpPr>
        <p:spPr/>
        <p:txBody>
          <a:bodyPr/>
          <a:lstStyle>
            <a:lvl1pPr>
              <a:defRPr/>
            </a:lvl1pPr>
          </a:lstStyle>
          <a:p>
            <a:pPr>
              <a:defRPr/>
            </a:pPr>
            <a:fld id="{FA6B84C5-C279-4027-B2AE-22FD93F0719A}" type="slidenum">
              <a:rPr lang="sl-SI"/>
              <a:pPr>
                <a:defRPr/>
              </a:pPr>
              <a:t>‹#›</a:t>
            </a:fld>
            <a:endParaRPr lang="sl-SI"/>
          </a:p>
        </p:txBody>
      </p:sp>
    </p:spTree>
    <p:extLst>
      <p:ext uri="{BB962C8B-B14F-4D97-AF65-F5344CB8AC3E}">
        <p14:creationId xmlns:p14="http://schemas.microsoft.com/office/powerpoint/2010/main" val="102201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1C362959-D703-4889-8C08-83430DB612EB}"/>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p:txBody>
          <a:bodyPr/>
          <a:lstStyle/>
          <a:p>
            <a:r>
              <a:rPr lang="sl-SI"/>
              <a:t>Uredite slog naslova matrice</a:t>
            </a:r>
            <a:endParaRPr lang="en-US" dirty="0"/>
          </a:p>
        </p:txBody>
      </p:sp>
      <p:sp>
        <p:nvSpPr>
          <p:cNvPr id="4" name="Date Placeholder 2">
            <a:extLst>
              <a:ext uri="{FF2B5EF4-FFF2-40B4-BE49-F238E27FC236}">
                <a16:creationId xmlns:a16="http://schemas.microsoft.com/office/drawing/2014/main" id="{2B0D32AB-9464-4E5B-8670-C86BFD7307C2}"/>
              </a:ext>
            </a:extLst>
          </p:cNvPr>
          <p:cNvSpPr>
            <a:spLocks noGrp="1"/>
          </p:cNvSpPr>
          <p:nvPr>
            <p:ph type="dt" sz="half" idx="10"/>
          </p:nvPr>
        </p:nvSpPr>
        <p:spPr/>
        <p:txBody>
          <a:bodyPr/>
          <a:lstStyle>
            <a:lvl1pPr>
              <a:defRPr/>
            </a:lvl1pPr>
          </a:lstStyle>
          <a:p>
            <a:pPr>
              <a:defRPr/>
            </a:pPr>
            <a:fld id="{C2A39A60-B442-4003-A814-E1DE9BE02B43}" type="datetimeFigureOut">
              <a:rPr lang="sl-SI"/>
              <a:pPr>
                <a:defRPr/>
              </a:pPr>
              <a:t>3. 06. 2019</a:t>
            </a:fld>
            <a:endParaRPr lang="sl-SI"/>
          </a:p>
        </p:txBody>
      </p:sp>
      <p:sp>
        <p:nvSpPr>
          <p:cNvPr id="5" name="Footer Placeholder 3">
            <a:extLst>
              <a:ext uri="{FF2B5EF4-FFF2-40B4-BE49-F238E27FC236}">
                <a16:creationId xmlns:a16="http://schemas.microsoft.com/office/drawing/2014/main" id="{24486D1F-67E7-439F-9E3C-C137A75411A2}"/>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4">
            <a:extLst>
              <a:ext uri="{FF2B5EF4-FFF2-40B4-BE49-F238E27FC236}">
                <a16:creationId xmlns:a16="http://schemas.microsoft.com/office/drawing/2014/main" id="{3D1FE657-806E-4C4E-8EFA-C8E32F5C9C98}"/>
              </a:ext>
            </a:extLst>
          </p:cNvPr>
          <p:cNvSpPr>
            <a:spLocks noGrp="1"/>
          </p:cNvSpPr>
          <p:nvPr>
            <p:ph type="sldNum" sz="quarter" idx="12"/>
          </p:nvPr>
        </p:nvSpPr>
        <p:spPr/>
        <p:txBody>
          <a:bodyPr/>
          <a:lstStyle>
            <a:lvl1pPr>
              <a:defRPr/>
            </a:lvl1pPr>
          </a:lstStyle>
          <a:p>
            <a:pPr>
              <a:defRPr/>
            </a:pPr>
            <a:fld id="{2BEF401F-12A0-4C0C-BEF9-740281F4D250}" type="slidenum">
              <a:rPr lang="sl-SI"/>
              <a:pPr>
                <a:defRPr/>
              </a:pPr>
              <a:t>‹#›</a:t>
            </a:fld>
            <a:endParaRPr lang="sl-SI"/>
          </a:p>
        </p:txBody>
      </p:sp>
    </p:spTree>
    <p:extLst>
      <p:ext uri="{BB962C8B-B14F-4D97-AF65-F5344CB8AC3E}">
        <p14:creationId xmlns:p14="http://schemas.microsoft.com/office/powerpoint/2010/main" val="3123226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A0CD3F80-3C2E-44C8-AF00-1A48E6865494}"/>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 name="Date Placeholder 1">
            <a:extLst>
              <a:ext uri="{FF2B5EF4-FFF2-40B4-BE49-F238E27FC236}">
                <a16:creationId xmlns:a16="http://schemas.microsoft.com/office/drawing/2014/main" id="{8D8AB597-59B0-4409-AECB-52E3CF073726}"/>
              </a:ext>
            </a:extLst>
          </p:cNvPr>
          <p:cNvSpPr>
            <a:spLocks noGrp="1"/>
          </p:cNvSpPr>
          <p:nvPr>
            <p:ph type="dt" sz="half" idx="10"/>
          </p:nvPr>
        </p:nvSpPr>
        <p:spPr/>
        <p:txBody>
          <a:bodyPr/>
          <a:lstStyle>
            <a:lvl1pPr>
              <a:defRPr/>
            </a:lvl1pPr>
          </a:lstStyle>
          <a:p>
            <a:pPr>
              <a:defRPr/>
            </a:pPr>
            <a:fld id="{BE0F92F0-B3F1-4FD2-BFA2-DDEDA070446D}" type="datetimeFigureOut">
              <a:rPr lang="sl-SI"/>
              <a:pPr>
                <a:defRPr/>
              </a:pPr>
              <a:t>3. 06. 2019</a:t>
            </a:fld>
            <a:endParaRPr lang="sl-SI"/>
          </a:p>
        </p:txBody>
      </p:sp>
      <p:sp>
        <p:nvSpPr>
          <p:cNvPr id="4" name="Footer Placeholder 2">
            <a:extLst>
              <a:ext uri="{FF2B5EF4-FFF2-40B4-BE49-F238E27FC236}">
                <a16:creationId xmlns:a16="http://schemas.microsoft.com/office/drawing/2014/main" id="{17070925-3CCB-4C72-A8C4-65C822FCBF8D}"/>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3">
            <a:extLst>
              <a:ext uri="{FF2B5EF4-FFF2-40B4-BE49-F238E27FC236}">
                <a16:creationId xmlns:a16="http://schemas.microsoft.com/office/drawing/2014/main" id="{FAB9C123-9311-485F-AC3B-6A02F776DDFD}"/>
              </a:ext>
            </a:extLst>
          </p:cNvPr>
          <p:cNvSpPr>
            <a:spLocks noGrp="1"/>
          </p:cNvSpPr>
          <p:nvPr>
            <p:ph type="sldNum" sz="quarter" idx="12"/>
          </p:nvPr>
        </p:nvSpPr>
        <p:spPr/>
        <p:txBody>
          <a:bodyPr/>
          <a:lstStyle>
            <a:lvl1pPr>
              <a:defRPr/>
            </a:lvl1pPr>
          </a:lstStyle>
          <a:p>
            <a:pPr>
              <a:defRPr/>
            </a:pPr>
            <a:fld id="{231C87D7-9D3C-4EFF-B640-B344E7EBC9D1}" type="slidenum">
              <a:rPr lang="sl-SI"/>
              <a:pPr>
                <a:defRPr/>
              </a:pPr>
              <a:t>‹#›</a:t>
            </a:fld>
            <a:endParaRPr lang="sl-SI"/>
          </a:p>
        </p:txBody>
      </p:sp>
    </p:spTree>
    <p:extLst>
      <p:ext uri="{BB962C8B-B14F-4D97-AF65-F5344CB8AC3E}">
        <p14:creationId xmlns:p14="http://schemas.microsoft.com/office/powerpoint/2010/main" val="3166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1AC87B1-E9C1-43A6-AF80-4EC76EAE0BE5}"/>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6" name="Date Placeholder 4">
            <a:extLst>
              <a:ext uri="{FF2B5EF4-FFF2-40B4-BE49-F238E27FC236}">
                <a16:creationId xmlns:a16="http://schemas.microsoft.com/office/drawing/2014/main" id="{27C0EAEB-0401-4CA9-9CA0-AE2C164530E2}"/>
              </a:ext>
            </a:extLst>
          </p:cNvPr>
          <p:cNvSpPr>
            <a:spLocks noGrp="1"/>
          </p:cNvSpPr>
          <p:nvPr>
            <p:ph type="dt" sz="half" idx="10"/>
          </p:nvPr>
        </p:nvSpPr>
        <p:spPr/>
        <p:txBody>
          <a:bodyPr/>
          <a:lstStyle>
            <a:lvl1pPr>
              <a:defRPr/>
            </a:lvl1pPr>
          </a:lstStyle>
          <a:p>
            <a:pPr>
              <a:defRPr/>
            </a:pPr>
            <a:fld id="{354D5ABD-2EB6-473A-B246-0FFA7456E71C}" type="datetimeFigureOut">
              <a:rPr lang="sl-SI"/>
              <a:pPr>
                <a:defRPr/>
              </a:pPr>
              <a:t>3. 06. 2019</a:t>
            </a:fld>
            <a:endParaRPr lang="sl-SI"/>
          </a:p>
        </p:txBody>
      </p:sp>
      <p:sp>
        <p:nvSpPr>
          <p:cNvPr id="7" name="Footer Placeholder 5">
            <a:extLst>
              <a:ext uri="{FF2B5EF4-FFF2-40B4-BE49-F238E27FC236}">
                <a16:creationId xmlns:a16="http://schemas.microsoft.com/office/drawing/2014/main" id="{18B0CF08-1711-4B46-AC87-B0EECAD4F1B3}"/>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6">
            <a:extLst>
              <a:ext uri="{FF2B5EF4-FFF2-40B4-BE49-F238E27FC236}">
                <a16:creationId xmlns:a16="http://schemas.microsoft.com/office/drawing/2014/main" id="{34DD6193-E025-4C5A-AE20-FD5ECF60B6FC}"/>
              </a:ext>
            </a:extLst>
          </p:cNvPr>
          <p:cNvSpPr>
            <a:spLocks noGrp="1"/>
          </p:cNvSpPr>
          <p:nvPr>
            <p:ph type="sldNum" sz="quarter" idx="12"/>
          </p:nvPr>
        </p:nvSpPr>
        <p:spPr/>
        <p:txBody>
          <a:bodyPr/>
          <a:lstStyle>
            <a:lvl1pPr>
              <a:defRPr/>
            </a:lvl1pPr>
          </a:lstStyle>
          <a:p>
            <a:pPr>
              <a:defRPr/>
            </a:pPr>
            <a:fld id="{C3805BCA-5A85-43DA-872C-D1347ED58882}" type="slidenum">
              <a:rPr lang="sl-SI"/>
              <a:pPr>
                <a:defRPr/>
              </a:pPr>
              <a:t>‹#›</a:t>
            </a:fld>
            <a:endParaRPr lang="sl-SI"/>
          </a:p>
        </p:txBody>
      </p:sp>
    </p:spTree>
    <p:extLst>
      <p:ext uri="{BB962C8B-B14F-4D97-AF65-F5344CB8AC3E}">
        <p14:creationId xmlns:p14="http://schemas.microsoft.com/office/powerpoint/2010/main" val="26454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FB661A9-E73E-47FD-959D-D7DD1AB49EAC}"/>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noProof="0"/>
              <a:t>Kliknite ikono, če želite dodati sliko</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6" name="Date Placeholder 4">
            <a:extLst>
              <a:ext uri="{FF2B5EF4-FFF2-40B4-BE49-F238E27FC236}">
                <a16:creationId xmlns:a16="http://schemas.microsoft.com/office/drawing/2014/main" id="{89F2CF87-6786-4102-A952-B4ED88F60D78}"/>
              </a:ext>
            </a:extLst>
          </p:cNvPr>
          <p:cNvSpPr>
            <a:spLocks noGrp="1"/>
          </p:cNvSpPr>
          <p:nvPr>
            <p:ph type="dt" sz="half" idx="10"/>
          </p:nvPr>
        </p:nvSpPr>
        <p:spPr/>
        <p:txBody>
          <a:bodyPr/>
          <a:lstStyle>
            <a:lvl1pPr>
              <a:defRPr/>
            </a:lvl1pPr>
          </a:lstStyle>
          <a:p>
            <a:pPr>
              <a:defRPr/>
            </a:pPr>
            <a:fld id="{894BEB0D-B2A5-4055-9609-FEB0F193213A}" type="datetimeFigureOut">
              <a:rPr lang="sl-SI"/>
              <a:pPr>
                <a:defRPr/>
              </a:pPr>
              <a:t>3. 06. 2019</a:t>
            </a:fld>
            <a:endParaRPr lang="sl-SI"/>
          </a:p>
        </p:txBody>
      </p:sp>
      <p:sp>
        <p:nvSpPr>
          <p:cNvPr id="7" name="Footer Placeholder 5">
            <a:extLst>
              <a:ext uri="{FF2B5EF4-FFF2-40B4-BE49-F238E27FC236}">
                <a16:creationId xmlns:a16="http://schemas.microsoft.com/office/drawing/2014/main" id="{CB78364F-949D-424A-AC39-42839B0287F8}"/>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6">
            <a:extLst>
              <a:ext uri="{FF2B5EF4-FFF2-40B4-BE49-F238E27FC236}">
                <a16:creationId xmlns:a16="http://schemas.microsoft.com/office/drawing/2014/main" id="{CD0A8A6D-4FD4-4B42-8046-603494EC1A61}"/>
              </a:ext>
            </a:extLst>
          </p:cNvPr>
          <p:cNvSpPr>
            <a:spLocks noGrp="1"/>
          </p:cNvSpPr>
          <p:nvPr>
            <p:ph type="sldNum" sz="quarter" idx="12"/>
          </p:nvPr>
        </p:nvSpPr>
        <p:spPr>
          <a:xfrm>
            <a:off x="531813" y="4983163"/>
            <a:ext cx="779462" cy="365125"/>
          </a:xfrm>
        </p:spPr>
        <p:txBody>
          <a:bodyPr/>
          <a:lstStyle>
            <a:lvl1pPr>
              <a:defRPr/>
            </a:lvl1pPr>
          </a:lstStyle>
          <a:p>
            <a:pPr>
              <a:defRPr/>
            </a:pPr>
            <a:fld id="{921694C2-5FB6-4A61-A28F-9AEB566839C3}" type="slidenum">
              <a:rPr lang="sl-SI"/>
              <a:pPr>
                <a:defRPr/>
              </a:pPr>
              <a:t>‹#›</a:t>
            </a:fld>
            <a:endParaRPr lang="sl-SI"/>
          </a:p>
        </p:txBody>
      </p:sp>
    </p:spTree>
    <p:extLst>
      <p:ext uri="{BB962C8B-B14F-4D97-AF65-F5344CB8AC3E}">
        <p14:creationId xmlns:p14="http://schemas.microsoft.com/office/powerpoint/2010/main" val="4186865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C5DEE5"/>
            </a:gs>
          </a:gsLst>
          <a:lin ang="5400000"/>
        </a:grad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7E2E93F3-F300-4AB5-8F77-DF84F32631B2}"/>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3581404F-E094-4B19-BC27-25B14B019739}"/>
                </a:ext>
              </a:extLst>
            </p:cNvPr>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7" name="Freeform 12">
              <a:extLst>
                <a:ext uri="{FF2B5EF4-FFF2-40B4-BE49-F238E27FC236}">
                  <a16:creationId xmlns:a16="http://schemas.microsoft.com/office/drawing/2014/main" id="{E5AB2696-F4E0-4239-817B-FC09BF0E1A43}"/>
                </a:ext>
              </a:extLst>
            </p:cNvPr>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8" name="Freeform 13">
              <a:extLst>
                <a:ext uri="{FF2B5EF4-FFF2-40B4-BE49-F238E27FC236}">
                  <a16:creationId xmlns:a16="http://schemas.microsoft.com/office/drawing/2014/main" id="{DCE0D3B5-5983-462E-BD48-A738643CC866}"/>
                </a:ext>
              </a:extLst>
            </p:cNvPr>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9" name="Freeform 14">
              <a:extLst>
                <a:ext uri="{FF2B5EF4-FFF2-40B4-BE49-F238E27FC236}">
                  <a16:creationId xmlns:a16="http://schemas.microsoft.com/office/drawing/2014/main" id="{D233A05C-CE09-4AF5-A72C-A8A128857236}"/>
                </a:ext>
              </a:extLst>
            </p:cNvPr>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0" name="Freeform 15">
              <a:extLst>
                <a:ext uri="{FF2B5EF4-FFF2-40B4-BE49-F238E27FC236}">
                  <a16:creationId xmlns:a16="http://schemas.microsoft.com/office/drawing/2014/main" id="{592A3566-7E97-43EC-B917-D0CC4A596413}"/>
                </a:ext>
              </a:extLst>
            </p:cNvPr>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1" name="Freeform 16">
              <a:extLst>
                <a:ext uri="{FF2B5EF4-FFF2-40B4-BE49-F238E27FC236}">
                  <a16:creationId xmlns:a16="http://schemas.microsoft.com/office/drawing/2014/main" id="{8B5A827D-71B0-4B9B-B153-B26CDCBDE171}"/>
                </a:ext>
              </a:extLst>
            </p:cNvPr>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2" name="Freeform 17">
              <a:extLst>
                <a:ext uri="{FF2B5EF4-FFF2-40B4-BE49-F238E27FC236}">
                  <a16:creationId xmlns:a16="http://schemas.microsoft.com/office/drawing/2014/main" id="{A6CA16B8-8553-4BB2-8A33-12A480DD9C8A}"/>
                </a:ext>
              </a:extLst>
            </p:cNvPr>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3" name="Freeform 18">
              <a:extLst>
                <a:ext uri="{FF2B5EF4-FFF2-40B4-BE49-F238E27FC236}">
                  <a16:creationId xmlns:a16="http://schemas.microsoft.com/office/drawing/2014/main" id="{674AB311-FE0D-46D9-9ACE-EEB355570862}"/>
                </a:ext>
              </a:extLst>
            </p:cNvPr>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4" name="Freeform 19">
              <a:extLst>
                <a:ext uri="{FF2B5EF4-FFF2-40B4-BE49-F238E27FC236}">
                  <a16:creationId xmlns:a16="http://schemas.microsoft.com/office/drawing/2014/main" id="{8C9BC064-863F-4611-880D-203F31956047}"/>
                </a:ext>
              </a:extLst>
            </p:cNvPr>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5" name="Freeform 20">
              <a:extLst>
                <a:ext uri="{FF2B5EF4-FFF2-40B4-BE49-F238E27FC236}">
                  <a16:creationId xmlns:a16="http://schemas.microsoft.com/office/drawing/2014/main" id="{A2A51077-6D13-4B61-BDA9-0346CF3B87E3}"/>
                </a:ext>
              </a:extLst>
            </p:cNvPr>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6" name="Freeform 21">
              <a:extLst>
                <a:ext uri="{FF2B5EF4-FFF2-40B4-BE49-F238E27FC236}">
                  <a16:creationId xmlns:a16="http://schemas.microsoft.com/office/drawing/2014/main" id="{D352B818-FAAB-4072-A6FE-C489232BD7D8}"/>
                </a:ext>
              </a:extLst>
            </p:cNvPr>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7" name="Freeform 22">
              <a:extLst>
                <a:ext uri="{FF2B5EF4-FFF2-40B4-BE49-F238E27FC236}">
                  <a16:creationId xmlns:a16="http://schemas.microsoft.com/office/drawing/2014/main" id="{BF3418FB-702D-43F0-A14E-32016B3B8BEA}"/>
                </a:ext>
              </a:extLst>
            </p:cNvPr>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nvGrpSpPr>
          <p:cNvPr id="1027" name="Group 9">
            <a:extLst>
              <a:ext uri="{FF2B5EF4-FFF2-40B4-BE49-F238E27FC236}">
                <a16:creationId xmlns:a16="http://schemas.microsoft.com/office/drawing/2014/main" id="{99BC410E-74EB-491F-9C06-D4126A810B79}"/>
              </a:ext>
            </a:extLst>
          </p:cNvPr>
          <p:cNvGrpSpPr>
            <a:grpSpLocks/>
          </p:cNvGrpSpPr>
          <p:nvPr/>
        </p:nvGrpSpPr>
        <p:grpSpPr bwMode="auto">
          <a:xfrm>
            <a:off x="26988" y="0"/>
            <a:ext cx="2357437" cy="6853238"/>
            <a:chOff x="6627813" y="195610"/>
            <a:chExt cx="1952625" cy="5678141"/>
          </a:xfrm>
        </p:grpSpPr>
        <p:sp>
          <p:nvSpPr>
            <p:cNvPr id="1034" name="Freeform 27">
              <a:extLst>
                <a:ext uri="{FF2B5EF4-FFF2-40B4-BE49-F238E27FC236}">
                  <a16:creationId xmlns:a16="http://schemas.microsoft.com/office/drawing/2014/main" id="{C7784677-E229-46C6-98E2-CD17067C49A1}"/>
                </a:ext>
              </a:extLst>
            </p:cNvPr>
            <p:cNvSpPr>
              <a:spLocks/>
            </p:cNvSpPr>
            <p:nvPr/>
          </p:nvSpPr>
          <p:spPr bwMode="auto">
            <a:xfrm>
              <a:off x="6627813" y="195610"/>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35" name="Freeform 28">
              <a:extLst>
                <a:ext uri="{FF2B5EF4-FFF2-40B4-BE49-F238E27FC236}">
                  <a16:creationId xmlns:a16="http://schemas.microsoft.com/office/drawing/2014/main" id="{334E271A-F0AC-40D4-B18F-90D8B42A128E}"/>
                </a:ext>
              </a:extLst>
            </p:cNvPr>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36" name="Freeform 29">
              <a:extLst>
                <a:ext uri="{FF2B5EF4-FFF2-40B4-BE49-F238E27FC236}">
                  <a16:creationId xmlns:a16="http://schemas.microsoft.com/office/drawing/2014/main" id="{A6DA3D81-CED0-4496-AB32-7ECCCEBBE3EB}"/>
                </a:ext>
              </a:extLst>
            </p:cNvPr>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37" name="Freeform 30">
              <a:extLst>
                <a:ext uri="{FF2B5EF4-FFF2-40B4-BE49-F238E27FC236}">
                  <a16:creationId xmlns:a16="http://schemas.microsoft.com/office/drawing/2014/main" id="{E9DEF676-A76D-49A3-99D6-9F9C0A1D3033}"/>
                </a:ext>
              </a:extLst>
            </p:cNvPr>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38" name="Freeform 31">
              <a:extLst>
                <a:ext uri="{FF2B5EF4-FFF2-40B4-BE49-F238E27FC236}">
                  <a16:creationId xmlns:a16="http://schemas.microsoft.com/office/drawing/2014/main" id="{3C4F1A37-84AE-4110-8DD6-B32562B2E75C}"/>
                </a:ext>
              </a:extLst>
            </p:cNvPr>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39" name="Freeform 32">
              <a:extLst>
                <a:ext uri="{FF2B5EF4-FFF2-40B4-BE49-F238E27FC236}">
                  <a16:creationId xmlns:a16="http://schemas.microsoft.com/office/drawing/2014/main" id="{E1ADBA40-D24A-49C0-814D-255CF84F8678}"/>
                </a:ext>
              </a:extLst>
            </p:cNvPr>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0" name="Freeform 33">
              <a:extLst>
                <a:ext uri="{FF2B5EF4-FFF2-40B4-BE49-F238E27FC236}">
                  <a16:creationId xmlns:a16="http://schemas.microsoft.com/office/drawing/2014/main" id="{2EE8494E-E6F9-47AD-941B-8324970623D0}"/>
                </a:ext>
              </a:extLst>
            </p:cNvPr>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1" name="Freeform 34">
              <a:extLst>
                <a:ext uri="{FF2B5EF4-FFF2-40B4-BE49-F238E27FC236}">
                  <a16:creationId xmlns:a16="http://schemas.microsoft.com/office/drawing/2014/main" id="{2A477C3D-4898-4D50-94E7-9D7E5CC5D6AC}"/>
                </a:ext>
              </a:extLst>
            </p:cNvPr>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2" name="Freeform 35">
              <a:extLst>
                <a:ext uri="{FF2B5EF4-FFF2-40B4-BE49-F238E27FC236}">
                  <a16:creationId xmlns:a16="http://schemas.microsoft.com/office/drawing/2014/main" id="{C6B60824-7F45-41FB-9021-CB5ED42DE1B8}"/>
                </a:ext>
              </a:extLst>
            </p:cNvPr>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3" name="Freeform 36">
              <a:extLst>
                <a:ext uri="{FF2B5EF4-FFF2-40B4-BE49-F238E27FC236}">
                  <a16:creationId xmlns:a16="http://schemas.microsoft.com/office/drawing/2014/main" id="{1374B005-3B07-4C64-9B66-57CFE0409ABF}"/>
                </a:ext>
              </a:extLst>
            </p:cNvPr>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4" name="Freeform 37">
              <a:extLst>
                <a:ext uri="{FF2B5EF4-FFF2-40B4-BE49-F238E27FC236}">
                  <a16:creationId xmlns:a16="http://schemas.microsoft.com/office/drawing/2014/main" id="{4CC0CCD6-F97D-4A32-BBED-3EEB6392EB6B}"/>
                </a:ext>
              </a:extLst>
            </p:cNvPr>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5" name="Freeform 38">
              <a:extLst>
                <a:ext uri="{FF2B5EF4-FFF2-40B4-BE49-F238E27FC236}">
                  <a16:creationId xmlns:a16="http://schemas.microsoft.com/office/drawing/2014/main" id="{ECC94B2E-ECC0-4647-859F-E4664C2FD97E}"/>
                </a:ext>
              </a:extLst>
            </p:cNvPr>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7" name="Rectangle 6">
            <a:extLst>
              <a:ext uri="{FF2B5EF4-FFF2-40B4-BE49-F238E27FC236}">
                <a16:creationId xmlns:a16="http://schemas.microsoft.com/office/drawing/2014/main" id="{8FB42A51-4A59-44F1-BA16-7EEA496CE4B8}"/>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4A0C416A-0DE4-4FC8-9CA2-6C9C16A096FD}"/>
              </a:ext>
            </a:extLst>
          </p:cNvPr>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 naslova matrice</a:t>
            </a:r>
            <a:endParaRPr lang="en-US" altLang="sl-SI"/>
          </a:p>
        </p:txBody>
      </p:sp>
      <p:sp>
        <p:nvSpPr>
          <p:cNvPr id="1030" name="Text Placeholder 2">
            <a:extLst>
              <a:ext uri="{FF2B5EF4-FFF2-40B4-BE49-F238E27FC236}">
                <a16:creationId xmlns:a16="http://schemas.microsoft.com/office/drawing/2014/main" id="{C8FA7DE3-12F7-416D-B994-46F17F00194D}"/>
              </a:ext>
            </a:extLst>
          </p:cNvPr>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4" name="Date Placeholder 3">
            <a:extLst>
              <a:ext uri="{FF2B5EF4-FFF2-40B4-BE49-F238E27FC236}">
                <a16:creationId xmlns:a16="http://schemas.microsoft.com/office/drawing/2014/main" id="{56023E1E-BBAA-4C85-87D6-A65C76A2A95E}"/>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296D5994-918B-4E21-A49C-6C278E1A7130}" type="datetimeFigureOut">
              <a:rPr lang="sl-SI"/>
              <a:pPr>
                <a:defRPr/>
              </a:pPr>
              <a:t>3. 06. 2019</a:t>
            </a:fld>
            <a:endParaRPr lang="sl-SI"/>
          </a:p>
        </p:txBody>
      </p:sp>
      <p:sp>
        <p:nvSpPr>
          <p:cNvPr id="5" name="Footer Placeholder 4">
            <a:extLst>
              <a:ext uri="{FF2B5EF4-FFF2-40B4-BE49-F238E27FC236}">
                <a16:creationId xmlns:a16="http://schemas.microsoft.com/office/drawing/2014/main" id="{2CDCC61C-791E-4DBD-A201-1EBBB21D2493}"/>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sl-SI"/>
          </a:p>
        </p:txBody>
      </p:sp>
      <p:sp>
        <p:nvSpPr>
          <p:cNvPr id="6" name="Slide Number Placeholder 5">
            <a:extLst>
              <a:ext uri="{FF2B5EF4-FFF2-40B4-BE49-F238E27FC236}">
                <a16:creationId xmlns:a16="http://schemas.microsoft.com/office/drawing/2014/main" id="{C4FAF389-880E-4E95-93B1-EA43F324187E}"/>
              </a:ext>
            </a:extLst>
          </p:cNvPr>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smtClean="0">
                <a:solidFill>
                  <a:srgbClr val="FEFFFF"/>
                </a:solidFill>
                <a:latin typeface="+mn-lt"/>
              </a:defRPr>
            </a:lvl1pPr>
          </a:lstStyle>
          <a:p>
            <a:pPr>
              <a:defRPr/>
            </a:pPr>
            <a:fld id="{FF37DBB0-7FBF-4EC8-BF8F-098C78A06B94}"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 id="2147484099" r:id="rId12"/>
    <p:sldLayoutId id="2147484100" r:id="rId13"/>
    <p:sldLayoutId id="2147484101" r:id="rId14"/>
    <p:sldLayoutId id="2147484102" r:id="rId15"/>
    <p:sldLayoutId id="2147484103" r:id="rId16"/>
  </p:sldLayoutIdLst>
  <p:txStyles>
    <p:titleStyle>
      <a:lvl1pPr algn="l" defTabSz="457200" rtl="0" fontAlgn="base">
        <a:spcBef>
          <a:spcPct val="0"/>
        </a:spcBef>
        <a:spcAft>
          <a:spcPct val="0"/>
        </a:spcAft>
        <a:defRPr sz="3600" kern="1200">
          <a:solidFill>
            <a:srgbClr val="178DBB"/>
          </a:solidFill>
          <a:latin typeface="+mj-lt"/>
          <a:ea typeface="+mj-ea"/>
          <a:cs typeface="+mj-cs"/>
        </a:defRPr>
      </a:lvl1pPr>
      <a:lvl2pPr algn="l" defTabSz="457200" rtl="0" fontAlgn="base">
        <a:spcBef>
          <a:spcPct val="0"/>
        </a:spcBef>
        <a:spcAft>
          <a:spcPct val="0"/>
        </a:spcAft>
        <a:defRPr sz="3600">
          <a:solidFill>
            <a:srgbClr val="178DBB"/>
          </a:solidFill>
          <a:latin typeface="Century Gothic" panose="020B0502020202020204" pitchFamily="34" charset="0"/>
        </a:defRPr>
      </a:lvl2pPr>
      <a:lvl3pPr algn="l" defTabSz="457200" rtl="0" fontAlgn="base">
        <a:spcBef>
          <a:spcPct val="0"/>
        </a:spcBef>
        <a:spcAft>
          <a:spcPct val="0"/>
        </a:spcAft>
        <a:defRPr sz="3600">
          <a:solidFill>
            <a:srgbClr val="178DBB"/>
          </a:solidFill>
          <a:latin typeface="Century Gothic" panose="020B0502020202020204" pitchFamily="34" charset="0"/>
        </a:defRPr>
      </a:lvl3pPr>
      <a:lvl4pPr algn="l" defTabSz="457200" rtl="0" fontAlgn="base">
        <a:spcBef>
          <a:spcPct val="0"/>
        </a:spcBef>
        <a:spcAft>
          <a:spcPct val="0"/>
        </a:spcAft>
        <a:defRPr sz="3600">
          <a:solidFill>
            <a:srgbClr val="178DBB"/>
          </a:solidFill>
          <a:latin typeface="Century Gothic" panose="020B0502020202020204" pitchFamily="34" charset="0"/>
        </a:defRPr>
      </a:lvl4pPr>
      <a:lvl5pPr algn="l" defTabSz="457200" rtl="0" fontAlgn="base">
        <a:spcBef>
          <a:spcPct val="0"/>
        </a:spcBef>
        <a:spcAft>
          <a:spcPct val="0"/>
        </a:spcAft>
        <a:defRPr sz="3600">
          <a:solidFill>
            <a:srgbClr val="178DBB"/>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ek.ef.uni-lj.si/vps_diplome/posedel36.pdf" TargetMode="External"/><Relationship Id="rId2" Type="http://schemas.openxmlformats.org/officeDocument/2006/relationships/hyperlink" Target="https://sl.wikipedia.org/wiki/Konflikt_na_delovnem_mest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0D1D730-2F5D-431D-A31E-4B153785C180}"/>
              </a:ext>
            </a:extLst>
          </p:cNvPr>
          <p:cNvSpPr>
            <a:spLocks noGrp="1"/>
          </p:cNvSpPr>
          <p:nvPr>
            <p:ph type="ctrTitle"/>
          </p:nvPr>
        </p:nvSpPr>
        <p:spPr>
          <a:xfrm>
            <a:off x="2589213" y="2514600"/>
            <a:ext cx="8915400" cy="2262188"/>
          </a:xfrm>
        </p:spPr>
        <p:txBody>
          <a:bodyPr rtlCol="0">
            <a:normAutofit fontScale="90000"/>
          </a:bodyPr>
          <a:lstStyle/>
          <a:p>
            <a:pPr fontAlgn="auto">
              <a:spcAft>
                <a:spcPts val="0"/>
              </a:spcAft>
              <a:defRPr/>
            </a:pPr>
            <a:r>
              <a:rPr lang="sl-SI" dirty="0">
                <a:solidFill>
                  <a:schemeClr val="accent2">
                    <a:lumMod val="75000"/>
                  </a:schemeClr>
                </a:solidFill>
              </a:rPr>
              <a:t>POSLOVNI BONTON:</a:t>
            </a:r>
            <a:br>
              <a:rPr lang="sl-SI" dirty="0">
                <a:solidFill>
                  <a:schemeClr val="accent2">
                    <a:lumMod val="75000"/>
                  </a:schemeClr>
                </a:solidFill>
              </a:rPr>
            </a:br>
            <a:r>
              <a:rPr lang="sl-SI" dirty="0">
                <a:solidFill>
                  <a:schemeClr val="accent2">
                    <a:lumMod val="75000"/>
                  </a:schemeClr>
                </a:solidFill>
              </a:rPr>
              <a:t>REŠEVANJE KONFLIKTOV NA DELAVNEM MESTU</a:t>
            </a:r>
          </a:p>
        </p:txBody>
      </p:sp>
      <p:sp>
        <p:nvSpPr>
          <p:cNvPr id="3" name="Podnaslov 2">
            <a:extLst>
              <a:ext uri="{FF2B5EF4-FFF2-40B4-BE49-F238E27FC236}">
                <a16:creationId xmlns:a16="http://schemas.microsoft.com/office/drawing/2014/main" id="{600650B0-6A3E-4E8D-8313-C2A9A9A883B7}"/>
              </a:ext>
            </a:extLst>
          </p:cNvPr>
          <p:cNvSpPr>
            <a:spLocks noGrp="1"/>
          </p:cNvSpPr>
          <p:nvPr>
            <p:ph type="subTitle" idx="1"/>
          </p:nvPr>
        </p:nvSpPr>
        <p:spPr>
          <a:xfrm>
            <a:off x="2589213" y="4776788"/>
            <a:ext cx="8915400" cy="1127125"/>
          </a:xfrm>
        </p:spPr>
        <p:txBody>
          <a:bodyPr rtlCol="0">
            <a:noAutofit/>
          </a:bodyPr>
          <a:lstStyle/>
          <a:p>
            <a:pPr fontAlgn="auto">
              <a:spcAft>
                <a:spcPts val="0"/>
              </a:spcAft>
              <a:buFont typeface="Wingdings 3" charset="2"/>
              <a:buNone/>
              <a:defRPr/>
            </a:pPr>
            <a:r>
              <a:rPr lang="sl-SI" sz="2000"/>
              <a:t> </a:t>
            </a:r>
            <a:endParaRPr lang="sl-SI" sz="20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10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ezultat iskanja slik za RAZREŠEVANJE KONFLIKTOV NA DELOVNEM MESTU">
            <a:extLst>
              <a:ext uri="{FF2B5EF4-FFF2-40B4-BE49-F238E27FC236}">
                <a16:creationId xmlns:a16="http://schemas.microsoft.com/office/drawing/2014/main" id="{A43A1CC8-A53D-4F0E-B076-7A9A182586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927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Rezultat iskanja slik za RAZREŠEVANJE KONFLIKTOV NA DELOVNEM MESTU">
            <a:extLst>
              <a:ext uri="{FF2B5EF4-FFF2-40B4-BE49-F238E27FC236}">
                <a16:creationId xmlns:a16="http://schemas.microsoft.com/office/drawing/2014/main" id="{465E64E3-5B5C-4AE9-8F1B-2345F73678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2750" y="0"/>
            <a:ext cx="6707188"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Rezultat iskanja slik za RAZREŠEVANJE KONFLIKTOV NA DELOVNEM MESTU">
            <a:extLst>
              <a:ext uri="{FF2B5EF4-FFF2-40B4-BE49-F238E27FC236}">
                <a16:creationId xmlns:a16="http://schemas.microsoft.com/office/drawing/2014/main" id="{B4271F4F-787D-48D1-9010-C3B296B9A8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57600"/>
            <a:ext cx="5492750" cy="324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mph" presetSubtype="2" fill="hold" nodeType="clickEffect">
                                  <p:stCondLst>
                                    <p:cond delay="0"/>
                                  </p:stCondLst>
                                  <p:childTnLst>
                                    <p:animClr clrSpc="rgb" dir="cw">
                                      <p:cBhvr>
                                        <p:cTn id="6" dur="2000" fill="hold"/>
                                        <p:tgtEl>
                                          <p:spTgt spid="5122"/>
                                        </p:tgtEl>
                                        <p:attrNameLst>
                                          <p:attrName>fillcolor</p:attrName>
                                        </p:attrNameLst>
                                      </p:cBhvr>
                                      <p:to>
                                        <a:schemeClr val="accent2"/>
                                      </p:to>
                                    </p:animClr>
                                    <p:set>
                                      <p:cBhvr>
                                        <p:cTn id="7" dur="2000" fill="hold"/>
                                        <p:tgtEl>
                                          <p:spTgt spid="5122"/>
                                        </p:tgtEl>
                                        <p:attrNameLst>
                                          <p:attrName>fill.type</p:attrName>
                                        </p:attrNameLst>
                                      </p:cBhvr>
                                      <p:to>
                                        <p:strVal val="solid"/>
                                      </p:to>
                                    </p:set>
                                    <p:set>
                                      <p:cBhvr>
                                        <p:cTn id="8" dur="2000" fill="hold"/>
                                        <p:tgtEl>
                                          <p:spTgt spid="5122"/>
                                        </p:tgtEl>
                                        <p:attrNameLst>
                                          <p:attrName>fill.on</p:attrName>
                                        </p:attrNameLst>
                                      </p:cBhvr>
                                      <p:to>
                                        <p:strVal val="tru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fade">
                                      <p:cBhvr>
                                        <p:cTn id="17" dur="1000"/>
                                        <p:tgtEl>
                                          <p:spTgt spid="5124"/>
                                        </p:tgtEl>
                                      </p:cBhvr>
                                    </p:animEffect>
                                    <p:anim calcmode="lin" valueType="num">
                                      <p:cBhvr>
                                        <p:cTn id="18" dur="1000" fill="hold"/>
                                        <p:tgtEl>
                                          <p:spTgt spid="5124"/>
                                        </p:tgtEl>
                                        <p:attrNameLst>
                                          <p:attrName>ppt_x</p:attrName>
                                        </p:attrNameLst>
                                      </p:cBhvr>
                                      <p:tavLst>
                                        <p:tav tm="0">
                                          <p:val>
                                            <p:strVal val="#ppt_x"/>
                                          </p:val>
                                        </p:tav>
                                        <p:tav tm="100000">
                                          <p:val>
                                            <p:strVal val="#ppt_x"/>
                                          </p:val>
                                        </p:tav>
                                      </p:tavLst>
                                    </p:anim>
                                    <p:anim calcmode="lin" valueType="num">
                                      <p:cBhvr>
                                        <p:cTn id="19" dur="1000" fill="hold"/>
                                        <p:tgtEl>
                                          <p:spTgt spid="51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2A4AF63-2097-42DB-B4CA-CF322B2015B0}"/>
              </a:ext>
            </a:extLst>
          </p:cNvPr>
          <p:cNvSpPr>
            <a:spLocks noGrp="1"/>
          </p:cNvSpPr>
          <p:nvPr>
            <p:ph type="title"/>
          </p:nvPr>
        </p:nvSpPr>
        <p:spPr>
          <a:xfrm>
            <a:off x="2592388" y="623888"/>
            <a:ext cx="8912225" cy="1281112"/>
          </a:xfrm>
        </p:spPr>
        <p:txBody>
          <a:bodyPr/>
          <a:lstStyle/>
          <a:p>
            <a:r>
              <a:rPr lang="sl-SI" altLang="sl-SI"/>
              <a:t>RAZREŠEVANJE KONFLIKTOV</a:t>
            </a:r>
          </a:p>
        </p:txBody>
      </p:sp>
      <p:sp>
        <p:nvSpPr>
          <p:cNvPr id="3" name="Označba mesta vsebine 2">
            <a:extLst>
              <a:ext uri="{FF2B5EF4-FFF2-40B4-BE49-F238E27FC236}">
                <a16:creationId xmlns:a16="http://schemas.microsoft.com/office/drawing/2014/main" id="{FE9EF12C-D125-444C-95FE-D6E2B8BEAE45}"/>
              </a:ext>
            </a:extLst>
          </p:cNvPr>
          <p:cNvSpPr>
            <a:spLocks noGrp="1"/>
          </p:cNvSpPr>
          <p:nvPr>
            <p:ph idx="1"/>
          </p:nvPr>
        </p:nvSpPr>
        <p:spPr>
          <a:xfrm>
            <a:off x="2589213" y="2133600"/>
            <a:ext cx="8915400" cy="3778250"/>
          </a:xfrm>
        </p:spPr>
        <p:txBody>
          <a:bodyPr/>
          <a:lstStyle/>
          <a:p>
            <a:r>
              <a:rPr lang="sl-SI" altLang="sl-SI"/>
              <a:t>Razrešeni konflikti prinašajo celo vrsto pozitivnih posledic, saj pripomorejo</a:t>
            </a:r>
            <a:r>
              <a:rPr lang="sl-SI" altLang="sl-SI">
                <a:latin typeface="Times New Roman" panose="02020603050405020304" pitchFamily="18" charset="0"/>
              </a:rPr>
              <a:t>, da ozavestimo probleme in najdemo ustreznejše rešitve, spodbujajo spremembe, razbijajo monotomijo in mobilizirajo energijo, omogočajo, da bolj spoznamo sebe in drugega ter poglobimo in obogatimo odnos. Poleg tega razrešeni konflikti prispevajo k širjenju znanja in poglabljanju razumevanja sveta in življenja, omogočajo bolj intenzivno sodelovanje, prinašajo višjo raven kulture in iterakciji in omogočajo večje zaupanje tako sebi kot drugim.za razreševanje je ponavadi potrebno več truda, časa in energije ter dobra mera ustvarjalnosti, da se domislimo novih rešitev. Najmilejša posledica konfliktov, ki bi se naj razrešila je motnja optimalnega delovanja tako posameznika kot tudi odnosa ali skupine kot celote</a:t>
            </a:r>
            <a:r>
              <a:rPr lang="sl-SI" altLang="sl-SI"/>
              <a:t>.</a:t>
            </a:r>
            <a:endParaRPr lang="sl-SI" altLang="sl-SI">
              <a:latin typeface="Times New Roman" panose="02020603050405020304"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Rezultat iskanja slik za RAZREŠEVANJE KONFLIKTOV NA DELOVNEM MESTU">
            <a:extLst>
              <a:ext uri="{FF2B5EF4-FFF2-40B4-BE49-F238E27FC236}">
                <a16:creationId xmlns:a16="http://schemas.microsoft.com/office/drawing/2014/main" id="{7C1CA6A5-2DBF-4BFB-AAA7-5BBC544C5C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10480FA-9683-4471-894F-A8DF2FBDB471}"/>
              </a:ext>
            </a:extLst>
          </p:cNvPr>
          <p:cNvSpPr>
            <a:spLocks noGrp="1"/>
          </p:cNvSpPr>
          <p:nvPr>
            <p:ph type="title"/>
          </p:nvPr>
        </p:nvSpPr>
        <p:spPr>
          <a:xfrm>
            <a:off x="2592388" y="623888"/>
            <a:ext cx="8912225" cy="954087"/>
          </a:xfrm>
        </p:spPr>
        <p:txBody>
          <a:bodyPr/>
          <a:lstStyle/>
          <a:p>
            <a:r>
              <a:rPr lang="sl-SI" altLang="sl-SI"/>
              <a:t>REŠEVANJE KONFLIKTOV</a:t>
            </a:r>
          </a:p>
        </p:txBody>
      </p:sp>
      <p:sp>
        <p:nvSpPr>
          <p:cNvPr id="3" name="Označba mesta vsebine 2">
            <a:extLst>
              <a:ext uri="{FF2B5EF4-FFF2-40B4-BE49-F238E27FC236}">
                <a16:creationId xmlns:a16="http://schemas.microsoft.com/office/drawing/2014/main" id="{DF0FF76F-9622-48E2-81FB-0EDEAD8176FC}"/>
              </a:ext>
            </a:extLst>
          </p:cNvPr>
          <p:cNvSpPr>
            <a:spLocks noGrp="1"/>
          </p:cNvSpPr>
          <p:nvPr>
            <p:ph idx="1"/>
          </p:nvPr>
        </p:nvSpPr>
        <p:spPr>
          <a:xfrm>
            <a:off x="2589213" y="1577975"/>
            <a:ext cx="8915400" cy="4333875"/>
          </a:xfrm>
        </p:spPr>
        <p:txBody>
          <a:bodyPr/>
          <a:lstStyle/>
          <a:p>
            <a:r>
              <a:rPr lang="sl-SI" altLang="sl-SI"/>
              <a:t>Pogosto vodi v nasilje, zato se jih večkrat izogibamo in popuščamo. V resnici pa je ravno pomanjkanje priznavanja prisotnosti konfliktov in pomanjkanje ustreznih oblik soočanja z njimi ter njihovega razreševanja  tisto, kar vodi v nevarnost. Odnosi med sodelavci so vedno pestri, redkokdaj harmonični, brez vsakršnih nasprotij. Kadar le-ti nastanejo, jih je treba spoznati in reševati. Za uspešno reševanje konfliktov je potrebno izpolniti 2 pogoja in sicer:</a:t>
            </a:r>
          </a:p>
          <a:p>
            <a:pPr>
              <a:buFontTx/>
              <a:buChar char="-"/>
            </a:pPr>
            <a:r>
              <a:rPr lang="sl-SI" altLang="sl-SI"/>
              <a:t>Ustrezna klima</a:t>
            </a:r>
          </a:p>
          <a:p>
            <a:pPr>
              <a:buFontTx/>
              <a:buChar char="-"/>
            </a:pPr>
            <a:r>
              <a:rPr lang="sl-SI" altLang="sl-SI"/>
              <a:t>Razumeti kako nastane konflikt</a:t>
            </a:r>
          </a:p>
          <a:p>
            <a:pPr>
              <a:buFontTx/>
              <a:buChar char="-"/>
            </a:pPr>
            <a:endParaRPr lang="sl-SI" altLang="sl-SI"/>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3">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zultat iskanja slik za RAZREŠEVANJE KONFLIKTOV NA DELOVNEM MESTU">
            <a:extLst>
              <a:ext uri="{FF2B5EF4-FFF2-40B4-BE49-F238E27FC236}">
                <a16:creationId xmlns:a16="http://schemas.microsoft.com/office/drawing/2014/main" id="{F868103E-4EBB-410F-888D-9DD9164D26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5435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Rezultat iskanja slik za RAZREŠEVANJE KONFLIKTOV NA DELOVNEM MESTU">
            <a:extLst>
              <a:ext uri="{FF2B5EF4-FFF2-40B4-BE49-F238E27FC236}">
                <a16:creationId xmlns:a16="http://schemas.microsoft.com/office/drawing/2014/main" id="{465181B9-110E-4A63-8520-CEE2E2C72D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64" t="-1149" r="464" b="14253"/>
          <a:stretch>
            <a:fillRect/>
          </a:stretch>
        </p:blipFill>
        <p:spPr bwMode="auto">
          <a:xfrm>
            <a:off x="5391150" y="0"/>
            <a:ext cx="68008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Vertical)">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fade">
                                      <p:cBhvr>
                                        <p:cTn id="12" dur="1000"/>
                                        <p:tgtEl>
                                          <p:spTgt spid="7172"/>
                                        </p:tgtEl>
                                      </p:cBhvr>
                                    </p:animEffect>
                                    <p:anim calcmode="lin" valueType="num">
                                      <p:cBhvr>
                                        <p:cTn id="13" dur="1000" fill="hold"/>
                                        <p:tgtEl>
                                          <p:spTgt spid="7172"/>
                                        </p:tgtEl>
                                        <p:attrNameLst>
                                          <p:attrName>ppt_x</p:attrName>
                                        </p:attrNameLst>
                                      </p:cBhvr>
                                      <p:tavLst>
                                        <p:tav tm="0">
                                          <p:val>
                                            <p:strVal val="#ppt_x"/>
                                          </p:val>
                                        </p:tav>
                                        <p:tav tm="100000">
                                          <p:val>
                                            <p:strVal val="#ppt_x"/>
                                          </p:val>
                                        </p:tav>
                                      </p:tavLst>
                                    </p:anim>
                                    <p:anim calcmode="lin" valueType="num">
                                      <p:cBhvr>
                                        <p:cTn id="14" dur="1000" fill="hold"/>
                                        <p:tgtEl>
                                          <p:spTgt spid="7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a:extLst>
              <a:ext uri="{FF2B5EF4-FFF2-40B4-BE49-F238E27FC236}">
                <a16:creationId xmlns:a16="http://schemas.microsoft.com/office/drawing/2014/main" id="{5F433A20-60BE-4676-BA50-327D3CD3292E}"/>
              </a:ext>
            </a:extLst>
          </p:cNvPr>
          <p:cNvSpPr/>
          <p:nvPr/>
        </p:nvSpPr>
        <p:spPr>
          <a:xfrm>
            <a:off x="617538" y="17463"/>
            <a:ext cx="1225550" cy="658812"/>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ZELO</a:t>
            </a:r>
          </a:p>
        </p:txBody>
      </p:sp>
      <p:sp>
        <p:nvSpPr>
          <p:cNvPr id="6" name="Pravokotnik 5">
            <a:extLst>
              <a:ext uri="{FF2B5EF4-FFF2-40B4-BE49-F238E27FC236}">
                <a16:creationId xmlns:a16="http://schemas.microsoft.com/office/drawing/2014/main" id="{9D5D35A7-D648-4F96-AD97-7EE25E8F693B}"/>
              </a:ext>
            </a:extLst>
          </p:cNvPr>
          <p:cNvSpPr/>
          <p:nvPr/>
        </p:nvSpPr>
        <p:spPr>
          <a:xfrm>
            <a:off x="457200" y="6254750"/>
            <a:ext cx="1133475" cy="60325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MALO</a:t>
            </a:r>
          </a:p>
        </p:txBody>
      </p:sp>
      <p:sp>
        <p:nvSpPr>
          <p:cNvPr id="7" name="Desna puščica 6">
            <a:extLst>
              <a:ext uri="{FF2B5EF4-FFF2-40B4-BE49-F238E27FC236}">
                <a16:creationId xmlns:a16="http://schemas.microsoft.com/office/drawing/2014/main" id="{8B33B7B9-4676-4FB7-979B-1C201CBEA5B3}"/>
              </a:ext>
            </a:extLst>
          </p:cNvPr>
          <p:cNvSpPr/>
          <p:nvPr/>
        </p:nvSpPr>
        <p:spPr>
          <a:xfrm>
            <a:off x="1755775" y="5651500"/>
            <a:ext cx="6729413" cy="102393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ZADOVOLJEVANJE POTREB DRUGIH</a:t>
            </a:r>
          </a:p>
        </p:txBody>
      </p:sp>
      <p:sp>
        <p:nvSpPr>
          <p:cNvPr id="8" name="Pravokotnik 7">
            <a:extLst>
              <a:ext uri="{FF2B5EF4-FFF2-40B4-BE49-F238E27FC236}">
                <a16:creationId xmlns:a16="http://schemas.microsoft.com/office/drawing/2014/main" id="{16C12A36-F00F-4FA4-9022-22EF74A566BE}"/>
              </a:ext>
            </a:extLst>
          </p:cNvPr>
          <p:cNvSpPr/>
          <p:nvPr/>
        </p:nvSpPr>
        <p:spPr>
          <a:xfrm>
            <a:off x="9912350" y="6153150"/>
            <a:ext cx="1243013" cy="70485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ZELO</a:t>
            </a:r>
          </a:p>
        </p:txBody>
      </p:sp>
      <p:sp>
        <p:nvSpPr>
          <p:cNvPr id="9" name="Pravokotnik 8">
            <a:extLst>
              <a:ext uri="{FF2B5EF4-FFF2-40B4-BE49-F238E27FC236}">
                <a16:creationId xmlns:a16="http://schemas.microsoft.com/office/drawing/2014/main" id="{CBE7B196-A8AC-4B37-BDFD-B8F1FE85DC3D}"/>
              </a:ext>
            </a:extLst>
          </p:cNvPr>
          <p:cNvSpPr/>
          <p:nvPr/>
        </p:nvSpPr>
        <p:spPr>
          <a:xfrm>
            <a:off x="2016125" y="4000500"/>
            <a:ext cx="2738438" cy="60325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IZOGIBANJE</a:t>
            </a:r>
          </a:p>
        </p:txBody>
      </p:sp>
      <p:sp>
        <p:nvSpPr>
          <p:cNvPr id="10" name="Pravokotnik 9">
            <a:extLst>
              <a:ext uri="{FF2B5EF4-FFF2-40B4-BE49-F238E27FC236}">
                <a16:creationId xmlns:a16="http://schemas.microsoft.com/office/drawing/2014/main" id="{7BB9271D-F289-4E68-9A43-88ADC204D02B}"/>
              </a:ext>
            </a:extLst>
          </p:cNvPr>
          <p:cNvSpPr/>
          <p:nvPr/>
        </p:nvSpPr>
        <p:spPr>
          <a:xfrm>
            <a:off x="2016125" y="749300"/>
            <a:ext cx="2871788" cy="658813"/>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PREVLADOVANJE</a:t>
            </a:r>
          </a:p>
        </p:txBody>
      </p:sp>
      <p:sp>
        <p:nvSpPr>
          <p:cNvPr id="11" name="Pravokotnik 10">
            <a:extLst>
              <a:ext uri="{FF2B5EF4-FFF2-40B4-BE49-F238E27FC236}">
                <a16:creationId xmlns:a16="http://schemas.microsoft.com/office/drawing/2014/main" id="{294DB479-E738-4FA6-AD0B-AF2B65545C51}"/>
              </a:ext>
            </a:extLst>
          </p:cNvPr>
          <p:cNvSpPr/>
          <p:nvPr/>
        </p:nvSpPr>
        <p:spPr>
          <a:xfrm>
            <a:off x="5121275" y="2541588"/>
            <a:ext cx="2998788" cy="585787"/>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KOMPROMIS</a:t>
            </a:r>
          </a:p>
        </p:txBody>
      </p:sp>
      <p:sp>
        <p:nvSpPr>
          <p:cNvPr id="12" name="Pravokotnik 11">
            <a:extLst>
              <a:ext uri="{FF2B5EF4-FFF2-40B4-BE49-F238E27FC236}">
                <a16:creationId xmlns:a16="http://schemas.microsoft.com/office/drawing/2014/main" id="{730C0DD5-53F0-4827-92BB-DFD7BFAD37CC}"/>
              </a:ext>
            </a:extLst>
          </p:cNvPr>
          <p:cNvSpPr/>
          <p:nvPr/>
        </p:nvSpPr>
        <p:spPr>
          <a:xfrm>
            <a:off x="8321675" y="749300"/>
            <a:ext cx="3181350" cy="658813"/>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DOGOVARJANJE</a:t>
            </a:r>
          </a:p>
        </p:txBody>
      </p:sp>
      <p:sp>
        <p:nvSpPr>
          <p:cNvPr id="13" name="Pravokotnik 12">
            <a:extLst>
              <a:ext uri="{FF2B5EF4-FFF2-40B4-BE49-F238E27FC236}">
                <a16:creationId xmlns:a16="http://schemas.microsoft.com/office/drawing/2014/main" id="{2CF4411B-28F6-4CEF-8BBE-16AA45E954B7}"/>
              </a:ext>
            </a:extLst>
          </p:cNvPr>
          <p:cNvSpPr/>
          <p:nvPr/>
        </p:nvSpPr>
        <p:spPr>
          <a:xfrm>
            <a:off x="8467725" y="4000500"/>
            <a:ext cx="3035300" cy="60325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PRILAGAJANJE</a:t>
            </a:r>
          </a:p>
        </p:txBody>
      </p:sp>
      <p:sp>
        <p:nvSpPr>
          <p:cNvPr id="15" name="Puščica gor 14">
            <a:extLst>
              <a:ext uri="{FF2B5EF4-FFF2-40B4-BE49-F238E27FC236}">
                <a16:creationId xmlns:a16="http://schemas.microsoft.com/office/drawing/2014/main" id="{38EA8F46-B56D-467D-87D5-19B8D5FDB0BF}"/>
              </a:ext>
            </a:extLst>
          </p:cNvPr>
          <p:cNvSpPr/>
          <p:nvPr/>
        </p:nvSpPr>
        <p:spPr>
          <a:xfrm>
            <a:off x="46038" y="90488"/>
            <a:ext cx="822325" cy="6767512"/>
          </a:xfrm>
          <a:prstGeom prst="up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sl-SI" dirty="0"/>
              <a:t>ZADOVOLJEVANJE SVOJIH POTREB</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arn(inVertical)">
                                      <p:cBhvr>
                                        <p:cTn id="43" dur="500"/>
                                        <p:tgtEl>
                                          <p:spTgt spid="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1" fill="hold" nodeType="clickEffect">
                                  <p:stCondLst>
                                    <p:cond delay="0"/>
                                  </p:stCondLst>
                                  <p:childTnLst>
                                    <p:set>
                                      <p:cBhvr>
                                        <p:cTn id="47" dur="1" fill="hold">
                                          <p:stCondLst>
                                            <p:cond delay="0"/>
                                          </p:stCondLst>
                                        </p:cTn>
                                        <p:tgtEl>
                                          <p:spTgt spid="13">
                                            <p:txEl>
                                              <p:pRg st="0" end="0"/>
                                            </p:txEl>
                                          </p:spTgt>
                                        </p:tgtEl>
                                        <p:attrNameLst>
                                          <p:attrName>style.visibility</p:attrName>
                                        </p:attrNameLst>
                                      </p:cBhvr>
                                      <p:to>
                                        <p:strVal val="visible"/>
                                      </p:to>
                                    </p:set>
                                    <p:animEffect transition="in" filter="barn(inVertical)">
                                      <p:cBhvr>
                                        <p:cTn id="48" dur="500"/>
                                        <p:tgtEl>
                                          <p:spTgt spid="13">
                                            <p:txEl>
                                              <p:pRg st="0" end="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500"/>
                                        <p:tgtEl>
                                          <p:spTgt spid="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slov 1">
            <a:extLst>
              <a:ext uri="{FF2B5EF4-FFF2-40B4-BE49-F238E27FC236}">
                <a16:creationId xmlns:a16="http://schemas.microsoft.com/office/drawing/2014/main" id="{A62D9228-DE8C-4C8F-BEB7-16947D2CAFE3}"/>
              </a:ext>
            </a:extLst>
          </p:cNvPr>
          <p:cNvSpPr>
            <a:spLocks noGrp="1"/>
          </p:cNvSpPr>
          <p:nvPr>
            <p:ph type="title"/>
          </p:nvPr>
        </p:nvSpPr>
        <p:spPr>
          <a:xfrm>
            <a:off x="2592388" y="623888"/>
            <a:ext cx="8912225" cy="1281112"/>
          </a:xfrm>
        </p:spPr>
        <p:txBody>
          <a:bodyPr/>
          <a:lstStyle/>
          <a:p>
            <a:r>
              <a:rPr lang="sl-SI" altLang="sl-SI"/>
              <a:t>VIRI</a:t>
            </a:r>
          </a:p>
        </p:txBody>
      </p:sp>
      <p:sp>
        <p:nvSpPr>
          <p:cNvPr id="33795" name="Označba mesta vsebine 2">
            <a:extLst>
              <a:ext uri="{FF2B5EF4-FFF2-40B4-BE49-F238E27FC236}">
                <a16:creationId xmlns:a16="http://schemas.microsoft.com/office/drawing/2014/main" id="{D5452E70-A6EF-4035-912D-2D2F63B4D2EF}"/>
              </a:ext>
            </a:extLst>
          </p:cNvPr>
          <p:cNvSpPr>
            <a:spLocks noGrp="1"/>
          </p:cNvSpPr>
          <p:nvPr>
            <p:ph idx="1"/>
          </p:nvPr>
        </p:nvSpPr>
        <p:spPr>
          <a:xfrm>
            <a:off x="2589213" y="2133600"/>
            <a:ext cx="8915400" cy="3778250"/>
          </a:xfrm>
        </p:spPr>
        <p:txBody>
          <a:bodyPr/>
          <a:lstStyle/>
          <a:p>
            <a:pPr marL="0" indent="0" defTabSz="914400">
              <a:spcBef>
                <a:spcPct val="0"/>
              </a:spcBef>
              <a:buClrTx/>
              <a:buFont typeface="Wingdings 3" panose="05040102010807070707" pitchFamily="18" charset="2"/>
              <a:buNone/>
            </a:pPr>
            <a:r>
              <a:rPr lang="sl-SI" altLang="sl-SI">
                <a:solidFill>
                  <a:srgbClr val="000000"/>
                </a:solidFill>
                <a:hlinkClick r:id="rId2"/>
              </a:rPr>
              <a:t>https://sl.wikipedia.org/wiki/Konflikt_na_delovnem_mestu</a:t>
            </a:r>
            <a:endParaRPr lang="sl-SI" altLang="sl-SI">
              <a:solidFill>
                <a:srgbClr val="000000"/>
              </a:solidFill>
            </a:endParaRPr>
          </a:p>
          <a:p>
            <a:pPr marL="0" indent="0" defTabSz="914400">
              <a:spcBef>
                <a:spcPct val="0"/>
              </a:spcBef>
              <a:buClrTx/>
              <a:buFont typeface="Wingdings 3" panose="05040102010807070707" pitchFamily="18" charset="2"/>
              <a:buNone/>
            </a:pPr>
            <a:endParaRPr lang="sl-SI" altLang="sl-SI">
              <a:solidFill>
                <a:srgbClr val="000000"/>
              </a:solidFill>
            </a:endParaRPr>
          </a:p>
          <a:p>
            <a:pPr marL="0" indent="0" defTabSz="914400">
              <a:spcBef>
                <a:spcPct val="0"/>
              </a:spcBef>
              <a:buClrTx/>
              <a:buFont typeface="Wingdings 3" panose="05040102010807070707" pitchFamily="18" charset="2"/>
              <a:buNone/>
            </a:pPr>
            <a:r>
              <a:rPr lang="sl-SI" altLang="sl-SI">
                <a:solidFill>
                  <a:srgbClr val="000000"/>
                </a:solidFill>
                <a:hlinkClick r:id="rId3"/>
              </a:rPr>
              <a:t>http://www.cek.ef.uni-lj.si/vps_diplome/posedel36.pdf</a:t>
            </a:r>
            <a:endParaRPr lang="sl-SI" altLang="sl-SI"/>
          </a:p>
          <a:p>
            <a:pPr marL="0" indent="0" defTabSz="914400">
              <a:spcBef>
                <a:spcPct val="0"/>
              </a:spcBef>
              <a:buClrTx/>
              <a:buFont typeface="Wingdings 3" panose="05040102010807070707" pitchFamily="18" charset="2"/>
              <a:buNone/>
            </a:pPr>
            <a:endParaRPr lang="sl-SI" altLang="sl-SI">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39625A18-BD79-4B80-825B-1FDD69EE507F}"/>
              </a:ext>
            </a:extLst>
          </p:cNvPr>
          <p:cNvSpPr>
            <a:spLocks noGrp="1"/>
          </p:cNvSpPr>
          <p:nvPr>
            <p:ph idx="1"/>
          </p:nvPr>
        </p:nvSpPr>
        <p:spPr>
          <a:xfrm>
            <a:off x="0" y="0"/>
            <a:ext cx="12192000" cy="6858000"/>
          </a:xfrm>
        </p:spPr>
        <p:txBody>
          <a:bodyPr rtlCol="0">
            <a:normAutofit/>
          </a:bodyPr>
          <a:lstStyle/>
          <a:p>
            <a:pPr marL="0" indent="0" fontAlgn="auto">
              <a:spcAft>
                <a:spcPts val="0"/>
              </a:spcAft>
              <a:buFont typeface="Wingdings 3" charset="2"/>
              <a:buNone/>
              <a:defRPr/>
            </a:pPr>
            <a:r>
              <a:rPr lang="sl-SI" sz="8000" b="1" dirty="0">
                <a:ln w="22225">
                  <a:solidFill>
                    <a:schemeClr val="accent2"/>
                  </a:solidFill>
                  <a:prstDash val="solid"/>
                </a:ln>
                <a:solidFill>
                  <a:schemeClr val="accent2">
                    <a:lumMod val="40000"/>
                    <a:lumOff val="60000"/>
                  </a:schemeClr>
                </a:solidFill>
                <a:effectLst>
                  <a:outerShdw blurRad="38100" dist="38100" dir="2700000" algn="tl">
                    <a:srgbClr val="000000">
                      <a:alpha val="43137"/>
                    </a:srgbClr>
                  </a:outerShdw>
                </a:effectLst>
              </a:rPr>
              <a:t>VSEM SKUPAJ ŽELIM ŠE NAPREJ LEP DAN IN UŽIVAJTE NA POČITNICAH</a:t>
            </a:r>
          </a:p>
        </p:txBody>
      </p:sp>
      <p:sp>
        <p:nvSpPr>
          <p:cNvPr id="4" name="Smeško 3">
            <a:extLst>
              <a:ext uri="{FF2B5EF4-FFF2-40B4-BE49-F238E27FC236}">
                <a16:creationId xmlns:a16="http://schemas.microsoft.com/office/drawing/2014/main" id="{C2AF2F79-4A55-4660-B350-39920F2F4CFE}"/>
              </a:ext>
            </a:extLst>
          </p:cNvPr>
          <p:cNvSpPr/>
          <p:nvPr/>
        </p:nvSpPr>
        <p:spPr>
          <a:xfrm>
            <a:off x="7539038" y="2640013"/>
            <a:ext cx="3260725" cy="3059112"/>
          </a:xfrm>
          <a:prstGeom prst="smileyFace">
            <a:avLst/>
          </a:prstGeom>
          <a:solidFill>
            <a:srgbClr val="FFCCFF"/>
          </a:solidFill>
          <a:ln>
            <a:solidFill>
              <a:schemeClr val="accent5">
                <a:lumMod val="60000"/>
                <a:lumOff val="40000"/>
              </a:schemeClr>
            </a:solidFill>
          </a:ln>
        </p:spPr>
        <p:style>
          <a:lnRef idx="2">
            <a:schemeClr val="accent1">
              <a:shade val="50000"/>
            </a:schemeClr>
          </a:lnRef>
          <a:fillRef idx="1002">
            <a:schemeClr val="lt2"/>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path" presetSubtype="0" accel="50000" decel="50000" fill="hold" grpId="0" nodeType="clickEffect">
                                  <p:stCondLst>
                                    <p:cond delay="0"/>
                                  </p:stCondLst>
                                  <p:childTnLst>
                                    <p:animMotion origin="layout" path="M -0.622 0.12176 L -0.47213 -0.23241 C -0.44088 -0.31227 -0.39401 -0.35509 -0.34479 -0.35509 C -0.28893 -0.35509 -0.24414 -0.31227 -0.21289 -0.23241 L -0.06289 0.12176 " pathEditMode="relative" rAng="0" ptsTypes="AAAAA">
                                      <p:cBhvr>
                                        <p:cTn id="6" dur="2000" fill="hold"/>
                                        <p:tgtEl>
                                          <p:spTgt spid="4"/>
                                        </p:tgtEl>
                                        <p:attrNameLst>
                                          <p:attrName>ppt_x</p:attrName>
                                          <p:attrName>ppt_y</p:attrName>
                                        </p:attrNameLst>
                                      </p:cBhvr>
                                      <p:rCtr x="27956" y="-2384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zultat iskanja slik za RAZREŠEVANJE KONFLIKTOV NA DELOVNEM MESTU">
            <a:extLst>
              <a:ext uri="{FF2B5EF4-FFF2-40B4-BE49-F238E27FC236}">
                <a16:creationId xmlns:a16="http://schemas.microsoft.com/office/drawing/2014/main" id="{994AAC3D-3072-447A-8901-EF52928B3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Rezultat iskanja slik za RAZREŠEVANJE KONFLIKTOV NA DELOVNEM MESTU">
            <a:extLst>
              <a:ext uri="{FF2B5EF4-FFF2-40B4-BE49-F238E27FC236}">
                <a16:creationId xmlns:a16="http://schemas.microsoft.com/office/drawing/2014/main" id="{850C832E-6D7C-47D4-8120-66DA93A1A4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0"/>
            <a:ext cx="5334000" cy="35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Rezultat iskanja slik za RAZREŠEVANJE KONFLIKTOV NA DELOVNEM MESTU">
            <a:extLst>
              <a:ext uri="{FF2B5EF4-FFF2-40B4-BE49-F238E27FC236}">
                <a16:creationId xmlns:a16="http://schemas.microsoft.com/office/drawing/2014/main" id="{DA473E62-F4E2-4465-AD83-3F85C6A188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3559175"/>
            <a:ext cx="5334000"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ppt_x"/>
                                          </p:val>
                                        </p:tav>
                                        <p:tav tm="100000">
                                          <p:val>
                                            <p:strVal val="#ppt_x"/>
                                          </p:val>
                                        </p:tav>
                                      </p:tavLst>
                                    </p:anim>
                                    <p:anim calcmode="lin" valueType="num">
                                      <p:cBhvr additive="base">
                                        <p:cTn id="13"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1030"/>
                                        </p:tgtEl>
                                        <p:attrNameLst>
                                          <p:attrName>style.visibility</p:attrName>
                                        </p:attrNameLst>
                                      </p:cBhvr>
                                      <p:to>
                                        <p:strVal val="visible"/>
                                      </p:to>
                                    </p:set>
                                    <p:animEffect transition="in" filter="fade">
                                      <p:cBhvr>
                                        <p:cTn id="18" dur="1000"/>
                                        <p:tgtEl>
                                          <p:spTgt spid="1030"/>
                                        </p:tgtEl>
                                      </p:cBhvr>
                                    </p:animEffect>
                                    <p:anim calcmode="lin" valueType="num">
                                      <p:cBhvr>
                                        <p:cTn id="19" dur="1000" fill="hold"/>
                                        <p:tgtEl>
                                          <p:spTgt spid="1030"/>
                                        </p:tgtEl>
                                        <p:attrNameLst>
                                          <p:attrName>ppt_x</p:attrName>
                                        </p:attrNameLst>
                                      </p:cBhvr>
                                      <p:tavLst>
                                        <p:tav tm="0">
                                          <p:val>
                                            <p:strVal val="#ppt_x"/>
                                          </p:val>
                                        </p:tav>
                                        <p:tav tm="100000">
                                          <p:val>
                                            <p:strVal val="#ppt_x"/>
                                          </p:val>
                                        </p:tav>
                                      </p:tavLst>
                                    </p:anim>
                                    <p:anim calcmode="lin" valueType="num">
                                      <p:cBhvr>
                                        <p:cTn id="20"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F0ABA2-9ADB-4361-9094-B31299B6A1B8}"/>
              </a:ext>
            </a:extLst>
          </p:cNvPr>
          <p:cNvSpPr>
            <a:spLocks noGrp="1"/>
          </p:cNvSpPr>
          <p:nvPr>
            <p:ph type="title"/>
          </p:nvPr>
        </p:nvSpPr>
        <p:spPr>
          <a:xfrm>
            <a:off x="2592388" y="623888"/>
            <a:ext cx="8912225" cy="1281112"/>
          </a:xfrm>
        </p:spPr>
        <p:txBody>
          <a:bodyPr/>
          <a:lstStyle/>
          <a:p>
            <a:r>
              <a:rPr lang="sl-SI" altLang="sl-SI"/>
              <a:t>Kaj ni in kaj je konflikt?</a:t>
            </a:r>
          </a:p>
        </p:txBody>
      </p:sp>
      <p:sp>
        <p:nvSpPr>
          <p:cNvPr id="3" name="Označba mesta vsebine 2">
            <a:extLst>
              <a:ext uri="{FF2B5EF4-FFF2-40B4-BE49-F238E27FC236}">
                <a16:creationId xmlns:a16="http://schemas.microsoft.com/office/drawing/2014/main" id="{E2A96181-7ADE-41B6-A90B-083C5D332A1A}"/>
              </a:ext>
            </a:extLst>
          </p:cNvPr>
          <p:cNvSpPr>
            <a:spLocks noGrp="1"/>
          </p:cNvSpPr>
          <p:nvPr>
            <p:ph idx="1"/>
          </p:nvPr>
        </p:nvSpPr>
        <p:spPr>
          <a:xfrm>
            <a:off x="2589213" y="2133600"/>
            <a:ext cx="8915400" cy="3778250"/>
          </a:xfrm>
        </p:spPr>
        <p:txBody>
          <a:bodyPr rtlCol="0">
            <a:normAutofit fontScale="92500" lnSpcReduction="10000"/>
          </a:bodyPr>
          <a:lstStyle/>
          <a:p>
            <a:pPr fontAlgn="auto">
              <a:spcAft>
                <a:spcPts val="0"/>
              </a:spcAft>
              <a:buFont typeface="Wingdings 3" charset="2"/>
              <a:buChar char=""/>
              <a:defRPr/>
            </a:pPr>
            <a:r>
              <a:rPr lang="sl-SI" dirty="0">
                <a:solidFill>
                  <a:schemeClr val="tx1">
                    <a:lumMod val="75000"/>
                    <a:lumOff val="25000"/>
                  </a:schemeClr>
                </a:solidFill>
              </a:rPr>
              <a:t>Večina ljudi razume besedo konflikt kot prepir ali fizično nasilje. V zvezi z večjimi skupinami in narodi pa se beseda konflikt uporablja za spopade ali vojne. Vendar so tako prepir, nasilje ali vojna le </a:t>
            </a:r>
            <a:r>
              <a:rPr lang="sl-SI" dirty="0" err="1">
                <a:solidFill>
                  <a:schemeClr val="tx1">
                    <a:lumMod val="75000"/>
                    <a:lumOff val="25000"/>
                  </a:schemeClr>
                </a:solidFill>
              </a:rPr>
              <a:t>uničuječi</a:t>
            </a:r>
            <a:r>
              <a:rPr lang="sl-SI" dirty="0">
                <a:solidFill>
                  <a:schemeClr val="tx1">
                    <a:lumMod val="75000"/>
                    <a:lumOff val="25000"/>
                  </a:schemeClr>
                </a:solidFill>
              </a:rPr>
              <a:t> načini odziva na </a:t>
            </a:r>
            <a:r>
              <a:rPr lang="sl-SI" dirty="0" err="1">
                <a:solidFill>
                  <a:schemeClr val="tx1">
                    <a:lumMod val="75000"/>
                    <a:lumOff val="25000"/>
                  </a:schemeClr>
                </a:solidFill>
              </a:rPr>
              <a:t>koflikt</a:t>
            </a:r>
            <a:r>
              <a:rPr lang="sl-SI" dirty="0">
                <a:solidFill>
                  <a:schemeClr val="tx1">
                    <a:lumMod val="75000"/>
                    <a:lumOff val="25000"/>
                  </a:schemeClr>
                </a:solidFill>
              </a:rPr>
              <a:t>. Ljudje razumejo konflikt tudi kot neprijetnost, kot stisko, kot nesporazum, kar je v bistvu samo posledica konflikta.</a:t>
            </a:r>
          </a:p>
          <a:p>
            <a:pPr fontAlgn="auto">
              <a:spcAft>
                <a:spcPts val="0"/>
              </a:spcAft>
              <a:buFont typeface="Wingdings 3" charset="2"/>
              <a:buChar char=""/>
              <a:defRPr/>
            </a:pPr>
            <a:r>
              <a:rPr lang="sl-SI" dirty="0">
                <a:solidFill>
                  <a:schemeClr val="tx1">
                    <a:lumMod val="75000"/>
                    <a:lumOff val="25000"/>
                  </a:schemeClr>
                </a:solidFill>
              </a:rPr>
              <a:t>Beseda izhaja iz latinske besede CONFLIGARE, ki pomeni spor, boj, prepir, nasprotovanje, nesoglasje.</a:t>
            </a:r>
          </a:p>
          <a:p>
            <a:pPr fontAlgn="auto">
              <a:spcAft>
                <a:spcPts val="0"/>
              </a:spcAft>
              <a:buFont typeface="Wingdings 3" charset="2"/>
              <a:buChar char=""/>
              <a:defRPr/>
            </a:pPr>
            <a:r>
              <a:rPr lang="sl-SI" dirty="0" err="1">
                <a:solidFill>
                  <a:schemeClr val="tx1">
                    <a:lumMod val="75000"/>
                    <a:lumOff val="25000"/>
                  </a:schemeClr>
                </a:solidFill>
              </a:rPr>
              <a:t>Koflikt</a:t>
            </a:r>
            <a:r>
              <a:rPr lang="sl-SI" dirty="0">
                <a:solidFill>
                  <a:schemeClr val="tx1">
                    <a:lumMod val="75000"/>
                    <a:lumOff val="25000"/>
                  </a:schemeClr>
                </a:solidFill>
              </a:rPr>
              <a:t> v širšem pomenu besede pomeni vsako srečanje neusklajenih dejavnikov, soočenje neusklajenosti ali </a:t>
            </a:r>
            <a:r>
              <a:rPr lang="sl-SI" dirty="0" err="1">
                <a:solidFill>
                  <a:schemeClr val="tx1">
                    <a:lumMod val="75000"/>
                    <a:lumOff val="25000"/>
                  </a:schemeClr>
                </a:solidFill>
              </a:rPr>
              <a:t>neharmonije</a:t>
            </a:r>
            <a:r>
              <a:rPr lang="sl-SI" dirty="0">
                <a:solidFill>
                  <a:schemeClr val="tx1">
                    <a:lumMod val="75000"/>
                    <a:lumOff val="25000"/>
                  </a:schemeClr>
                </a:solidFill>
              </a:rPr>
              <a:t>. Je stanje, ko sistem zaradi te neusklajenosti na tak ali drugačen način ne deluje optimalno. Hkrati pa je tudi stanje, ki sili v odzivanje in terja spremembe. Konflikt lahko predstavlja  nevarnost, hkrati pa je priložnost za razvoj posameznikov, odnosov z drugimi in skupnostmi. Od udeležencev konflikta pa je odvisno ali ga uporabijo za ustvarjanje ali uničevanje.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Rezultat iskanja slik za RAZREŠEVANJE KONFLIKTOV NA DELOVNEM MESTU">
            <a:extLst>
              <a:ext uri="{FF2B5EF4-FFF2-40B4-BE49-F238E27FC236}">
                <a16:creationId xmlns:a16="http://schemas.microsoft.com/office/drawing/2014/main" id="{3CAF3357-EB3A-465D-9EFC-8A66966FBDDD}"/>
              </a:ext>
            </a:extLst>
          </p:cNvPr>
          <p:cNvSpPr>
            <a:spLocks noChangeAspect="1" noChangeArrowheads="1"/>
          </p:cNvSpPr>
          <p:nvPr/>
        </p:nvSpPr>
        <p:spPr bwMode="auto">
          <a:xfrm>
            <a:off x="2693988" y="3513138"/>
            <a:ext cx="6261100" cy="626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endParaRPr lang="sl-SI" altLang="sl-SI"/>
          </a:p>
        </p:txBody>
      </p:sp>
      <p:pic>
        <p:nvPicPr>
          <p:cNvPr id="2052" name="Picture 4" descr="Rezultat iskanja slik za RAZREŠEVANJE KONFLIKTOV NA DELOVNEM MESTU">
            <a:extLst>
              <a:ext uri="{FF2B5EF4-FFF2-40B4-BE49-F238E27FC236}">
                <a16:creationId xmlns:a16="http://schemas.microsoft.com/office/drawing/2014/main" id="{253DBAD5-59D2-43C8-99C6-0E881C65C2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heel(1)">
                                      <p:cBhvr>
                                        <p:cTn id="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54DA007-52A5-4A01-99B5-E143CE9D905E}"/>
              </a:ext>
            </a:extLst>
          </p:cNvPr>
          <p:cNvSpPr>
            <a:spLocks noGrp="1"/>
          </p:cNvSpPr>
          <p:nvPr>
            <p:ph type="title"/>
          </p:nvPr>
        </p:nvSpPr>
        <p:spPr>
          <a:xfrm>
            <a:off x="2592388" y="623888"/>
            <a:ext cx="8912225" cy="1281112"/>
          </a:xfrm>
        </p:spPr>
        <p:txBody>
          <a:bodyPr/>
          <a:lstStyle/>
          <a:p>
            <a:r>
              <a:rPr lang="sl-SI" altLang="sl-SI"/>
              <a:t>Vrste konfliktov</a:t>
            </a:r>
          </a:p>
        </p:txBody>
      </p:sp>
      <p:sp>
        <p:nvSpPr>
          <p:cNvPr id="3" name="Označba mesta vsebine 2">
            <a:extLst>
              <a:ext uri="{FF2B5EF4-FFF2-40B4-BE49-F238E27FC236}">
                <a16:creationId xmlns:a16="http://schemas.microsoft.com/office/drawing/2014/main" id="{49F5A5AC-D862-4261-B228-97ED766D1594}"/>
              </a:ext>
            </a:extLst>
          </p:cNvPr>
          <p:cNvSpPr>
            <a:spLocks noGrp="1"/>
          </p:cNvSpPr>
          <p:nvPr>
            <p:ph idx="1"/>
          </p:nvPr>
        </p:nvSpPr>
        <p:spPr>
          <a:xfrm>
            <a:off x="2589213" y="2133600"/>
            <a:ext cx="8915400" cy="3778250"/>
          </a:xfrm>
        </p:spPr>
        <p:txBody>
          <a:bodyPr rtlCol="0">
            <a:normAutofit fontScale="85000" lnSpcReduction="10000"/>
          </a:bodyPr>
          <a:lstStyle/>
          <a:p>
            <a:pPr fontAlgn="auto">
              <a:spcAft>
                <a:spcPts val="0"/>
              </a:spcAft>
              <a:buFont typeface="Wingdings 3" charset="2"/>
              <a:buChar char=""/>
              <a:defRPr/>
            </a:pPr>
            <a:r>
              <a:rPr lang="sl-SI" dirty="0">
                <a:solidFill>
                  <a:schemeClr val="tx1"/>
                </a:solidFill>
              </a:rPr>
              <a:t>KONFLIKT CILJEV: Kjer gre za nasprotje, ki izvira iz različnosti ciljev posameznikov in skupin.</a:t>
            </a:r>
          </a:p>
          <a:p>
            <a:pPr fontAlgn="auto">
              <a:spcAft>
                <a:spcPts val="0"/>
              </a:spcAft>
              <a:buFont typeface="Wingdings 3" charset="2"/>
              <a:buChar char=""/>
              <a:defRPr/>
            </a:pPr>
            <a:r>
              <a:rPr lang="sl-SI" dirty="0">
                <a:solidFill>
                  <a:schemeClr val="tx1"/>
                </a:solidFill>
              </a:rPr>
              <a:t>KONFLIKT SPOZNANJ: Kjer gre za nasprotje, ki nastane iz nestrinjanja z mislimi, idejami drugih.</a:t>
            </a:r>
          </a:p>
          <a:p>
            <a:pPr fontAlgn="auto">
              <a:spcAft>
                <a:spcPts val="0"/>
              </a:spcAft>
              <a:buFont typeface="Wingdings 3" charset="2"/>
              <a:buChar char=""/>
              <a:defRPr/>
            </a:pPr>
            <a:r>
              <a:rPr lang="sl-SI" dirty="0">
                <a:solidFill>
                  <a:schemeClr val="tx1"/>
                </a:solidFill>
              </a:rPr>
              <a:t>KONFLIKT ČUSTEV: Kjer gre za nasprotje, ki izvira iz čustev in občutkov, ki so zaznani kot nezdružljivi.</a:t>
            </a:r>
          </a:p>
          <a:p>
            <a:pPr fontAlgn="auto">
              <a:spcAft>
                <a:spcPts val="0"/>
              </a:spcAft>
              <a:buFont typeface="Wingdings 3" charset="2"/>
              <a:buChar char=""/>
              <a:defRPr/>
            </a:pPr>
            <a:r>
              <a:rPr lang="sl-SI" dirty="0">
                <a:solidFill>
                  <a:schemeClr val="tx1"/>
                </a:solidFill>
              </a:rPr>
              <a:t>Največ konfliktov, s katerimi se srečujejo zaposleni, je povezanih z vlogami, ki jih imajo v podjetju in njihovimi značilnostmi. Pojem vloga se nanaša na skupek </a:t>
            </a:r>
            <a:r>
              <a:rPr lang="sl-SI" dirty="0" err="1">
                <a:solidFill>
                  <a:schemeClr val="tx1"/>
                </a:solidFill>
              </a:rPr>
              <a:t>medsebojinih</a:t>
            </a:r>
            <a:r>
              <a:rPr lang="sl-SI" dirty="0">
                <a:solidFill>
                  <a:schemeClr val="tx1"/>
                </a:solidFill>
              </a:rPr>
              <a:t> povezanih nalog, ki naj bi jih posameznik opravil. KONFLIKT VLOGE se pojavi zaradi pritiska in neusklajenosti pričakovanih nalog, ki naj bi jih posameznik opravil. Osnovni tipi konfliktov vlog </a:t>
            </a:r>
            <a:r>
              <a:rPr lang="sl-SI" dirty="0" err="1">
                <a:solidFill>
                  <a:schemeClr val="tx1"/>
                </a:solidFill>
              </a:rPr>
              <a:t>so:konflikti</a:t>
            </a:r>
            <a:r>
              <a:rPr lang="sl-SI" dirty="0">
                <a:solidFill>
                  <a:schemeClr val="tx1"/>
                </a:solidFill>
              </a:rPr>
              <a:t> zaradi vloge </a:t>
            </a:r>
            <a:r>
              <a:rPr lang="sl-SI" dirty="0" err="1">
                <a:solidFill>
                  <a:schemeClr val="tx1"/>
                </a:solidFill>
              </a:rPr>
              <a:t>sporočitelja</a:t>
            </a:r>
            <a:r>
              <a:rPr lang="sl-SI" dirty="0">
                <a:solidFill>
                  <a:schemeClr val="tx1"/>
                </a:solidFill>
              </a:rPr>
              <a:t>, konflikt med vlogami </a:t>
            </a:r>
            <a:r>
              <a:rPr lang="sl-SI" dirty="0" err="1">
                <a:solidFill>
                  <a:schemeClr val="tx1"/>
                </a:solidFill>
              </a:rPr>
              <a:t>sporočiteljev</a:t>
            </a:r>
            <a:r>
              <a:rPr lang="sl-SI" dirty="0">
                <a:solidFill>
                  <a:schemeClr val="tx1"/>
                </a:solidFill>
              </a:rPr>
              <a:t>, konflikt med samimi vlogami in konfliktov med osebo in vlogo. Konflikte v podjetju se razdeli na tiste, ki so v posameznih sodelavcih (</a:t>
            </a:r>
            <a:r>
              <a:rPr lang="sl-SI" dirty="0" err="1">
                <a:solidFill>
                  <a:schemeClr val="tx1"/>
                </a:solidFill>
              </a:rPr>
              <a:t>intrapersonalnih</a:t>
            </a:r>
            <a:r>
              <a:rPr lang="sl-SI" dirty="0">
                <a:solidFill>
                  <a:schemeClr val="tx1"/>
                </a:solidFill>
              </a:rPr>
              <a:t>) in na tiste, ki so med sodelavci (</a:t>
            </a:r>
            <a:r>
              <a:rPr lang="sl-SI" dirty="0" err="1">
                <a:solidFill>
                  <a:schemeClr val="tx1"/>
                </a:solidFill>
              </a:rPr>
              <a:t>interpersonalno</a:t>
            </a:r>
            <a:r>
              <a:rPr lang="sl-SI" dirty="0">
                <a:solidFill>
                  <a:schemeClr val="tx1"/>
                </a:solidFill>
              </a:rPr>
              <a:t>). Nadalje jih razdeli na tiste, ki so znotraj skupin ali med skupinami sodelavcev.</a:t>
            </a:r>
          </a:p>
          <a:p>
            <a:pPr fontAlgn="auto">
              <a:spcAft>
                <a:spcPts val="0"/>
              </a:spcAft>
              <a:buFont typeface="Wingdings 3" charset="2"/>
              <a:buChar char=""/>
              <a:defRPr/>
            </a:pPr>
            <a:endParaRPr lang="sl-SI" dirty="0">
              <a:solidFill>
                <a:schemeClr val="tx1">
                  <a:lumMod val="75000"/>
                  <a:lumOff val="25000"/>
                </a:schemeClr>
              </a:solidFill>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zultat iskanja slik za RAZREŠEVANJE KONFLIKTOV NA DELOVNEM MESTU">
            <a:extLst>
              <a:ext uri="{FF2B5EF4-FFF2-40B4-BE49-F238E27FC236}">
                <a16:creationId xmlns:a16="http://schemas.microsoft.com/office/drawing/2014/main" id="{820AD966-E754-45C6-894C-9B03F13B30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413" y="0"/>
            <a:ext cx="12317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EFEA3B-529B-4615-B514-CEA5A86A292D}"/>
              </a:ext>
            </a:extLst>
          </p:cNvPr>
          <p:cNvSpPr>
            <a:spLocks noGrp="1"/>
          </p:cNvSpPr>
          <p:nvPr>
            <p:ph type="title"/>
          </p:nvPr>
        </p:nvSpPr>
        <p:spPr>
          <a:xfrm>
            <a:off x="2592388" y="623888"/>
            <a:ext cx="8912225" cy="1281112"/>
          </a:xfrm>
        </p:spPr>
        <p:txBody>
          <a:bodyPr/>
          <a:lstStyle/>
          <a:p>
            <a:r>
              <a:rPr lang="sl-SI" altLang="sl-SI">
                <a:solidFill>
                  <a:schemeClr val="tx1"/>
                </a:solidFill>
              </a:rPr>
              <a:t>Vzroki in posledice konfliktov</a:t>
            </a:r>
          </a:p>
        </p:txBody>
      </p:sp>
      <p:sp>
        <p:nvSpPr>
          <p:cNvPr id="3" name="Označba mesta vsebine 2">
            <a:extLst>
              <a:ext uri="{FF2B5EF4-FFF2-40B4-BE49-F238E27FC236}">
                <a16:creationId xmlns:a16="http://schemas.microsoft.com/office/drawing/2014/main" id="{60A07861-2F67-41E0-9C9E-AFD58F82EA5B}"/>
              </a:ext>
            </a:extLst>
          </p:cNvPr>
          <p:cNvSpPr>
            <a:spLocks noGrp="1"/>
          </p:cNvSpPr>
          <p:nvPr>
            <p:ph idx="1"/>
          </p:nvPr>
        </p:nvSpPr>
        <p:spPr>
          <a:xfrm>
            <a:off x="2589213" y="2133600"/>
            <a:ext cx="8915400" cy="3778250"/>
          </a:xfrm>
        </p:spPr>
        <p:txBody>
          <a:bodyPr/>
          <a:lstStyle/>
          <a:p>
            <a:pPr>
              <a:buClr>
                <a:srgbClr val="DE32DE"/>
              </a:buClr>
            </a:pPr>
            <a:r>
              <a:rPr lang="sl-SI" altLang="sl-SI">
                <a:solidFill>
                  <a:schemeClr val="tx1"/>
                </a:solidFill>
              </a:rPr>
              <a:t>Vzrok, ki lahko povzroči konflikt v organizaciji ponavadi ni en sam, jih je več in se velikokrat med seboj tudi prepletajo. Različnosti vsakega posameznika, ki se kažejo skozi njegovo osebnost , znanje, izkušnjami, različnimi cilji in prepričanji, so v splošnem glavni vzroki za konflikte v organizacijah, saj se ta različnost ciljev in interesov pokaže tudi v podjetju.</a:t>
            </a:r>
          </a:p>
          <a:p>
            <a:pPr>
              <a:buClr>
                <a:srgbClr val="DE32DE"/>
              </a:buClr>
            </a:pPr>
            <a:r>
              <a:rPr lang="sl-SI" altLang="sl-SI">
                <a:solidFill>
                  <a:schemeClr val="tx1"/>
                </a:solidFill>
              </a:rPr>
              <a:t>Med najpogostejše vzroke medsebojnih konfliktov štejemo osebne vzroke. Naše sodelovanje pri reševanju konfliktov je pod močnim vplivom vsega, kar se dogaja v nas samih. Vzroke za konflikte med sodelavci najdemo v njihovih odnosih do konfliktne vsebine.</a:t>
            </a:r>
          </a:p>
          <a:p>
            <a:pPr>
              <a:buClr>
                <a:srgbClr val="DE32DE"/>
              </a:buClr>
            </a:pPr>
            <a:r>
              <a:rPr lang="sl-SI" altLang="sl-SI">
                <a:solidFill>
                  <a:schemeClr val="tx1"/>
                </a:solidFill>
              </a:rPr>
              <a:t>POLOŽAJ/METAKONFLIKTNI VZROKI konfliktov pomenijo, da se ne moremo sporazumeti na vsebinski ravni, ker začenjamo z različnih pozicij, imamo različna stališča, zorne kote, prepričanja in vrednotenje.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nodeType="clickPar">
                      <p:stCondLst>
                        <p:cond delay="indefinite"/>
                      </p:stCondLst>
                      <p:childTnLst>
                        <p:par>
                          <p:cTn id="29" fill="hold" nodeType="withGroup">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nodeType="clickPar">
                      <p:stCondLst>
                        <p:cond delay="indefinite"/>
                      </p:stCondLst>
                      <p:childTnLst>
                        <p:par>
                          <p:cTn id="47" fill="hold" nodeType="withGroup">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zultat iskanja slik za RAZREŠEVANJE KONFLIKTOV NA DELOVNEM MESTU">
            <a:extLst>
              <a:ext uri="{FF2B5EF4-FFF2-40B4-BE49-F238E27FC236}">
                <a16:creationId xmlns:a16="http://schemas.microsoft.com/office/drawing/2014/main" id="{ACC39070-750B-446A-B86A-834F151235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4098"/>
                                        </p:tgtEl>
                                        <p:attrNameLst>
                                          <p:attrName>style.color</p:attrName>
                                        </p:attrNameLst>
                                      </p:cBhvr>
                                      <p:to>
                                        <a:schemeClr val="bg1"/>
                                      </p:to>
                                    </p:animClr>
                                    <p:animClr clrSpc="rgb" dir="cw">
                                      <p:cBhvr>
                                        <p:cTn id="7" dur="250" autoRev="1" fill="remove"/>
                                        <p:tgtEl>
                                          <p:spTgt spid="4098"/>
                                        </p:tgtEl>
                                        <p:attrNameLst>
                                          <p:attrName>fillcolor</p:attrName>
                                        </p:attrNameLst>
                                      </p:cBhvr>
                                      <p:to>
                                        <a:schemeClr val="bg1"/>
                                      </p:to>
                                    </p:animClr>
                                    <p:set>
                                      <p:cBhvr>
                                        <p:cTn id="8" dur="250" autoRev="1" fill="remove"/>
                                        <p:tgtEl>
                                          <p:spTgt spid="4098"/>
                                        </p:tgtEl>
                                        <p:attrNameLst>
                                          <p:attrName>fill.type</p:attrName>
                                        </p:attrNameLst>
                                      </p:cBhvr>
                                      <p:to>
                                        <p:strVal val="solid"/>
                                      </p:to>
                                    </p:set>
                                    <p:set>
                                      <p:cBhvr>
                                        <p:cTn id="9" dur="250" autoRev="1" fill="remove"/>
                                        <p:tgtEl>
                                          <p:spTgt spid="409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B595B009-7ED2-4731-BDC7-C73403722D48}"/>
              </a:ext>
            </a:extLst>
          </p:cNvPr>
          <p:cNvSpPr>
            <a:spLocks noGrp="1"/>
          </p:cNvSpPr>
          <p:nvPr>
            <p:ph idx="1"/>
          </p:nvPr>
        </p:nvSpPr>
        <p:spPr>
          <a:xfrm>
            <a:off x="2589213" y="311150"/>
            <a:ext cx="8915400" cy="5600700"/>
          </a:xfrm>
        </p:spPr>
        <p:txBody>
          <a:bodyPr/>
          <a:lstStyle/>
          <a:p>
            <a:r>
              <a:rPr lang="sl-SI" altLang="sl-SI"/>
              <a:t>Vzroke za konflikte med sodelavci najdemo tudi v komunikaciji o konfliktnih vsebinah. To so KOMUNIKACIJSKI VZROKI KONFLIKTOV. Tukaj so vzroki za konflikte zunaj samega konflikta. Gre za medsebojno nerazumevanje=&gt;posledica nerazumljivosti oz. nejasnosti povedanega. Tu tudi sodi nezaupanje sodelavcev med sabo. Nekdo ne verjame tistemu, kar govorimo. Tudi pogovarjanje o vsebini na neoseben način vodi do konflikta.</a:t>
            </a:r>
          </a:p>
          <a:p>
            <a:pPr>
              <a:buClr>
                <a:srgbClr val="DE32DE"/>
              </a:buClr>
            </a:pPr>
            <a:r>
              <a:rPr lang="sl-SI" altLang="sl-SI">
                <a:solidFill>
                  <a:schemeClr val="tx1"/>
                </a:solidFill>
              </a:rPr>
              <a:t>Konflikti pa ne nastanejo samo v skupini, med člani teama, ampak tudi med skupinami, včasih pa gre za konflikte med skupino in organizacijo. Konflikti med delovnimi skupinami v podjetju pa so pogostejši. </a:t>
            </a:r>
          </a:p>
          <a:p>
            <a:endParaRPr lang="sl-SI" altLang="sl-SI">
              <a:solidFill>
                <a:schemeClr val="tx1"/>
              </a:solidFill>
            </a:endParaRPr>
          </a:p>
        </p:txBody>
      </p:sp>
      <p:sp>
        <p:nvSpPr>
          <p:cNvPr id="4" name="Pravokotnik 3">
            <a:extLst>
              <a:ext uri="{FF2B5EF4-FFF2-40B4-BE49-F238E27FC236}">
                <a16:creationId xmlns:a16="http://schemas.microsoft.com/office/drawing/2014/main" id="{898E1858-B379-4C8D-B696-6BB8360A8723}"/>
              </a:ext>
            </a:extLst>
          </p:cNvPr>
          <p:cNvSpPr/>
          <p:nvPr/>
        </p:nvSpPr>
        <p:spPr>
          <a:xfrm>
            <a:off x="5748338" y="4613275"/>
            <a:ext cx="2846387" cy="2081213"/>
          </a:xfrm>
          <a:prstGeom prst="rect">
            <a:avLst/>
          </a:prstGeom>
          <a:solidFill>
            <a:srgbClr val="AC648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a:p>
        </p:txBody>
      </p:sp>
      <p:sp>
        <p:nvSpPr>
          <p:cNvPr id="5" name="PoljeZBesedilom 4">
            <a:extLst>
              <a:ext uri="{FF2B5EF4-FFF2-40B4-BE49-F238E27FC236}">
                <a16:creationId xmlns:a16="http://schemas.microsoft.com/office/drawing/2014/main" id="{E1195336-83E7-4CBE-BFDC-DA1B86459C2D}"/>
              </a:ext>
            </a:extLst>
          </p:cNvPr>
          <p:cNvSpPr txBox="1">
            <a:spLocks noChangeArrowheads="1"/>
          </p:cNvSpPr>
          <p:nvPr/>
        </p:nvSpPr>
        <p:spPr bwMode="auto">
          <a:xfrm>
            <a:off x="6113463" y="5459413"/>
            <a:ext cx="23987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sl-SI" altLang="sl-SI" sz="3200"/>
              <a:t>KONFLIKT</a:t>
            </a:r>
          </a:p>
        </p:txBody>
      </p:sp>
      <p:sp>
        <p:nvSpPr>
          <p:cNvPr id="6" name="Oblak 5">
            <a:extLst>
              <a:ext uri="{FF2B5EF4-FFF2-40B4-BE49-F238E27FC236}">
                <a16:creationId xmlns:a16="http://schemas.microsoft.com/office/drawing/2014/main" id="{0A5613D4-D3F4-4679-8A74-CDF408191F8F}"/>
              </a:ext>
            </a:extLst>
          </p:cNvPr>
          <p:cNvSpPr/>
          <p:nvPr/>
        </p:nvSpPr>
        <p:spPr>
          <a:xfrm>
            <a:off x="8054975" y="3556000"/>
            <a:ext cx="2346325" cy="1087438"/>
          </a:xfrm>
          <a:prstGeom prst="cloudCallou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l-SI" dirty="0"/>
              <a:t>RAZLIKE V CILJIH</a:t>
            </a:r>
          </a:p>
        </p:txBody>
      </p:sp>
      <p:sp>
        <p:nvSpPr>
          <p:cNvPr id="2" name="Oblak 1">
            <a:extLst>
              <a:ext uri="{FF2B5EF4-FFF2-40B4-BE49-F238E27FC236}">
                <a16:creationId xmlns:a16="http://schemas.microsoft.com/office/drawing/2014/main" id="{9D04A3E3-64C2-407E-AB06-A91CB90A43DB}"/>
              </a:ext>
            </a:extLst>
          </p:cNvPr>
          <p:cNvSpPr/>
          <p:nvPr/>
        </p:nvSpPr>
        <p:spPr>
          <a:xfrm flipH="1">
            <a:off x="3970338" y="3422650"/>
            <a:ext cx="2657475" cy="1116013"/>
          </a:xfrm>
          <a:prstGeom prst="cloudCallou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l-SI" dirty="0"/>
              <a:t>MEDSEBOJNA ODVISNOST</a:t>
            </a:r>
          </a:p>
        </p:txBody>
      </p:sp>
      <p:sp>
        <p:nvSpPr>
          <p:cNvPr id="7" name="Oblak 6">
            <a:extLst>
              <a:ext uri="{FF2B5EF4-FFF2-40B4-BE49-F238E27FC236}">
                <a16:creationId xmlns:a16="http://schemas.microsoft.com/office/drawing/2014/main" id="{745B155C-C48B-4318-A80E-C2362911A3D6}"/>
              </a:ext>
            </a:extLst>
          </p:cNvPr>
          <p:cNvSpPr/>
          <p:nvPr/>
        </p:nvSpPr>
        <p:spPr>
          <a:xfrm flipH="1">
            <a:off x="3462338" y="5297488"/>
            <a:ext cx="2651125" cy="1169987"/>
          </a:xfrm>
          <a:prstGeom prst="cloudCallou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l-SI" dirty="0"/>
              <a:t>TEKMOVANJE ZA VIRE</a:t>
            </a:r>
          </a:p>
        </p:txBody>
      </p:sp>
      <p:sp>
        <p:nvSpPr>
          <p:cNvPr id="8" name="Oblak 7">
            <a:extLst>
              <a:ext uri="{FF2B5EF4-FFF2-40B4-BE49-F238E27FC236}">
                <a16:creationId xmlns:a16="http://schemas.microsoft.com/office/drawing/2014/main" id="{7AAB0F3E-E602-4B21-BBA5-3D8604E8A339}"/>
              </a:ext>
            </a:extLst>
          </p:cNvPr>
          <p:cNvSpPr/>
          <p:nvPr/>
        </p:nvSpPr>
        <p:spPr>
          <a:xfrm>
            <a:off x="8358188" y="5253038"/>
            <a:ext cx="2125662" cy="1155700"/>
          </a:xfrm>
          <a:prstGeom prst="cloudCallou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l-SI" dirty="0"/>
              <a:t>RAZLIKE V POTEH</a:t>
            </a:r>
          </a:p>
        </p:txBody>
      </p:sp>
      <p:sp>
        <p:nvSpPr>
          <p:cNvPr id="9" name="PoljeZBesedilom 8">
            <a:extLst>
              <a:ext uri="{FF2B5EF4-FFF2-40B4-BE49-F238E27FC236}">
                <a16:creationId xmlns:a16="http://schemas.microsoft.com/office/drawing/2014/main" id="{79A2257D-0ECB-49E4-8593-F176C0A91323}"/>
              </a:ext>
            </a:extLst>
          </p:cNvPr>
          <p:cNvSpPr txBox="1">
            <a:spLocks noChangeArrowheads="1"/>
          </p:cNvSpPr>
          <p:nvPr/>
        </p:nvSpPr>
        <p:spPr bwMode="auto">
          <a:xfrm>
            <a:off x="8732838" y="4719638"/>
            <a:ext cx="1317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sl-SI" altLang="sl-SI"/>
              <a:t>SKUPINA B</a:t>
            </a:r>
          </a:p>
        </p:txBody>
      </p:sp>
      <p:sp>
        <p:nvSpPr>
          <p:cNvPr id="10" name="PoljeZBesedilom 9">
            <a:extLst>
              <a:ext uri="{FF2B5EF4-FFF2-40B4-BE49-F238E27FC236}">
                <a16:creationId xmlns:a16="http://schemas.microsoft.com/office/drawing/2014/main" id="{320AE55B-BC8B-44CE-8824-49C7DD12DA2F}"/>
              </a:ext>
            </a:extLst>
          </p:cNvPr>
          <p:cNvSpPr txBox="1">
            <a:spLocks noChangeArrowheads="1"/>
          </p:cNvSpPr>
          <p:nvPr/>
        </p:nvSpPr>
        <p:spPr bwMode="auto">
          <a:xfrm>
            <a:off x="4110038" y="4854575"/>
            <a:ext cx="1355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eaLnBrk="1" hangingPunct="1"/>
            <a:r>
              <a:rPr lang="sl-SI" altLang="sl-SI"/>
              <a:t>SKUPINA 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in)">
                                      <p:cBhvr>
                                        <p:cTn id="28" dur="2000"/>
                                        <p:tgtEl>
                                          <p:spTgt spid="1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p:cTn id="54" dur="500" fill="hold"/>
                                        <p:tgtEl>
                                          <p:spTgt spid="5"/>
                                        </p:tgtEl>
                                        <p:attrNameLst>
                                          <p:attrName>ppt_w</p:attrName>
                                        </p:attrNameLst>
                                      </p:cBhvr>
                                      <p:tavLst>
                                        <p:tav tm="0">
                                          <p:val>
                                            <p:fltVal val="0"/>
                                          </p:val>
                                        </p:tav>
                                        <p:tav tm="100000">
                                          <p:val>
                                            <p:strVal val="#ppt_w"/>
                                          </p:val>
                                        </p:tav>
                                      </p:tavLst>
                                    </p:anim>
                                    <p:anim calcmode="lin" valueType="num">
                                      <p:cBhvr>
                                        <p:cTn id="55" dur="500" fill="hold"/>
                                        <p:tgtEl>
                                          <p:spTgt spid="5"/>
                                        </p:tgtEl>
                                        <p:attrNameLst>
                                          <p:attrName>ppt_h</p:attrName>
                                        </p:attrNameLst>
                                      </p:cBhvr>
                                      <p:tavLst>
                                        <p:tav tm="0">
                                          <p:val>
                                            <p:fltVal val="0"/>
                                          </p:val>
                                        </p:tav>
                                        <p:tav tm="100000">
                                          <p:val>
                                            <p:strVal val="#ppt_h"/>
                                          </p:val>
                                        </p:tav>
                                      </p:tavLst>
                                    </p:anim>
                                    <p:animEffect transition="in" filter="fade">
                                      <p:cBhvr>
                                        <p:cTn id="5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animBg="1"/>
      <p:bldP spid="2" grpId="0" animBg="1"/>
      <p:bldP spid="7" grpId="0" animBg="1"/>
      <p:bldP spid="8" grpId="0" animBg="1"/>
      <p:bldP spid="9" grpId="0"/>
      <p:bldP spid="10" grpId="0"/>
    </p:bldLst>
  </p:timing>
</p:sld>
</file>

<file path=ppt/theme/theme1.xml><?xml version="1.0" encoding="utf-8"?>
<a:theme xmlns:a="http://schemas.openxmlformats.org/drawingml/2006/main" name="Jata">
  <a:themeElements>
    <a:clrScheme name="Jata">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Jat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Jat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0</TotalTime>
  <Words>892</Words>
  <Application>Microsoft Office PowerPoint</Application>
  <PresentationFormat>Widescreen</PresentationFormat>
  <Paragraphs>45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Times New Roman</vt:lpstr>
      <vt:lpstr>Wingdings 3</vt:lpstr>
      <vt:lpstr>Jata</vt:lpstr>
      <vt:lpstr>POSLOVNI BONTON: REŠEVANJE KONFLIKTOV NA DELAVNEM MESTU</vt:lpstr>
      <vt:lpstr>PowerPoint Presentation</vt:lpstr>
      <vt:lpstr>Kaj ni in kaj je konflikt?</vt:lpstr>
      <vt:lpstr>PowerPoint Presentation</vt:lpstr>
      <vt:lpstr>Vrste konfliktov</vt:lpstr>
      <vt:lpstr>PowerPoint Presentation</vt:lpstr>
      <vt:lpstr>Vzroki in posledice konfliktov</vt:lpstr>
      <vt:lpstr>PowerPoint Presentation</vt:lpstr>
      <vt:lpstr>PowerPoint Presentation</vt:lpstr>
      <vt:lpstr>PowerPoint Presentation</vt:lpstr>
      <vt:lpstr>RAZREŠEVANJE KONFLIKTOV</vt:lpstr>
      <vt:lpstr>PowerPoint Presentation</vt:lpstr>
      <vt:lpstr>REŠEVANJE KONFLIKTOV</vt:lpstr>
      <vt:lpstr>PowerPoint Presentation</vt:lpstr>
      <vt:lpstr>PowerPoint Presentation</vt:lpstr>
      <vt:lpstr>VIRI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2019-06-03T09:10:32Z</dcterms:created>
  <dcterms:modified xsi:type="dcterms:W3CDTF">2019-06-03T09:10:32Z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