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1FCF2B5C-8665-4AAF-A24C-9287BAB8591B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3AA04D25-120A-432D-AECE-63DC72A5A35F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0">
            <a:extLst>
              <a:ext uri="{FF2B5EF4-FFF2-40B4-BE49-F238E27FC236}">
                <a16:creationId xmlns:a16="http://schemas.microsoft.com/office/drawing/2014/main" id="{945A4333-C766-446C-B128-27DB6AF63ECF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CECA42AF-A727-4328-AC64-8DC469A7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720E-3B96-4BD1-8925-CBE54586421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700DAF17-2189-46A0-B432-7110A27FAB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A54E41-B822-42C8-AAF0-FF09E7BDE8A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1D7B0D52-A228-47FE-8068-6EB822A7C11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878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6B3216A7-42BB-440D-A493-938985DC1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3BD1-533D-46D1-B97D-EADFA911352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A9A42963-0594-4A6A-8B58-22A47151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E0429D43-C6F8-47AC-9BC7-6FA90430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7779B-9B77-46C2-AB5A-0143076FBD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49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6CF291DF-A359-4A96-ABBF-EC0BBFA6C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A369-5CD2-42F7-9514-1E6B60D776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6C501CB3-37B5-4E28-8DD7-04FA18AA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E833061F-6C87-42DE-9E39-94B72EC3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83BD9-68AD-46B7-A6BE-B39E17847F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781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736338A6-189A-493E-BC90-DBFB38FC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7AA3A-F487-4308-8665-61D297EB6C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5536A899-E3A5-4361-8C15-A3621512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B6DB099E-48B1-4027-9585-E96D3426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8CBBF-2E89-499D-9D23-E93D99B374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06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F5F9C8D4-6BD1-4AC6-9026-025A51D37EAD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9D7D754-4F00-42F2-8EA2-4E2EB52B9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E88A-BFB8-4172-BB25-23D86854BDB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8E342BB-5807-4BFB-BDAE-A9B99A8C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C395B0B9-3713-4C62-AFDE-621C13CA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E81FF-7465-4684-9B36-885E322617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86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2271DA7C-702E-4373-AA54-60916B437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EBA67-AEBD-4AAE-ACC7-222242E6B0C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4848BB40-A8C5-441D-8DE1-F1B346118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3591C14D-7B9E-4455-A5A7-C4C93597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A5FC9-3ADF-4410-8F4C-BDDECABC08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593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82A5B85A-81B9-42A7-BACA-7C359052DCFE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21A2EF1A-A05C-4CE7-8FD0-D0959678A763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76CB2244-8F80-44F2-AFAD-9F1FD7308C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AD613C-9E84-4268-9FFB-B9848E016C8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31283E3E-6717-4522-B2FE-C506D121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9D2F5030-F625-49D3-B0BC-F095DF9F31B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F618-80AC-4B76-AF42-DE1196FFEB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940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AE3CC323-F451-4F99-9197-2A2D6BB88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B6CA-B904-4E72-A233-3D86294A831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ACA355B1-DA4F-4853-9A60-9DCC8CC5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C1FEF359-BA82-457C-A5B1-EA6B6EDC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882DE-5D04-40B3-84FB-4BF3CBDEC0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085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398D4BEF-DC56-42B4-A4FF-987AF987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02DF1-AA42-4BA4-9778-CE8FE37E161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3D47DB95-7C5A-4679-B30D-F8558854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3F317135-0C62-4E1B-B32F-FF09A4D1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CB103-F4EF-4482-A194-50819F5682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86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1DD3500C-0683-4D63-8B2E-B584A3654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25C9-A6C7-4A3F-A6DE-8936A92F262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D5C81464-31C1-49AA-B2FE-7481239FCA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2AE09-13A8-44E8-AE0A-868D8284413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5710AE7F-EDC2-4731-9201-94D2FCD913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89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B22A2A87-1DD3-4134-B064-CB5E2BC2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1C18E-99DB-4748-B1AE-1D466F79D0E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0B5905E5-746E-4F16-8919-AA70EDAF96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13B51-6D7B-497B-B60F-37BF33E4896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778AE1BF-FD56-461F-B9D6-451BF35D3D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14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A00A11D2-A1D5-4236-86C4-01681F2B50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FE95A7D8-E95B-4F80-9A7F-A36FEE2186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E28958-AF44-4C13-A678-92B2D357F02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4EC7CA9E-9C17-4BA3-B472-090E20559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2517BBB8-D73E-4E3F-B170-2ABB3AAB5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44937616-A9E8-4503-9945-3A38A651F76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41693F97-D480-4C9B-A12E-249DA36E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7A1374E-5EFC-4E90-96F4-2064C4495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18511E8-D69A-44FC-A658-E1064702FA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>
                <a:latin typeface="Algerian" pitchFamily="82" charset="0"/>
              </a:rPr>
              <a:t>SAMOSTANI</a:t>
            </a:r>
          </a:p>
        </p:txBody>
      </p:sp>
      <p:pic>
        <p:nvPicPr>
          <p:cNvPr id="7172" name="Picture 2" descr="http://t2.gstatic.com/images?q=tbn:ANd9GcSM-karRI9jyyA7B2hKWsP97Q4mt--1xdFMVLH6UL6elsW_Ecnw">
            <a:extLst>
              <a:ext uri="{FF2B5EF4-FFF2-40B4-BE49-F238E27FC236}">
                <a16:creationId xmlns:a16="http://schemas.microsoft.com/office/drawing/2014/main" id="{1F8539D6-F728-49BE-AC7E-994D760F2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22320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http://t0.gstatic.com/images?q=tbn:ANd9GcTFwYg6is8z01FnE62jD8h1_8_64mspIa5dSBBAKqiHyc1mEe2q">
            <a:extLst>
              <a:ext uri="{FF2B5EF4-FFF2-40B4-BE49-F238E27FC236}">
                <a16:creationId xmlns:a16="http://schemas.microsoft.com/office/drawing/2014/main" id="{1082EA9E-91A2-4BB5-A5E8-8D225A1A3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3375"/>
            <a:ext cx="20891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http://t0.gstatic.com/images?q=tbn:ANd9GcSNl8Wxq73OxMj-5gjAU4rueUWduGtA5XcbZ2Ly1xHh3su9wLvESw">
            <a:extLst>
              <a:ext uri="{FF2B5EF4-FFF2-40B4-BE49-F238E27FC236}">
                <a16:creationId xmlns:a16="http://schemas.microsoft.com/office/drawing/2014/main" id="{CF3EC375-0D6F-48AF-9355-22216B17D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33375"/>
            <a:ext cx="21431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http://t2.gstatic.com/images?q=tbn:ANd9GcQda26bGE9n0_5I5ZjX0r8T06ufo0mwKnFx_Xp6lWv72Vci4eof">
            <a:extLst>
              <a:ext uri="{FF2B5EF4-FFF2-40B4-BE49-F238E27FC236}">
                <a16:creationId xmlns:a16="http://schemas.microsoft.com/office/drawing/2014/main" id="{C46DE426-92F3-4499-AD51-E54F4E469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375"/>
            <a:ext cx="2159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grada vsebine 2">
            <a:extLst>
              <a:ext uri="{FF2B5EF4-FFF2-40B4-BE49-F238E27FC236}">
                <a16:creationId xmlns:a16="http://schemas.microsoft.com/office/drawing/2014/main" id="{495A06D5-ACC0-48E6-83F1-9D2942778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cerkev je začela v 6. stol. ustanavljati verske skupnosti, imenovane samostani</a:t>
            </a:r>
          </a:p>
          <a:p>
            <a:r>
              <a:rPr lang="sl-SI" altLang="sl-SI" sz="2400"/>
              <a:t>moški člani so bili duhovniki, imenovali so se menihi</a:t>
            </a:r>
          </a:p>
          <a:p>
            <a:r>
              <a:rPr lang="sl-SI" altLang="sl-SI" sz="2400"/>
              <a:t>ženske v samostanih so bile nune ali redovnice</a:t>
            </a:r>
          </a:p>
          <a:p>
            <a:r>
              <a:rPr lang="sl-SI" altLang="sl-SI" sz="2400"/>
              <a:t>prvi meniški red je bil benediktinski, ki ga je v začetku 6. stol. ustanovil Benedikt iz Nursije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97EF238-072F-473D-97D6-1DCD2429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8196" name="Picture 4" descr="http://upload.wikimedia.org/wikipedia/commons/thumb/8/87/Augustinermunk,_Nordisk_familjebok.png/220px-Augustinermunk,_Nordisk_familjebok.png">
            <a:extLst>
              <a:ext uri="{FF2B5EF4-FFF2-40B4-BE49-F238E27FC236}">
                <a16:creationId xmlns:a16="http://schemas.microsoft.com/office/drawing/2014/main" id="{180D5C9C-179A-4D29-90EF-62B04940C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4950"/>
            <a:ext cx="2017713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https://encrypted-tbn1.google.com/images?q=tbn:ANd9GcRnWiwASz9btytXqNKZb7vhZ5UzoWirRR5E_pFzpDTyKy7vfds0VA">
            <a:extLst>
              <a:ext uri="{FF2B5EF4-FFF2-40B4-BE49-F238E27FC236}">
                <a16:creationId xmlns:a16="http://schemas.microsoft.com/office/drawing/2014/main" id="{0456D9F6-6E84-4626-8991-9C6F18C6E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941888"/>
            <a:ext cx="342265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4" descr="http://bvdinamik.com/vcgn/images/stories/benedikt.jpg">
            <a:extLst>
              <a:ext uri="{FF2B5EF4-FFF2-40B4-BE49-F238E27FC236}">
                <a16:creationId xmlns:a16="http://schemas.microsoft.com/office/drawing/2014/main" id="{DB226E96-AB79-4F2E-8239-612E3C3F7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587750"/>
            <a:ext cx="1871662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vsebine 2">
            <a:extLst>
              <a:ext uri="{FF2B5EF4-FFF2-40B4-BE49-F238E27FC236}">
                <a16:creationId xmlns:a16="http://schemas.microsoft.com/office/drawing/2014/main" id="{C757008C-E512-4DF0-9C27-7C91E190B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menihi so živeli v samoti in zelo preprosto </a:t>
            </a:r>
          </a:p>
          <a:p>
            <a:r>
              <a:rPr lang="sl-SI" altLang="sl-SI" sz="2400"/>
              <a:t>posvečali so se delu in molitvi (ora et labora), prepisovali so knjige, izobraževali ljudstvo</a:t>
            </a:r>
          </a:p>
          <a:p>
            <a:r>
              <a:rPr lang="sl-SI" altLang="sl-SI" sz="2400"/>
              <a:t>držali so se redovnih zaobljub:  pokorščine, uboštva, čistosti in stalnega prebivališča</a:t>
            </a:r>
          </a:p>
          <a:p>
            <a:r>
              <a:rPr lang="sl-SI" altLang="sl-SI" sz="2400"/>
              <a:t>držali so se strogega posta, skrbno so urejali zelenjavne vrtove in gojili sadje</a:t>
            </a:r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EF69A5-5344-479D-BF61-C1CAC8E4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Življenje v samostanih</a:t>
            </a:r>
          </a:p>
        </p:txBody>
      </p:sp>
      <p:pic>
        <p:nvPicPr>
          <p:cNvPr id="9220" name="Picture 2" descr="http://www.vlom.si/data/upload/menihi.jpg">
            <a:extLst>
              <a:ext uri="{FF2B5EF4-FFF2-40B4-BE49-F238E27FC236}">
                <a16:creationId xmlns:a16="http://schemas.microsoft.com/office/drawing/2014/main" id="{1EA2E858-037C-4B9A-B16F-D28B1E92E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3"/>
            <a:ext cx="3227388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 descr="http://img.rtvslo.si/upload/Kultura/likovna%20umetnost/maissen1_show.jpg">
            <a:extLst>
              <a:ext uri="{FF2B5EF4-FFF2-40B4-BE49-F238E27FC236}">
                <a16:creationId xmlns:a16="http://schemas.microsoft.com/office/drawing/2014/main" id="{A80671A8-C0F6-470D-8A0C-BB844B15F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265613"/>
            <a:ext cx="34559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2">
            <a:extLst>
              <a:ext uri="{FF2B5EF4-FFF2-40B4-BE49-F238E27FC236}">
                <a16:creationId xmlns:a16="http://schemas.microsoft.com/office/drawing/2014/main" id="{4DDF1A76-4732-48E4-AB0A-54A4CDF57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000"/>
              <a:t>središče benediktincev je bil samostan Monte Cassino, JVZ od Rima</a:t>
            </a:r>
          </a:p>
          <a:p>
            <a:r>
              <a:rPr lang="sl-SI" altLang="sl-SI" sz="2000"/>
              <a:t>zaobljubljeni so bili tudi stalnemu prebivališču (stabilitas loci)</a:t>
            </a:r>
          </a:p>
          <a:p>
            <a:r>
              <a:rPr lang="sl-SI" altLang="sl-SI" sz="2000"/>
              <a:t>obleko benediktincev sestavljajo črn habit, usnjen pas in črn škapulir</a:t>
            </a:r>
          </a:p>
          <a:p>
            <a:r>
              <a:rPr lang="sl-SI" altLang="sl-SI" sz="2000"/>
              <a:t>benediktinci živijo v samostanu, katerega predstojnik je opat</a:t>
            </a:r>
          </a:p>
          <a:p>
            <a:r>
              <a:rPr lang="sl-SI" altLang="sl-SI" sz="2000"/>
              <a:t>benediktinske opatije so bile od 6. do 13. stoletja središče verskega, znanstvenega,  kulturnega in gospodarskega življenja</a:t>
            </a:r>
          </a:p>
          <a:p>
            <a:r>
              <a:rPr lang="sl-SI" altLang="sl-SI" sz="2000"/>
              <a:t>njihova osnovna dejavnost je bila misijonarstvo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CEC6350-B85E-401F-8D6D-FB654634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Benediktinci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2">
            <a:extLst>
              <a:ext uri="{FF2B5EF4-FFF2-40B4-BE49-F238E27FC236}">
                <a16:creationId xmlns:a16="http://schemas.microsoft.com/office/drawing/2014/main" id="{C28FEAB0-E626-4E0C-8B19-A87F37DE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leta 1000 se je začelo med menihi širiti gibanje, ki je zagovarjalo prenovo rimsko-katoliške cerkve</a:t>
            </a:r>
          </a:p>
          <a:p>
            <a:r>
              <a:rPr lang="sl-SI" altLang="sl-SI" sz="2400"/>
              <a:t>hoteli so odpraviti napake v cerkvi in samostanih</a:t>
            </a:r>
          </a:p>
          <a:p>
            <a:r>
              <a:rPr lang="sl-SI" altLang="sl-SI" sz="2400"/>
              <a:t>ustanovljeni so bili novi meniški redovi (avguštinci, kartuzijani, cistercijani, križarski redovi )</a:t>
            </a:r>
          </a:p>
          <a:p>
            <a:r>
              <a:rPr lang="sl-SI" altLang="sl-SI" sz="2400"/>
              <a:t>pojavili so se menihi, ki so potovali iz kraja do kraja in pridigali ljudem o uboštvu – beraški redovi (frančiškani, dominikanci)</a:t>
            </a:r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152DA68-2379-4EF9-AB6B-AE493433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Prenova rimskokatoliške cerkve</a:t>
            </a:r>
          </a:p>
        </p:txBody>
      </p:sp>
      <p:pic>
        <p:nvPicPr>
          <p:cNvPr id="11268" name="Picture 4" descr="http://www.parapsihologija.hr/slike/Crkva%20Sv_%20Bruna.jpg">
            <a:extLst>
              <a:ext uri="{FF2B5EF4-FFF2-40B4-BE49-F238E27FC236}">
                <a16:creationId xmlns:a16="http://schemas.microsoft.com/office/drawing/2014/main" id="{C0A98ADE-BF94-4AD6-922A-332969885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365625"/>
            <a:ext cx="209391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http://santiebeati.it/immagini/Original/21750/21750CJ.JPG">
            <a:extLst>
              <a:ext uri="{FF2B5EF4-FFF2-40B4-BE49-F238E27FC236}">
                <a16:creationId xmlns:a16="http://schemas.microsoft.com/office/drawing/2014/main" id="{2141C006-0DBA-498B-8F89-17885333A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4292600"/>
            <a:ext cx="18002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532FE22A-2284-4ABC-99C5-70A9FBB31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Benediktinci (Gornji Grad)</a:t>
            </a:r>
          </a:p>
          <a:p>
            <a:r>
              <a:rPr lang="sl-SI" altLang="sl-SI"/>
              <a:t>Cistercijani (Stična, Vetrinje, Kostanjevica), </a:t>
            </a:r>
          </a:p>
          <a:p>
            <a:r>
              <a:rPr lang="sl-SI" altLang="sl-SI"/>
              <a:t>Kartuzijani  (Pleterje,Žiče, Bistra, Jurklošter)</a:t>
            </a:r>
          </a:p>
          <a:p>
            <a:r>
              <a:rPr lang="sl-SI" altLang="sl-SI"/>
              <a:t>Viteški redovi – Maltežani (komenda pri Kamniku, komenda na Polzeli)</a:t>
            </a:r>
          </a:p>
          <a:p>
            <a:r>
              <a:rPr lang="sl-SI" altLang="sl-SI"/>
              <a:t>Samostane v Sloveniji ukinil Jožef II. v 18. stol.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0968B27-E7C5-4139-A7FC-2BA9BE94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Prvi samostani na slovenskem ozemlju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1">
            <a:extLst>
              <a:ext uri="{FF2B5EF4-FFF2-40B4-BE49-F238E27FC236}">
                <a16:creationId xmlns:a16="http://schemas.microsoft.com/office/drawing/2014/main" id="{1E283017-F68A-4106-A768-199017B43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81B70F42-5021-4464-962A-3CC784F0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3316" name="il_fi" descr="http://solair.eunet.rs/~frazemun/habiti1.jpg">
            <a:extLst>
              <a:ext uri="{FF2B5EF4-FFF2-40B4-BE49-F238E27FC236}">
                <a16:creationId xmlns:a16="http://schemas.microsoft.com/office/drawing/2014/main" id="{60E36BC2-C3A1-4115-B8D4-05756E47CB3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913"/>
            <a:ext cx="5689600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298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Algerian</vt:lpstr>
      <vt:lpstr>Constantia</vt:lpstr>
      <vt:lpstr>Wingdings 2</vt:lpstr>
      <vt:lpstr>Papir</vt:lpstr>
      <vt:lpstr>SAMOSTANI</vt:lpstr>
      <vt:lpstr>PowerPoint Presentation</vt:lpstr>
      <vt:lpstr>Življenje v samostanih</vt:lpstr>
      <vt:lpstr>Benediktinci</vt:lpstr>
      <vt:lpstr>Prenova rimskokatoliške cerkve</vt:lpstr>
      <vt:lpstr>Prvi samostani na slovenskem ozemlju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2019-06-03T09:10:33Z</dcterms:created>
  <dcterms:modified xsi:type="dcterms:W3CDTF">2019-06-03T09:10:33Z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