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1"/>
    <p:sldMasterId id="2147483661" r:id="rId2"/>
    <p:sldMasterId id="2147483665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2" r:id="rId21"/>
    <p:sldId id="283" r:id="rId22"/>
    <p:sldId id="284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55D"/>
    <a:srgbClr val="663300"/>
    <a:srgbClr val="800000"/>
    <a:srgbClr val="800080"/>
    <a:srgbClr val="660066"/>
    <a:srgbClr val="00CCFF"/>
    <a:srgbClr val="B0C7D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93" autoAdjust="0"/>
  </p:normalViewPr>
  <p:slideViewPr>
    <p:cSldViewPr>
      <p:cViewPr varScale="1">
        <p:scale>
          <a:sx n="71" d="100"/>
          <a:sy n="71" d="100"/>
        </p:scale>
        <p:origin x="-19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E182-4F17-4E95-894D-63E32F978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D2F44-31F4-46C0-9950-A8A55AFC0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77EA1-252F-47C6-BBCA-A498F706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DC72-1493-4E68-8BB6-54FAE972E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0BDA4-3B9F-4BF1-A6C9-489F7558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4FC0C-C210-4333-AC43-405835A01F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247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CF86-48A7-4F4B-88CA-110ABACB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4869C-DF77-416A-B588-8CB5511B4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103D-D17B-4F23-BDB1-4E92E5B7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20C2A-C015-4DC7-9BF0-55E88404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C74C9-957B-4974-831B-4A711C9C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34B69-E218-49C6-B8DF-538BB8FE5F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751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383594-FFCC-4634-A198-6573724BE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454C2-A579-459D-A58A-D659A6E4F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029A0-A5D7-4D9E-8753-37B7298C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39BFC-03D5-4494-9900-0181054A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2ADF9-84CD-48BE-A153-E4906A24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30755-8AEF-40F3-A2AA-C5F4D9C2B0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732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>
            <a:extLst>
              <a:ext uri="{FF2B5EF4-FFF2-40B4-BE49-F238E27FC236}">
                <a16:creationId xmlns:a16="http://schemas.microsoft.com/office/drawing/2014/main" id="{B959D138-428D-49EF-B609-47FE9DDE725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9155" name="Freeform 3">
              <a:extLst>
                <a:ext uri="{FF2B5EF4-FFF2-40B4-BE49-F238E27FC236}">
                  <a16:creationId xmlns:a16="http://schemas.microsoft.com/office/drawing/2014/main" id="{43779952-0B6F-435A-9C02-BB2F445D26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9156" name="Freeform 4">
              <a:extLst>
                <a:ext uri="{FF2B5EF4-FFF2-40B4-BE49-F238E27FC236}">
                  <a16:creationId xmlns:a16="http://schemas.microsoft.com/office/drawing/2014/main" id="{FC1FEBC3-78D5-4820-8AE4-79BEB0E3AB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9157" name="Rectangle 5">
            <a:extLst>
              <a:ext uri="{FF2B5EF4-FFF2-40B4-BE49-F238E27FC236}">
                <a16:creationId xmlns:a16="http://schemas.microsoft.com/office/drawing/2014/main" id="{0EC2C9E6-D52C-4693-A73B-7165713F242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F1BB990-EF8A-4C5B-B56A-EFEF659419D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FB9CCDEB-AD27-4ACD-AB5E-5E980DE608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CFED6C54-7219-416D-B9C6-A35F8C7AB7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60095B-146E-4D83-AB1E-DED9ED35AF7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C8D8C293-B1EF-431F-883E-29A615DE50C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FC50-6BDC-4BD0-9C53-1B5152C5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B3B1-2C35-4D89-92A3-7889B49C6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2486B-A3B5-4B68-8406-1091871A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56EB2-EFA8-4F4F-9D51-AE746570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E76E6-EBD5-417B-9569-66956058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6F26A-E09C-4A44-8D3B-A1008827C2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2257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079D-44A1-4BBF-B9CB-DF40DE4B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C1591-2C6D-495B-9372-393C028C2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232EC-00FB-4582-8E0C-E255B7E1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4A44-6D5E-49B7-9287-831A937D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D2809-AA10-4E32-BFA2-A6F60FFC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38D32-4A53-4678-9C20-7C7D0A1C74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667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A7D4-BD18-4912-8958-D721E9B1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97EF8-3662-4D0D-86CD-BD41645CE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6D21B-4B1C-43FC-BC33-AE04D6E2B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72958-46B4-4B05-AF45-708E7B2E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02707-EA08-4F74-AA5A-80864812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E5ADA-8675-42E0-A043-B25081AB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D4DEC-F09A-4AC0-AAC8-0EA1C8E5BF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595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B704F-42AA-415B-86E6-4C5C2878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0874B-AFE7-46AF-9895-1EA14E206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22234-119E-4259-B928-1D7DC2814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66548-65C2-4C7C-BCD9-5C83BF08C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6A90B-7891-4052-9B0A-2A84A66AE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65DD01-F468-4564-B437-A9B79A812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F0B84-7DFC-4159-A1C3-7DF9CBE8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E8CA8-E260-409E-811A-D0EB1A58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7B0C7-3638-4A1E-9161-B6EBFB4999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93779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F76E4-C313-4877-903F-E8D876EF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D202E-9FF8-42F0-A3E1-C86BA6BB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7C267-4138-4D3F-A1DA-0970BF9E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6B7BF-2B77-469C-90F3-1DBDFC37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8F05B-A467-459A-BD86-486A0635B1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3078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591DA-CB70-4AD8-AA7D-BF81C939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A6157-9C5D-45A9-B374-CE985695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5C182-17F3-453C-B567-19124552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61C4D-CC1D-4A01-AAFC-2C6C185105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7933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6F51-A685-4701-8CD1-C8C98133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63D3D-C371-467F-BCAB-FA33F7011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5213B-923C-419C-A9B8-E9085147D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DEC8B-419A-4AAB-817E-6BCB632A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F0183-3E49-49B1-B6A5-D6493D7D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64013-52F9-463E-8B96-5ADA99FC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411A6-EA35-4636-A38C-DECE0330FF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56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9C40-6E32-43E9-B895-67DD6CD4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5EB2-7BDA-4214-BE92-0C7CF3C20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85CD-F6E6-454D-B81A-97214108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0826C-E88E-4D36-B12B-924A04EC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C370-0350-4F00-B4AC-F4B709AB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3A453-C1BE-40E8-AB00-B87542585A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197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AD5B-7BFD-415D-AE62-D34D167FA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41BFBB-DFAE-495D-BD87-DAC32E626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9F92A-0E96-4D91-89F7-833D0627F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8E708-6186-4E7E-AE98-3EA7928A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11656-1061-4CF0-8C53-97223112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7AD5-4533-4498-9744-9F352066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CF0D8-D249-4BE9-83CE-7F58AF0F04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21054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0EB3-1728-43FA-B67E-8B452C53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6583B-78ED-4E78-B3B3-4B2D87879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F282-F129-4A19-B3C6-293A104A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77F09-BF9C-46DE-8231-C3836EF13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B741E-ABB7-4AA8-B005-C2AC1A4C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26CCE-11C0-471A-B34E-B98604EE82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6350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52AA5-4AB5-4146-AD83-C55357F1E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F00DB-CF37-4636-8B51-51C12E41A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39EB6-7589-474F-B28E-876468F3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E0E95-2ACB-4CB7-A0CA-37A6893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E4AA6-4C10-4C08-BF37-F489A81B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D869E-791E-4C06-A716-3275D7E445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148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CF13D13A-9CA4-4A4E-A909-A8D0867AF1D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6B8DFC0-FF3A-4DD3-806E-80AD78F6F54B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374111B-D78D-4CDF-B13E-3948F967CF4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3C5D2D13-F6E1-44EE-A255-5E3611E7F8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0A9DF93B-9BBE-466A-A4A5-988DB7C6A1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E29FF9-24FB-4BFD-B727-C9D1AD23EFC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C454-1D74-4D15-92E6-E5B4B901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E5FC1-B36F-4245-B30D-6DE0BEB66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B5A10-85F5-479D-8C8F-32F91902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6BDB1-602C-4507-80BA-A059A134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CD092-8A02-4C31-8C85-31B08321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9AADE-90C7-4C60-BF56-AF647F57B1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1922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F996-23B5-45C4-A0CD-7EF7BEDB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AD473-474E-4F05-A5D3-496DC05D9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8043B-38C0-4521-9C12-B8374766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48F7C-C4F3-4780-A04C-21407C79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025F8-DE04-45BB-9A6B-E4D0ADB5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F743E-7870-4C24-81F9-C7A0D70B42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1177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6265-0BC7-47B9-B153-FBA74CC0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92C-5332-44EA-A737-39CEC577E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B416D-A934-4FE1-AA7D-A47C01E8E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A2682-2C47-4436-A51D-A5D49348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F9C7E-9F57-40B5-8424-73075D39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98441-0027-422B-90EB-426D7D87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55093-41ED-41BF-973E-2CEB858CA1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0953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F90BD-28E3-4F59-893D-D7387077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D2F77-568B-406B-AB59-A5A01F73D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273F3-65DD-4680-B859-618B7D46F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8ECFB8-A1A4-492A-B618-7692208C3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88767-F6F2-4324-A467-5FDB09813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DD6AA-93B8-4ABA-9D34-8574FB9B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6E9B7-3FFA-48CE-BBBD-6EC042CC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43BC4-B43C-4185-83D7-7C40B187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F13BC-226A-42A1-B16B-4120BA1B41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5252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BBA4-EFC6-427B-8564-6A84A36A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D831C-2C7F-4ABB-8F03-B42EA1224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2FC05-12E2-4151-9B16-82C240A4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CFF1A-299B-4983-BD19-1CD62FFC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8C8A-DEBF-427D-8EF0-48F818477E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1605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EEF12-AD93-47C9-A4CD-2143FEA7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23486-B266-484F-91DD-60D38E32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865F6-3A49-42F1-B62A-00581F14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297B7-6DCA-4D94-9B79-A902620BC2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146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BA81-0EC1-41D3-8020-A9492DF5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D5EAE-633D-49E2-90B7-4CF6F0F6C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08A00-292F-4797-885C-93E907C3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C641C-938E-4332-BEB9-EBF624D1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54DA6-1314-4875-B3C2-64721A7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1D4B5-533F-4343-9FF9-9A7D3BA01F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2590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0622-D03E-434D-8EA8-A29D052B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ACCD-4437-4D90-9C6F-ABF70C19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24A1E-561B-46E2-BEC0-F311E8C67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DDE2E-3D9A-4EDF-9E1F-4C5F29CC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5DF4B-20D6-4A19-A15C-379BF567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2973F-D5B0-4754-89D6-8CD2FB48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61476-7F4D-44A7-A31F-607E96DEE8F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5281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AC0F-57EF-4001-98A1-06990924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DA344-6FC3-4C93-91FD-E42E7B313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6CF07-8C03-4BF1-8699-054ED2CB1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2F9BB-23AA-4F5B-8684-A4D52CE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3949A-EB0E-44C4-B579-63AF60E15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737A8-05D8-4760-A793-69EF8241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AA522-9A25-4516-96C4-31B6C123DD9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5992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6C59E-8C84-4341-AE16-048CA6C0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83828-0DC8-4D71-9014-BF186046D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C2442-2BB8-4B3B-AB3C-A041F7CD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AE952-7664-4C32-8170-7CBA9A2D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5ACB8-A3ED-4A83-9BFF-44709626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929AC-0ABD-446D-BEC7-C99C9F8725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0984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664E5-3D63-49B9-990C-2ED5B233C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6EF5F-B08E-456C-9FB5-7FA4A3195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6A5E1-D990-49D4-AE9E-2807FBF4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05B-44B5-468D-8973-71C06D90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6910C-2935-4A42-8818-C45C0BCD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AFE45-4766-4B43-B6B8-F10BD4E265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53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9651-6CCC-4B53-8222-19F15640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3A176-E5D7-46E5-B0AC-40196C6D9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96881-1DB0-41F0-8942-9DF097B2C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A2BF7-1095-47BA-998F-E84F5D7E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A2C17-9340-41FD-B7F7-1CE7023B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7AB02-C1CC-4B86-9906-19C3D7DA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DE7D3-3217-45A9-BAFE-07D5F47EB1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853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66F4-8665-4D37-B608-2C122648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FA8DA-909D-4011-8B7C-4AC99FC7E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6654B-776F-4BCC-A6A8-A1A2EC26E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4AD38-A7DB-47C3-ADF8-F7EB337CC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D4194-9A3F-46A0-8FCE-7B7B07F60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1E6CA0-B56B-4962-BD4B-E483B07A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72901-0D5D-490D-8C3D-3A9E5E59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3F66E-0BFB-4527-B33F-3CB3B2EC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79C8E-BA26-4169-A170-8CE2642AA0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58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58D7-C4FA-4266-B44D-2E8859FF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68A86-35F0-4661-A294-DFC49F4A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D3BAB-9BBD-42AA-9D99-063817FC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0DB9C-95E3-4F97-85DA-9C531409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98BC0-9DDB-4306-A1E2-6D9FF09420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471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9A2B40-8108-4069-B248-E8242694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499F0-5F8D-48E0-963C-D8AF0D4D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02890-C376-4FC6-BC46-FA07D753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D4E69-7B9D-4B67-A124-B1E44BCE47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928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EB5B-18D4-43CB-A922-5A0AD625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8BEB-7849-4C53-ADBB-52DC7DF36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BD511-99E5-4334-AF69-D95509019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5458C-8597-4453-8E86-E24D098F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39C63-6237-46CE-8F3D-C9B5C731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8668C-1200-4B7F-8BB8-7D889258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9650C-0250-45BC-8455-F646DC5FFE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823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E0751-6DC0-485F-9071-2FB2243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79A9B-F42A-4C28-90E8-612E7B160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B6E19-D68D-4EB5-A5B5-D13E23553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5AA70-5BC6-4F6A-8C77-B153703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DB7C9-FD4C-47E1-B5F2-AEB0834E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ED212-B7D2-4947-B4AB-EE42C541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61BBF-3B86-4BE3-9C9D-F5CFB35350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763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6DF9442-0FE0-459A-9D03-72AE8AF35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199E4B6-8566-4172-B66E-B25416476A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A119A980-4228-42F2-8ED8-EE93C6E125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97BAA1AD-5A31-4379-9154-D0D8494CF2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FF2EDD15-FBA7-4E57-AFF9-92121095C0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79DCF4-3418-4DE2-8E25-A1D296877A3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>
            <a:extLst>
              <a:ext uri="{FF2B5EF4-FFF2-40B4-BE49-F238E27FC236}">
                <a16:creationId xmlns:a16="http://schemas.microsoft.com/office/drawing/2014/main" id="{F92029E3-CDD3-432C-BF6C-1EE71E241CF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8131" name="Freeform 3">
              <a:extLst>
                <a:ext uri="{FF2B5EF4-FFF2-40B4-BE49-F238E27FC236}">
                  <a16:creationId xmlns:a16="http://schemas.microsoft.com/office/drawing/2014/main" id="{5633F747-46AA-4949-B21E-EA0828B3A2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8132" name="Freeform 4">
              <a:extLst>
                <a:ext uri="{FF2B5EF4-FFF2-40B4-BE49-F238E27FC236}">
                  <a16:creationId xmlns:a16="http://schemas.microsoft.com/office/drawing/2014/main" id="{CF5FAEC6-3852-477F-A6C2-224280EA75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8133" name="Rectangle 5">
            <a:extLst>
              <a:ext uri="{FF2B5EF4-FFF2-40B4-BE49-F238E27FC236}">
                <a16:creationId xmlns:a16="http://schemas.microsoft.com/office/drawing/2014/main" id="{B39BF3B8-C8C0-4088-9F51-E02E41F2C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05B47041-F8E5-422C-AE52-F7AE1CF32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B861BC9E-F01F-462C-B930-17770D9BB6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FD4414FE-E3F4-44D2-AC4B-0DA45D494F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48137" name="Rectangle 9">
            <a:extLst>
              <a:ext uri="{FF2B5EF4-FFF2-40B4-BE49-F238E27FC236}">
                <a16:creationId xmlns:a16="http://schemas.microsoft.com/office/drawing/2014/main" id="{74A4B95A-9A5A-4525-8B76-C0DD4A30C6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6120EFE-AE31-4AD1-9C06-5253A59C4EF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7EF0BD8-5299-45B8-838B-BD32E72D4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052BA54-2673-4398-A5EC-93D5291E1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6BF4976B-7701-4C27-8F38-73D941D900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50295DC9-633A-4321-8EC1-6A648DC456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64980AAE-9747-41BA-90D6-FA2C19964C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2D2BD9F-0981-4557-AB96-8741243841C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88A91675-11C6-459F-8603-A50FD8F0B9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sl-SI" altLang="sl-SI" sz="3200"/>
          </a:p>
        </p:txBody>
      </p:sp>
      <p:pic>
        <p:nvPicPr>
          <p:cNvPr id="2052" name="Picture 4" descr="index">
            <a:extLst>
              <a:ext uri="{FF2B5EF4-FFF2-40B4-BE49-F238E27FC236}">
                <a16:creationId xmlns:a16="http://schemas.microsoft.com/office/drawing/2014/main" id="{72A90D69-C2D8-4B24-972B-215625F8D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76475"/>
            <a:ext cx="4187825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>
            <a:extLst>
              <a:ext uri="{FF2B5EF4-FFF2-40B4-BE49-F238E27FC236}">
                <a16:creationId xmlns:a16="http://schemas.microsoft.com/office/drawing/2014/main" id="{4CD3F6F0-0A4F-421F-9719-486218FBB0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7772400" cy="1470025"/>
          </a:xfrm>
        </p:spPr>
        <p:txBody>
          <a:bodyPr anchor="ctr"/>
          <a:lstStyle/>
          <a:p>
            <a:r>
              <a:rPr lang="sl-SI" altLang="sl-SI" b="1">
                <a:solidFill>
                  <a:srgbClr val="00CCFF"/>
                </a:solidFill>
              </a:rPr>
              <a:t>SCIENTOLOGIJA</a:t>
            </a:r>
          </a:p>
        </p:txBody>
      </p:sp>
      <p:pic>
        <p:nvPicPr>
          <p:cNvPr id="2059" name="Picture 11" descr="cruisepic">
            <a:extLst>
              <a:ext uri="{FF2B5EF4-FFF2-40B4-BE49-F238E27FC236}">
                <a16:creationId xmlns:a16="http://schemas.microsoft.com/office/drawing/2014/main" id="{0B10513E-D712-4305-9973-9E22FC01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89138"/>
            <a:ext cx="6443662" cy="48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john travolta-saidaonline">
            <a:extLst>
              <a:ext uri="{FF2B5EF4-FFF2-40B4-BE49-F238E27FC236}">
                <a16:creationId xmlns:a16="http://schemas.microsoft.com/office/drawing/2014/main" id="{616E5D65-C982-4776-BAD9-A903667A4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3471"/>
          <a:stretch>
            <a:fillRect/>
          </a:stretch>
        </p:blipFill>
        <p:spPr bwMode="auto">
          <a:xfrm>
            <a:off x="7199313" y="4076700"/>
            <a:ext cx="1944687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irstie-alley-mission-impossible-iii-los-angeles-premiere-arrivals-u9iu71">
            <a:extLst>
              <a:ext uri="{FF2B5EF4-FFF2-40B4-BE49-F238E27FC236}">
                <a16:creationId xmlns:a16="http://schemas.microsoft.com/office/drawing/2014/main" id="{8493E6FE-1B52-46A2-9D7E-4A5E09556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r="841"/>
          <a:stretch>
            <a:fillRect/>
          </a:stretch>
        </p:blipFill>
        <p:spPr bwMode="auto">
          <a:xfrm>
            <a:off x="2771775" y="3976688"/>
            <a:ext cx="172720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katie_holmes_sapphire-earrings">
            <a:extLst>
              <a:ext uri="{FF2B5EF4-FFF2-40B4-BE49-F238E27FC236}">
                <a16:creationId xmlns:a16="http://schemas.microsoft.com/office/drawing/2014/main" id="{23068509-A7AE-4BA5-B044-B7575961D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3A33A0B-A336-4B23-9F9D-9CD3DECE7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THETAN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5ED1177-A7CF-4015-92FA-5C30FE275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114800"/>
          </a:xfrm>
        </p:spPr>
        <p:txBody>
          <a:bodyPr/>
          <a:lstStyle/>
          <a:p>
            <a:r>
              <a:rPr lang="sl-SI" altLang="sl-SI" sz="2800"/>
              <a:t>Čist, neumrljiv duh, ki ne pozna nobene prostorske in časovne omejitve, razen če si je ne ustvari sam. </a:t>
            </a:r>
          </a:p>
          <a:p>
            <a:r>
              <a:rPr lang="sl-SI" altLang="sl-SI" sz="2800"/>
              <a:t>Biti vzrok in ne posledica!</a:t>
            </a:r>
            <a:r>
              <a:rPr lang="sl-SI" altLang="sl-SI"/>
              <a:t>  </a:t>
            </a:r>
          </a:p>
        </p:txBody>
      </p:sp>
      <p:pic>
        <p:nvPicPr>
          <p:cNvPr id="11268" name="Picture 4" descr="parts-of-man">
            <a:extLst>
              <a:ext uri="{FF2B5EF4-FFF2-40B4-BE49-F238E27FC236}">
                <a16:creationId xmlns:a16="http://schemas.microsoft.com/office/drawing/2014/main" id="{1958EF5D-2682-45A7-B61F-23FE52756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87800"/>
            <a:ext cx="5575300" cy="28702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68-11">
            <a:extLst>
              <a:ext uri="{FF2B5EF4-FFF2-40B4-BE49-F238E27FC236}">
                <a16:creationId xmlns:a16="http://schemas.microsoft.com/office/drawing/2014/main" id="{B5AE453A-599B-463F-9254-DCB72CC7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63"/>
            <a:ext cx="9144000" cy="70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03456F86-AF45-4B81-AF4C-4C9F38E9F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800080"/>
                </a:solidFill>
              </a:rPr>
              <a:t>REINKARNACIJA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4E885F3-9168-416A-A13F-5789C5927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sl-SI" altLang="sl-SI" sz="2800" b="1">
              <a:solidFill>
                <a:srgbClr val="800080"/>
              </a:solidFill>
            </a:endParaRPr>
          </a:p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rgbClr val="800080"/>
                </a:solidFill>
              </a:rPr>
              <a:t>Da je človek izvenzemeljskega porekla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rgbClr val="800080"/>
                </a:solidFill>
              </a:rPr>
              <a:t>Thetan ob smrti zapusti telo in se navadno vrne na kak planet</a:t>
            </a:r>
            <a:r>
              <a:rPr lang="sl-SI" altLang="sl-SI" sz="2800" b="1">
                <a:solidFill>
                  <a:srgbClr val="800080"/>
                </a:solidFill>
                <a:cs typeface="Arial" panose="020B0604020202020204" pitchFamily="34" charset="0"/>
              </a:rPr>
              <a:t>→</a:t>
            </a:r>
            <a:r>
              <a:rPr lang="sl-SI" altLang="sl-SI" sz="2800" b="1">
                <a:solidFill>
                  <a:srgbClr val="800080"/>
                </a:solidFill>
              </a:rPr>
              <a:t>močan vložek pozabe </a:t>
            </a:r>
            <a:r>
              <a:rPr lang="sl-SI" altLang="sl-SI" sz="2800" b="1">
                <a:solidFill>
                  <a:srgbClr val="800080"/>
                </a:solidFill>
                <a:cs typeface="Arial" panose="020B0604020202020204" pitchFamily="34" charset="0"/>
              </a:rPr>
              <a:t>→z reinakrnacijo </a:t>
            </a:r>
            <a:r>
              <a:rPr lang="sl-SI" altLang="sl-SI" sz="2800" b="1">
                <a:solidFill>
                  <a:srgbClr val="800080"/>
                </a:solidFill>
              </a:rPr>
              <a:t>dobi telo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rgbClr val="800080"/>
                </a:solidFill>
              </a:rPr>
              <a:t>Vse, kar v svojem sedanjem življenju delamo, lahko vpliva na nas v prihodnjem življenju. 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rgbClr val="800080"/>
                </a:solidFill>
              </a:rPr>
              <a:t>Prav tako se v našem sedanjem življenju kažejo izkušnje iz prejšnjih življenj.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6C8CF21-94F8-404B-B06D-6245BF3AD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CLEAR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BCA209D-4F13-4C5F-9C0E-C6A062F0A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Cilj je postati clear </a:t>
            </a:r>
          </a:p>
          <a:p>
            <a:r>
              <a:rPr lang="sl-SI" altLang="sl-SI" sz="2800"/>
              <a:t>Nima več reaktivnega uma</a:t>
            </a:r>
          </a:p>
          <a:p>
            <a:r>
              <a:rPr lang="sl-SI" altLang="sl-SI" sz="2800"/>
              <a:t>Njegova dejanja kažejo, da uravnava življenje in iz njega črpa zadovoljstvo</a:t>
            </a:r>
          </a:p>
          <a:p>
            <a:r>
              <a:rPr lang="sl-SI" altLang="sl-SI" sz="2800"/>
              <a:t>Popolnoma svoboden</a:t>
            </a:r>
          </a:p>
          <a:p>
            <a:r>
              <a:rPr lang="sl-SI" altLang="sl-SI" sz="2800"/>
              <a:t>Njegovi potenciali so neomejeni, večine se sam niti ne zaveda</a:t>
            </a:r>
          </a:p>
          <a:p>
            <a:r>
              <a:rPr lang="sl-SI" altLang="sl-SI" sz="2800"/>
              <a:t>Njegov obstoj se razteza več kot na zgolj</a:t>
            </a:r>
            <a:r>
              <a:rPr lang="sl-SI" altLang="sl-SI"/>
              <a:t> eno življenjsko dobo. </a:t>
            </a:r>
          </a:p>
        </p:txBody>
      </p:sp>
      <p:pic>
        <p:nvPicPr>
          <p:cNvPr id="13316" name="Picture 4" descr="6a00d8345257f969e20120a6a88451970c-500wi">
            <a:extLst>
              <a:ext uri="{FF2B5EF4-FFF2-40B4-BE49-F238E27FC236}">
                <a16:creationId xmlns:a16="http://schemas.microsoft.com/office/drawing/2014/main" id="{2F0F2876-BD27-4840-B684-2381CC74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3375"/>
            <a:ext cx="1681162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335EA79-3CC2-425D-8C01-B806779F0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sl-SI" altLang="sl-SI"/>
              <a:t>REAKTIVNI UM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18968E7-ACB9-43B5-9015-D558A3232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izvor vseh nezaželenih čustev, strahov, dvomov v samega sebe in psihosomatskih bolečin.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Dianetika je edini način, da se reaktivnega uma osvobodite in sprostite svoje resnične sposobnosti </a:t>
            </a:r>
            <a:r>
              <a:rPr lang="sl-SI" altLang="sl-SI" sz="2800">
                <a:cs typeface="Arial" panose="020B0604020202020204" pitchFamily="34" charset="0"/>
              </a:rPr>
              <a:t>→c </a:t>
            </a:r>
            <a:r>
              <a:rPr lang="sl-SI" altLang="sl-SI" sz="2800"/>
              <a:t>lear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Reaktivni um naj bi bil skriti sovražnik, ki kljub naporom, ki jih vlagaš v preživetje, deluje proti tebi. </a:t>
            </a:r>
          </a:p>
        </p:txBody>
      </p:sp>
      <p:pic>
        <p:nvPicPr>
          <p:cNvPr id="14340" name="Picture 4" descr="how-mind3">
            <a:extLst>
              <a:ext uri="{FF2B5EF4-FFF2-40B4-BE49-F238E27FC236}">
                <a16:creationId xmlns:a16="http://schemas.microsoft.com/office/drawing/2014/main" id="{3D09C4E2-0CEB-4A4E-AB56-CF12131DE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6119" r="964" b="8990"/>
          <a:stretch>
            <a:fillRect/>
          </a:stretch>
        </p:blipFill>
        <p:spPr bwMode="auto">
          <a:xfrm>
            <a:off x="2051050" y="4411663"/>
            <a:ext cx="5475288" cy="2447925"/>
          </a:xfrm>
          <a:prstGeom prst="rect">
            <a:avLst/>
          </a:prstGeom>
          <a:noFill/>
          <a:ln w="76200">
            <a:solidFill>
              <a:srgbClr val="D1A5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tates">
            <a:extLst>
              <a:ext uri="{FF2B5EF4-FFF2-40B4-BE49-F238E27FC236}">
                <a16:creationId xmlns:a16="http://schemas.microsoft.com/office/drawing/2014/main" id="{FF59B20B-47A5-4AF4-B8F7-89CC6AA8F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F3E6CA45-0F51-40CD-BD60-E4DA3201E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PRECLEAR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47371EA-9EA9-4CD9-9DD2-633105DE5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 vsakdo, ki še ni clear</a:t>
            </a:r>
          </a:p>
          <a:p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Oseba, ki s pomočjo scientologije izve več o življenju in sebi.</a:t>
            </a:r>
            <a:r>
              <a:rPr lang="sl-SI" altLang="sl-SI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F23809F-A452-463F-B918-D14BE5CC2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A50021"/>
                </a:solidFill>
              </a:rPr>
              <a:t>AVDITING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7E96F28-90F8-4ACF-BB5E-3E5350822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114800"/>
          </a:xfrm>
        </p:spPr>
        <p:txBody>
          <a:bodyPr/>
          <a:lstStyle/>
          <a:p>
            <a:r>
              <a:rPr lang="sl-SI" altLang="sl-SI" sz="2800">
                <a:solidFill>
                  <a:srgbClr val="A50021"/>
                </a:solidFill>
              </a:rPr>
              <a:t>Je scientološki proces, ki ga uporablja izobražen avditor na preclearju.</a:t>
            </a:r>
          </a:p>
          <a:p>
            <a:r>
              <a:rPr lang="sl-SI" altLang="sl-SI" sz="2800">
                <a:solidFill>
                  <a:srgbClr val="A50021"/>
                </a:solidFill>
              </a:rPr>
              <a:t>Avditor pomeni: tisti, ki posluša.</a:t>
            </a:r>
            <a:r>
              <a:rPr lang="sl-SI" altLang="sl-SI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16388" name="Picture 4" descr="auditing1">
            <a:extLst>
              <a:ext uri="{FF2B5EF4-FFF2-40B4-BE49-F238E27FC236}">
                <a16:creationId xmlns:a16="http://schemas.microsoft.com/office/drawing/2014/main" id="{8DD1D134-DD06-4D72-BA3E-1F07552F9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2" t="5853" r="16702" b="7860"/>
          <a:stretch>
            <a:fillRect/>
          </a:stretch>
        </p:blipFill>
        <p:spPr bwMode="auto">
          <a:xfrm>
            <a:off x="2555875" y="3860800"/>
            <a:ext cx="3883025" cy="25908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9D0F831-CD08-45D8-AF12-207AA84FA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AVDITIRANJE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92FD836-9ED6-4E7A-A565-E1FF9C6B7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/>
              <a:t>Avditor postavi preclearju vprašanje, ta mora vprašanje razumeti in znati nanj odgovoriti. 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Smisel je privesti človeka do višje stopnje zavesti o samem sebi in mu pomagati, da postavi razmerja z ljudmi in okolico na višjo raven. 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Naj bi posamezniku pomagal, da se postopoma spet dokoplje do samoodločanja, do zmožnosti in zavesti o sebi kot nesmrtnem bitju. 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To so skrbno izdelana vprašanja in določene mehanske vaje.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7-8dyn">
            <a:extLst>
              <a:ext uri="{FF2B5EF4-FFF2-40B4-BE49-F238E27FC236}">
                <a16:creationId xmlns:a16="http://schemas.microsoft.com/office/drawing/2014/main" id="{AE8CCE69-1523-42A7-86D3-583666409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949700"/>
            <a:ext cx="56515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17A82759-42B3-4F9F-BE53-A798D7203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DINAMIKE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849B2B0-666A-4B94-A4E3-BFEEA7338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967287"/>
          </a:xfrm>
        </p:spPr>
        <p:txBody>
          <a:bodyPr/>
          <a:lstStyle/>
          <a:p>
            <a:r>
              <a:rPr lang="sl-SI" altLang="sl-SI" sz="2800"/>
              <a:t>Osnovna človeška potreba preživetja</a:t>
            </a:r>
          </a:p>
          <a:p>
            <a:r>
              <a:rPr lang="sl-SI" altLang="sl-SI" sz="2800"/>
              <a:t>Deli na ti. 8 dinamik:</a:t>
            </a:r>
            <a:endParaRPr lang="sl-SI" altLang="sl-SI" sz="2800" b="1"/>
          </a:p>
          <a:p>
            <a:r>
              <a:rPr lang="sl-SI" altLang="sl-SI" sz="2800" b="1"/>
              <a:t>Osma dinamika</a:t>
            </a:r>
            <a:r>
              <a:rPr lang="sl-SI" altLang="sl-SI" sz="2800"/>
              <a:t> je Neskončnost</a:t>
            </a:r>
            <a:endParaRPr lang="sl-SI" altLang="sl-SI" sz="2800" b="1"/>
          </a:p>
          <a:p>
            <a:r>
              <a:rPr lang="sl-SI" altLang="sl-SI" sz="2800" b="1"/>
              <a:t>Sedma dinamika</a:t>
            </a:r>
            <a:r>
              <a:rPr lang="sl-SI" altLang="sl-SI" sz="2800"/>
              <a:t> je duhovna dinamika brez identitete, je življenjski vir.</a:t>
            </a:r>
            <a:endParaRPr lang="sl-SI" altLang="sl-SI" sz="28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5-6dyn">
            <a:extLst>
              <a:ext uri="{FF2B5EF4-FFF2-40B4-BE49-F238E27FC236}">
                <a16:creationId xmlns:a16="http://schemas.microsoft.com/office/drawing/2014/main" id="{C093EE56-AB7B-44EA-A4DF-0673E0239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068638"/>
            <a:ext cx="7235825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Rectangle 3">
            <a:extLst>
              <a:ext uri="{FF2B5EF4-FFF2-40B4-BE49-F238E27FC236}">
                <a16:creationId xmlns:a16="http://schemas.microsoft.com/office/drawing/2014/main" id="{2449E330-F260-4FA6-9BBA-B66363795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495800"/>
          </a:xfrm>
        </p:spPr>
        <p:txBody>
          <a:bodyPr/>
          <a:lstStyle/>
          <a:p>
            <a:r>
              <a:rPr lang="sl-SI" altLang="sl-SI" sz="2800" b="1"/>
              <a:t>Šesta dinamika</a:t>
            </a:r>
            <a:r>
              <a:rPr lang="sl-SI" altLang="sl-SI" sz="2800"/>
              <a:t> govori o Fizičnem svetu: čas, materijo, prostor in energijo.</a:t>
            </a:r>
            <a:endParaRPr lang="sl-SI" altLang="sl-SI" sz="2800" b="1"/>
          </a:p>
          <a:p>
            <a:r>
              <a:rPr lang="sl-SI" altLang="sl-SI" sz="2800" b="1"/>
              <a:t>Peta dinamika</a:t>
            </a:r>
            <a:r>
              <a:rPr lang="sl-SI" altLang="sl-SI" sz="2800"/>
              <a:t> je sestavljena iz živih bitij, flore in favne.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>
            <a:extLst>
              <a:ext uri="{FF2B5EF4-FFF2-40B4-BE49-F238E27FC236}">
                <a16:creationId xmlns:a16="http://schemas.microsoft.com/office/drawing/2014/main" id="{A97DBF80-0D05-4E4E-8D96-6D759F216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4495800"/>
          </a:xfrm>
        </p:spPr>
        <p:txBody>
          <a:bodyPr/>
          <a:lstStyle/>
          <a:p>
            <a:r>
              <a:rPr lang="sl-SI" altLang="sl-SI" sz="2800" b="1"/>
              <a:t>Četrta dinamika</a:t>
            </a:r>
            <a:r>
              <a:rPr lang="sl-SI" altLang="sl-SI" sz="2800"/>
              <a:t> je Človeštvo kot vrsta.</a:t>
            </a:r>
            <a:endParaRPr lang="sl-SI" altLang="sl-SI" sz="2800" b="1"/>
          </a:p>
          <a:p>
            <a:r>
              <a:rPr lang="sl-SI" altLang="sl-SI" sz="2800" b="1"/>
              <a:t>Tretja dinamika</a:t>
            </a:r>
            <a:r>
              <a:rPr lang="sl-SI" altLang="sl-SI" sz="2800"/>
              <a:t> se naslanja na Skupinsko preživetje</a:t>
            </a:r>
          </a:p>
        </p:txBody>
      </p:sp>
      <p:pic>
        <p:nvPicPr>
          <p:cNvPr id="64516" name="Picture 4" descr="3-4dyn">
            <a:extLst>
              <a:ext uri="{FF2B5EF4-FFF2-40B4-BE49-F238E27FC236}">
                <a16:creationId xmlns:a16="http://schemas.microsoft.com/office/drawing/2014/main" id="{DF25328E-83F5-4C25-9D6E-625A4DD1C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6697662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ims_scn">
            <a:extLst>
              <a:ext uri="{FF2B5EF4-FFF2-40B4-BE49-F238E27FC236}">
                <a16:creationId xmlns:a16="http://schemas.microsoft.com/office/drawing/2014/main" id="{CA28870B-407F-4902-964B-1E8295FE2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57225" cy="68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71909C6-FD10-4C96-89A7-05D63D6E6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24862" cy="60483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 b="1"/>
              <a:t>  </a:t>
            </a: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SCIO (lat.) – vedenje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LOGOS (gr.) – veda </a:t>
            </a:r>
            <a:b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sl-SI" altLang="sl-SI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Študija o razmerju duha nasproti človeškemu telesu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Iskanje korelacije med tema dvema pojmoma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Doseg osvoboditve in odnosa do sveta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Zavrača psihiatrično znanost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Ubadajo se  z </a:t>
            </a: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moralo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etiko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razstrupljanjem,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izobrazbo in upravljanjem svojega duha 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Vse se doseže z znanjem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Glavni cilj je </a:t>
            </a: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ustvariti civilizacijo brez norosti, kriminala in vojne </a:t>
            </a: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→</a:t>
            </a: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čista</a:t>
            </a:r>
          </a:p>
          <a:p>
            <a:pPr>
              <a:lnSpc>
                <a:spcPct val="90000"/>
              </a:lnSpc>
            </a:pPr>
            <a:endParaRPr lang="sl-SI" altLang="sl-SI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>
            <a:extLst>
              <a:ext uri="{FF2B5EF4-FFF2-40B4-BE49-F238E27FC236}">
                <a16:creationId xmlns:a16="http://schemas.microsoft.com/office/drawing/2014/main" id="{CE3993A4-A778-4C16-A6F1-BB40816F4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495800"/>
          </a:xfrm>
        </p:spPr>
        <p:txBody>
          <a:bodyPr/>
          <a:lstStyle/>
          <a:p>
            <a:r>
              <a:rPr lang="sl-SI" altLang="sl-SI" sz="2800" b="1"/>
              <a:t>Druga dinamika</a:t>
            </a:r>
            <a:r>
              <a:rPr lang="sl-SI" altLang="sl-SI" sz="2800"/>
              <a:t> zavzema družino in potomce.</a:t>
            </a:r>
            <a:endParaRPr lang="sl-SI" altLang="sl-SI" sz="2800" b="1"/>
          </a:p>
          <a:p>
            <a:r>
              <a:rPr lang="sl-SI" altLang="sl-SI" sz="2800" b="1"/>
              <a:t>Prva dinamika</a:t>
            </a:r>
            <a:r>
              <a:rPr lang="sl-SI" altLang="sl-SI" sz="2800"/>
              <a:t> - je posameznik, njegovo telo, um in materialne posesti. </a:t>
            </a:r>
          </a:p>
          <a:p>
            <a:endParaRPr lang="sl-SI" altLang="sl-SI" sz="2800"/>
          </a:p>
        </p:txBody>
      </p:sp>
      <p:pic>
        <p:nvPicPr>
          <p:cNvPr id="65540" name="Picture 4" descr="1-2dyn">
            <a:extLst>
              <a:ext uri="{FF2B5EF4-FFF2-40B4-BE49-F238E27FC236}">
                <a16:creationId xmlns:a16="http://schemas.microsoft.com/office/drawing/2014/main" id="{50F99FAE-F932-4C16-B3DD-11AEEBF1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36838"/>
            <a:ext cx="7129462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B309AC0D-607D-43B6-94F7-E4242B09C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229600" cy="4827587"/>
          </a:xfrm>
        </p:spPr>
        <p:txBody>
          <a:bodyPr/>
          <a:lstStyle/>
          <a:p>
            <a:r>
              <a:rPr lang="sl-SI" altLang="sl-SI" sz="2800"/>
              <a:t>Posameznikov vpliv se širi na vseh osem zgoraj opisanih delov.</a:t>
            </a:r>
          </a:p>
          <a:p>
            <a:r>
              <a:rPr lang="sl-SI" altLang="sl-SI" sz="2800" b="1"/>
              <a:t>ARC Triangle</a:t>
            </a:r>
            <a:r>
              <a:rPr lang="sl-SI" altLang="sl-SI" sz="2800"/>
              <a:t> in </a:t>
            </a:r>
            <a:r>
              <a:rPr lang="sl-SI" altLang="sl-SI" sz="2800" b="1"/>
              <a:t>tonska lestvica</a:t>
            </a:r>
            <a:r>
              <a:rPr lang="sl-SI" altLang="sl-SI" sz="2800"/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    Vse bazira na interakciji in komunikaciji, ki je sestavljena iz:    </a:t>
            </a:r>
            <a:r>
              <a:rPr lang="sl-SI" altLang="sl-SI" sz="2800" b="1"/>
              <a:t>A</a:t>
            </a:r>
            <a:r>
              <a:rPr lang="sl-SI" altLang="sl-SI" sz="2800"/>
              <a:t>ffinity (sorodnost),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 b="1"/>
              <a:t>                             R</a:t>
            </a:r>
            <a:r>
              <a:rPr lang="sl-SI" altLang="sl-SI" sz="2800"/>
              <a:t>eality (resničnost)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 b="1"/>
              <a:t>                             C</a:t>
            </a:r>
            <a:r>
              <a:rPr lang="sl-SI" altLang="sl-SI" sz="2800"/>
              <a:t>ommunication (komunikacija).</a:t>
            </a:r>
          </a:p>
          <a:p>
            <a:endParaRPr lang="sl-SI" altLang="sl-SI" sz="2800" b="1"/>
          </a:p>
          <a:p>
            <a:endParaRPr lang="sl-SI" altLang="sl-SI" sz="2800" b="1"/>
          </a:p>
          <a:p>
            <a:endParaRPr lang="sl-SI" altLang="sl-SI" sz="2800" b="1"/>
          </a:p>
          <a:p>
            <a:r>
              <a:rPr lang="sl-SI" altLang="sl-SI" sz="2800" b="1"/>
              <a:t>Optimalna rešitev je tista, ki zadovolji, čim več dinamik!</a:t>
            </a:r>
            <a:endParaRPr lang="sl-SI" altLang="sl-SI" sz="2800"/>
          </a:p>
          <a:p>
            <a:endParaRPr lang="sl-SI" altLang="sl-SI" sz="2800"/>
          </a:p>
        </p:txBody>
      </p:sp>
      <p:pic>
        <p:nvPicPr>
          <p:cNvPr id="19460" name="Picture 4" descr="arcToneScale">
            <a:extLst>
              <a:ext uri="{FF2B5EF4-FFF2-40B4-BE49-F238E27FC236}">
                <a16:creationId xmlns:a16="http://schemas.microsoft.com/office/drawing/2014/main" id="{9C3FB48E-2B0E-4955-B2FA-03341F54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 r="14946"/>
          <a:stretch>
            <a:fillRect/>
          </a:stretch>
        </p:blipFill>
        <p:spPr bwMode="auto">
          <a:xfrm>
            <a:off x="395288" y="3500438"/>
            <a:ext cx="2773362" cy="205581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C53CBE0-1CA2-4E92-B620-790F32253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SIMBOLI</a:t>
            </a:r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B6C86511-718B-4D9E-94AD-C250978C74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2492375"/>
            <a:ext cx="1944687" cy="35290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2FE2010F-FE90-4739-A23F-E49AD1345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2492375"/>
            <a:ext cx="2160587" cy="3527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5A922663-33E5-407B-A3A9-0A6964573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6021388"/>
            <a:ext cx="41052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467C320B-37E2-45B8-82FD-237E8E1B8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051050"/>
            <a:ext cx="2217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E59912C9-CF60-4BDD-BDB9-C5B852DF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941888"/>
            <a:ext cx="259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altLang="sl-SI" sz="2400" b="1"/>
              <a:t>R- resničnost </a:t>
            </a:r>
          </a:p>
          <a:p>
            <a:r>
              <a:rPr lang="sl-SI" altLang="sl-SI" sz="2400"/>
              <a:t>realnost je sporazum.</a:t>
            </a: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1B21E096-AEE0-483A-8AB2-AD0B1E59D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700213"/>
            <a:ext cx="267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 sz="2400" b="1"/>
              <a:t>C – komunikacija</a:t>
            </a:r>
          </a:p>
          <a:p>
            <a:r>
              <a:rPr lang="sl-SI" altLang="sl-SI" sz="2400"/>
              <a:t>najpomembnejša.</a:t>
            </a:r>
            <a:r>
              <a:rPr lang="sl-SI" altLang="sl-SI"/>
              <a:t> </a:t>
            </a: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3FC20BDE-1636-4CE5-B1B4-F2D702A9D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305425"/>
            <a:ext cx="32400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l-SI" altLang="sl-SI" sz="2400" b="1"/>
              <a:t>A – afiniteta </a:t>
            </a:r>
          </a:p>
          <a:p>
            <a:pPr algn="ctr"/>
            <a:r>
              <a:rPr lang="sl-SI" altLang="sl-SI" sz="2400" b="1"/>
              <a:t>(sorodnost)</a:t>
            </a:r>
          </a:p>
          <a:p>
            <a:r>
              <a:rPr lang="sl-SI" altLang="sl-SI" sz="2400"/>
              <a:t>sposobnost zasesti isti prostor z nečim</a:t>
            </a:r>
            <a:endParaRPr lang="sl-SI" altLang="sl-SI"/>
          </a:p>
        </p:txBody>
      </p:sp>
      <p:sp>
        <p:nvSpPr>
          <p:cNvPr id="20492" name="WordArt 12">
            <a:extLst>
              <a:ext uri="{FF2B5EF4-FFF2-40B4-BE49-F238E27FC236}">
                <a16:creationId xmlns:a16="http://schemas.microsoft.com/office/drawing/2014/main" id="{F2B8659B-AAFF-45BB-9BB8-68176E15E5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1413" y="3933825"/>
            <a:ext cx="39052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RAZUMEVANJE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8F5C3D5-9B6B-4EAC-BFB9-2A43540E1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ČUSTVENA TONSKA LESTVICA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6774C63-793E-4CCA-AE93-5F4D50128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835525" cy="4114800"/>
          </a:xfrm>
        </p:spPr>
        <p:txBody>
          <a:bodyPr/>
          <a:lstStyle/>
          <a:p>
            <a:r>
              <a:rPr lang="sl-SI" altLang="sl-SI" sz="2800"/>
              <a:t>Mogoče predvideti obnašanje potencialnega zakonskega partnerja, poslovnega partnerja ali prijatelja</a:t>
            </a:r>
          </a:p>
          <a:p>
            <a:r>
              <a:rPr lang="sl-SI" altLang="sl-SI" sz="2800"/>
              <a:t>Vsi vidiki medčloveških odnosov postanejo produktivnejši in bolj dovršeni. </a:t>
            </a:r>
          </a:p>
        </p:txBody>
      </p:sp>
      <p:pic>
        <p:nvPicPr>
          <p:cNvPr id="21508" name="Picture 4" descr="iz-scientoloskega-prirocnika-custvena-tonska-lestvica">
            <a:extLst>
              <a:ext uri="{FF2B5EF4-FFF2-40B4-BE49-F238E27FC236}">
                <a16:creationId xmlns:a16="http://schemas.microsoft.com/office/drawing/2014/main" id="{02660436-9A72-4265-B1A4-A82281DC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8958" r="10417" b="10162"/>
          <a:stretch>
            <a:fillRect/>
          </a:stretch>
        </p:blipFill>
        <p:spPr bwMode="auto">
          <a:xfrm>
            <a:off x="5580063" y="2349500"/>
            <a:ext cx="2297112" cy="29543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C487A21-5B94-47AA-9529-275112F05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“SOCIALNA” DEJAVNOST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3D00462-E98E-4B91-85B2-4387C9F90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Scientologija ima samo sebe za rešiteljico družbenih problemov. </a:t>
            </a:r>
          </a:p>
          <a:p>
            <a:r>
              <a:rPr lang="sl-SI" altLang="sl-SI" sz="2800"/>
              <a:t>Navsezadnje bo le osvoboditev posameznika rešila »družbeni problem</a:t>
            </a:r>
          </a:p>
          <a:p>
            <a:r>
              <a:rPr lang="sl-SI" altLang="sl-SI" sz="2800"/>
              <a:t>Razširjanje scientologije velja za »socialno« dejanje</a:t>
            </a:r>
            <a:r>
              <a:rPr lang="sl-SI" altLang="sl-SI" sz="2400"/>
              <a:t>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61DD9D4-4791-43C5-AA84-E6153693A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KRITIKA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F7643A8-780F-4CDD-827A-F48F102C1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Ena najnevarnejših sekt, ki ljudem pere možgane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Od članov tržijo velike vsote denarja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Status si člani pridobijo ne le z zaslugami, ampak si ga lahko tudi kupijo</a:t>
            </a:r>
            <a:r>
              <a:rPr lang="sl-SI" altLang="sl-SI" sz="2800">
                <a:cs typeface="Arial" panose="020B0604020202020204" pitchFamily="34" charset="0"/>
              </a:rPr>
              <a:t>→</a:t>
            </a:r>
            <a:r>
              <a:rPr lang="sl-SI" altLang="sl-SI" sz="2800"/>
              <a:t> ena od najbogatejših cerkev na svetu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Močan političen vpliv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Verjamejo v večvredne in manjvredne ljudi in da je najvišji tisti, ki si je Zemlji uspel nagrabiti veliko bogastvo, ali pa tisti, ki je najlepši.</a:t>
            </a:r>
          </a:p>
        </p:txBody>
      </p:sp>
      <p:pic>
        <p:nvPicPr>
          <p:cNvPr id="23556" name="Picture 4" descr="4975_400x419">
            <a:extLst>
              <a:ext uri="{FF2B5EF4-FFF2-40B4-BE49-F238E27FC236}">
                <a16:creationId xmlns:a16="http://schemas.microsoft.com/office/drawing/2014/main" id="{0A5766F4-7CE1-443E-B51E-44BD8C8B9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3810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429102338_03c1a057a2">
            <a:extLst>
              <a:ext uri="{FF2B5EF4-FFF2-40B4-BE49-F238E27FC236}">
                <a16:creationId xmlns:a16="http://schemas.microsoft.com/office/drawing/2014/main" id="{868A2B2E-534E-47C9-A5BF-C0EBA66D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F2AE7F44-13C4-4B67-B5E9-3A43249AF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362950" cy="5505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“</a:t>
            </a:r>
            <a:r>
              <a:rPr lang="sl-SI" altLang="sl-SI" sz="2800" b="1"/>
              <a:t>Nemoralno komercialno podjetje, ki nadleguje svoje kritike in brutalno izkorišča svoje člane</a:t>
            </a:r>
            <a:r>
              <a:rPr lang="sl-SI" altLang="sl-SI" sz="2800"/>
              <a:t>"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V nekaterih državah jo ne priznavajo kot religijo  (v Nemčiji kot poslovno usmeritev)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Tisti, ki izstopijo, v javnosti ne smejo govoriti o njej</a:t>
            </a:r>
            <a:r>
              <a:rPr lang="sl-SI" altLang="sl-SI" sz="2800">
                <a:cs typeface="Arial" panose="020B0604020202020204" pitchFamily="34" charset="0"/>
              </a:rPr>
              <a:t>→ diskreditiranje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cs typeface="Arial" panose="020B0604020202020204" pitchFamily="34" charset="0"/>
              </a:rPr>
              <a:t>Naj bi izraz cerkev izbrali le zaradi davkov→ oproščeni davkov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“</a:t>
            </a:r>
            <a:r>
              <a:rPr lang="sl-SI" altLang="sl-SI" sz="2800" b="1"/>
              <a:t>Če hočeš zaslužiti milijon dolarjev, ustanovi svojo religijo.”</a:t>
            </a:r>
            <a:endParaRPr lang="sl-SI" altLang="sl-SI" sz="2800"/>
          </a:p>
        </p:txBody>
      </p:sp>
      <p:pic>
        <p:nvPicPr>
          <p:cNvPr id="24580" name="Picture 4" descr="gavel">
            <a:extLst>
              <a:ext uri="{FF2B5EF4-FFF2-40B4-BE49-F238E27FC236}">
                <a16:creationId xmlns:a16="http://schemas.microsoft.com/office/drawing/2014/main" id="{420B2206-CD21-4C42-B464-F60324D0A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373688"/>
            <a:ext cx="15240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money">
            <a:extLst>
              <a:ext uri="{FF2B5EF4-FFF2-40B4-BE49-F238E27FC236}">
                <a16:creationId xmlns:a16="http://schemas.microsoft.com/office/drawing/2014/main" id="{A8EAB472-683D-42B8-B36C-996F5820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373688"/>
            <a:ext cx="1739900" cy="12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Line 6">
            <a:extLst>
              <a:ext uri="{FF2B5EF4-FFF2-40B4-BE49-F238E27FC236}">
                <a16:creationId xmlns:a16="http://schemas.microsoft.com/office/drawing/2014/main" id="{3A224644-9A80-47F7-B7D5-16A7BEF93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5734050"/>
            <a:ext cx="0" cy="431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4DEFC91E-7A2F-4C6F-AB28-075ABDB89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5949950"/>
            <a:ext cx="43338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4584" name="Line 8">
            <a:extLst>
              <a:ext uri="{FF2B5EF4-FFF2-40B4-BE49-F238E27FC236}">
                <a16:creationId xmlns:a16="http://schemas.microsoft.com/office/drawing/2014/main" id="{A2BC711A-61D1-4DBF-92DF-3A7CF2C01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6092825"/>
            <a:ext cx="504825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24585" name="Picture 9" descr="gavel">
            <a:extLst>
              <a:ext uri="{FF2B5EF4-FFF2-40B4-BE49-F238E27FC236}">
                <a16:creationId xmlns:a16="http://schemas.microsoft.com/office/drawing/2014/main" id="{C3FFA994-C216-401B-9F3B-A892B8B40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45125"/>
            <a:ext cx="15240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Line 10">
            <a:extLst>
              <a:ext uri="{FF2B5EF4-FFF2-40B4-BE49-F238E27FC236}">
                <a16:creationId xmlns:a16="http://schemas.microsoft.com/office/drawing/2014/main" id="{65327774-071B-4DB7-A5CB-D26C6ADFB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5300663"/>
            <a:ext cx="2159000" cy="136842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4590" name="Line 14">
            <a:extLst>
              <a:ext uri="{FF2B5EF4-FFF2-40B4-BE49-F238E27FC236}">
                <a16:creationId xmlns:a16="http://schemas.microsoft.com/office/drawing/2014/main" id="{D940C548-A1F7-4F81-91B6-9066795705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6325" y="5157788"/>
            <a:ext cx="2303463" cy="1439862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149DC29B-F786-4F59-B186-F470BFBD9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sl-SI" altLang="sl-SI"/>
              <a:t>Cerkev svojim članom plača vsakega novega člana.</a:t>
            </a:r>
          </a:p>
          <a:p>
            <a:r>
              <a:rPr lang="sl-SI" altLang="sl-SI"/>
              <a:t>Krščanske cerkve določajo objektivne danosti. </a:t>
            </a:r>
          </a:p>
          <a:p>
            <a:r>
              <a:rPr lang="sl-SI" altLang="sl-SI"/>
              <a:t>Sekta pa ima svoje jedro v osebnem, subjektivnem doživetju spreobrnjenja, zasebnega spoznanja in lastne odločitve. </a:t>
            </a:r>
          </a:p>
          <a:p>
            <a:r>
              <a:rPr lang="sl-SI" altLang="sl-SI"/>
              <a:t>Scientološko cerkev, je tipično novodobno gibanje, ki zavrača vsako cerkveno in tradicionalno versko organizacijo. </a:t>
            </a:r>
          </a:p>
        </p:txBody>
      </p:sp>
      <p:pic>
        <p:nvPicPr>
          <p:cNvPr id="25604" name="Picture 4" descr="scientology1">
            <a:extLst>
              <a:ext uri="{FF2B5EF4-FFF2-40B4-BE49-F238E27FC236}">
                <a16:creationId xmlns:a16="http://schemas.microsoft.com/office/drawing/2014/main" id="{743303B3-9C7E-4C68-B043-77E71B9BF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6858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zastava">
            <a:extLst>
              <a:ext uri="{FF2B5EF4-FFF2-40B4-BE49-F238E27FC236}">
                <a16:creationId xmlns:a16="http://schemas.microsoft.com/office/drawing/2014/main" id="{A1232075-253E-4E6B-9012-DD00CC644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6000"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25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839EA0DC-7308-4046-824C-3BF76DD9F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2"/>
                </a:solidFill>
              </a:rPr>
              <a:t>V SLOVENIJI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AA01EBA-24E9-4AA4-97A5-5680DACDB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>
                <a:solidFill>
                  <a:schemeClr val="bg2"/>
                </a:solidFill>
              </a:rPr>
              <a:t>Prispela leta 1991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chemeClr val="bg2"/>
                </a:solidFill>
              </a:rPr>
              <a:t>Štiri leta kasneje pa je bila priznana kot verska skupnost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chemeClr val="bg2"/>
                </a:solidFill>
              </a:rPr>
              <a:t>Ima okoli sto članov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chemeClr val="bg2"/>
                </a:solidFill>
              </a:rPr>
              <a:t>Slovenija sta prehitela celo Kazahstan in Albanija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chemeClr val="bg2"/>
                </a:solidFill>
              </a:rPr>
              <a:t>Javnost obveščajo v glavnem z letaki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chemeClr val="bg2"/>
                </a:solidFill>
              </a:rPr>
              <a:t>Pri nas ni poudarka na verskih obredih, čeprav maše, sicer imajo. 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chemeClr val="bg2"/>
                </a:solidFill>
              </a:rPr>
              <a:t>Delajo bolj na sposobnostih in zavesti človeka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chemeClr val="bg2"/>
                </a:solidFill>
              </a:rPr>
              <a:t>Organizirajo tečaje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8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7E7E415-8098-4FD3-9DC5-B14B586B3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B0C7D8"/>
                </a:solidFill>
              </a:rPr>
              <a:t>ZAKLJUČEK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EBF1E9B-0211-4374-8849-AE9083273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"</a:t>
            </a:r>
            <a:r>
              <a:rPr lang="sl-SI" altLang="sl-SI" sz="2800" b="1"/>
              <a:t>filozofija duhovne rehabilitacije</a:t>
            </a:r>
            <a:r>
              <a:rPr lang="sl-SI" altLang="sl-SI" sz="2800"/>
              <a:t>".</a:t>
            </a:r>
          </a:p>
          <a:p>
            <a:r>
              <a:rPr lang="sl-SI" altLang="sl-SI" sz="2800"/>
              <a:t> Brez dvoma pa je to biznis, ki prinaša ogromne dobičke. </a:t>
            </a:r>
          </a:p>
          <a:p>
            <a:r>
              <a:rPr lang="sl-SI" altLang="sl-SI" sz="2800"/>
              <a:t>Na mestu Boga se nahaja Hubbard.</a:t>
            </a:r>
          </a:p>
          <a:p>
            <a:r>
              <a:rPr lang="sl-SI" altLang="sl-SI" sz="2800"/>
              <a:t>Scientologija je torej le neko orodje, tehnologija, s katero si člani njene cerkve pomagajo kako v življenju ravnati v različnih situacijah. </a:t>
            </a:r>
          </a:p>
        </p:txBody>
      </p:sp>
      <p:pic>
        <p:nvPicPr>
          <p:cNvPr id="27653" name="Picture 5" descr="scientology">
            <a:extLst>
              <a:ext uri="{FF2B5EF4-FFF2-40B4-BE49-F238E27FC236}">
                <a16:creationId xmlns:a16="http://schemas.microsoft.com/office/drawing/2014/main" id="{EEC74141-21A7-4460-851B-A6C95A899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0513"/>
            <a:ext cx="8208962" cy="656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6DA8A3EB-7FC5-4032-9138-980E52ECE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 milijonov članov v 120 državah</a:t>
            </a:r>
          </a:p>
          <a:p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 Ameriki so ji bolj naklonjeni</a:t>
            </a:r>
          </a:p>
          <a:p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Pripadajo ji mnogi znani igralci in igralke</a:t>
            </a:r>
          </a:p>
          <a:p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Teh 20 milijonov članov cerkve v bistvu predstavlja </a:t>
            </a: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tečajnike, abonente, kupce ali zaposlene sodelavce cerkve</a:t>
            </a:r>
            <a:endParaRPr lang="sl-SI" altLang="sl-SI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Ukvarjanje s tem je precej draga stvar</a:t>
            </a:r>
          </a:p>
        </p:txBody>
      </p:sp>
      <p:pic>
        <p:nvPicPr>
          <p:cNvPr id="4100" name="Picture 4" descr="scientology-cult">
            <a:extLst>
              <a:ext uri="{FF2B5EF4-FFF2-40B4-BE49-F238E27FC236}">
                <a16:creationId xmlns:a16="http://schemas.microsoft.com/office/drawing/2014/main" id="{0229576B-93B1-4133-A06F-ACC8DAA50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3"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1B007E2-1A8C-45C1-9B57-00ED7C666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sl-SI" altLang="sl-SI"/>
              <a:t>Finance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4856F42-F688-4A6C-ABF3-A32999144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4495800"/>
          </a:xfrm>
        </p:spPr>
        <p:txBody>
          <a:bodyPr/>
          <a:lstStyle/>
          <a:p>
            <a:r>
              <a:rPr lang="sl-SI" altLang="sl-SI" sz="2800"/>
              <a:t>Knjige, svetovanje in tečaje, je treba plačati po določeni ceni</a:t>
            </a:r>
          </a:p>
          <a:p>
            <a:r>
              <a:rPr lang="sl-SI" altLang="sl-SI" sz="2800"/>
              <a:t>Osnovni tečaj okoli 2.000 ameriških dolarjev, kompletno učenje pa kar 35.000 </a:t>
            </a:r>
          </a:p>
          <a:p>
            <a:r>
              <a:rPr lang="sl-SI" altLang="sl-SI" sz="2800"/>
              <a:t>Religiozno področje nima pomembnejše vloge. </a:t>
            </a:r>
          </a:p>
          <a:p>
            <a:r>
              <a:rPr lang="sl-SI" altLang="sl-SI" sz="2800"/>
              <a:t>Geslo ustanovitelja: </a:t>
            </a:r>
          </a:p>
          <a:p>
            <a:pPr>
              <a:buFontTx/>
              <a:buNone/>
            </a:pPr>
            <a:r>
              <a:rPr lang="sl-SI" altLang="sl-SI" sz="2800"/>
              <a:t>   »Delaj denar, še več </a:t>
            </a:r>
          </a:p>
          <a:p>
            <a:pPr>
              <a:buFontTx/>
              <a:buNone/>
            </a:pPr>
            <a:r>
              <a:rPr lang="sl-SI" altLang="sl-SI" sz="2800"/>
              <a:t>   denarja, in pripravi druge</a:t>
            </a:r>
          </a:p>
          <a:p>
            <a:pPr>
              <a:buFontTx/>
              <a:buNone/>
            </a:pPr>
            <a:r>
              <a:rPr lang="sl-SI" altLang="sl-SI" sz="2800"/>
              <a:t>   ljudi do tega, da bodo</a:t>
            </a:r>
          </a:p>
          <a:p>
            <a:pPr>
              <a:buFontTx/>
              <a:buNone/>
            </a:pPr>
            <a:r>
              <a:rPr lang="sl-SI" altLang="sl-SI" sz="2800"/>
              <a:t>   delali denar.« </a:t>
            </a:r>
          </a:p>
          <a:p>
            <a:r>
              <a:rPr lang="sl-SI" altLang="sl-SI" sz="2800"/>
              <a:t>“</a:t>
            </a:r>
            <a:r>
              <a:rPr lang="sl-SI" altLang="sl-SI" sz="2800">
                <a:solidFill>
                  <a:srgbClr val="00CCFF"/>
                </a:solidFill>
              </a:rPr>
              <a:t>Sleparska religija</a:t>
            </a:r>
            <a:r>
              <a:rPr lang="sl-SI" altLang="sl-SI" sz="2800"/>
              <a:t>”</a:t>
            </a:r>
          </a:p>
        </p:txBody>
      </p:sp>
      <p:pic>
        <p:nvPicPr>
          <p:cNvPr id="5124" name="Picture 4" descr="tom-cruise-and-scientology">
            <a:extLst>
              <a:ext uri="{FF2B5EF4-FFF2-40B4-BE49-F238E27FC236}">
                <a16:creationId xmlns:a16="http://schemas.microsoft.com/office/drawing/2014/main" id="{443DFFB2-4CC8-4755-A482-414C4071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t="5783"/>
          <a:stretch>
            <a:fillRect/>
          </a:stretch>
        </p:blipFill>
        <p:spPr bwMode="auto">
          <a:xfrm>
            <a:off x="4787900" y="3402013"/>
            <a:ext cx="4356100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A906898-9BD0-461F-BE05-1295AA856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Lafayette Ronald Hubbard</a:t>
            </a:r>
            <a:r>
              <a:rPr lang="sl-SI" altLang="sl-SI"/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3F2258-3618-469D-97EB-C4E2DC723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1557338"/>
            <a:ext cx="6346825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/>
              <a:t>1911-1986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Pisec znanstvene fantastike, ustanovitelj Scientološke cerkve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Vojaški poveljnik, po izobrazbi gradbeni inženir 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S sedemnajstimi leti se je srečal z deli Aleisterja Crowleya - začetnik satanizma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Dianetika - biblija scientologov – 1953</a:t>
            </a:r>
          </a:p>
          <a:p>
            <a:pPr>
              <a:lnSpc>
                <a:spcPct val="80000"/>
              </a:lnSpc>
            </a:pPr>
            <a:r>
              <a:rPr lang="sl-SI" altLang="sl-SI" sz="2800"/>
              <a:t>L. 1954 ustanovljena nova religija- SCIENTOLOGIJA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 </a:t>
            </a:r>
          </a:p>
        </p:txBody>
      </p:sp>
      <p:pic>
        <p:nvPicPr>
          <p:cNvPr id="6148" name="Picture 4" descr="chron_idx">
            <a:extLst>
              <a:ext uri="{FF2B5EF4-FFF2-40B4-BE49-F238E27FC236}">
                <a16:creationId xmlns:a16="http://schemas.microsoft.com/office/drawing/2014/main" id="{98DC15D0-1631-47E3-8A83-50C05C11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1946275" cy="2446337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states">
            <a:extLst>
              <a:ext uri="{FF2B5EF4-FFF2-40B4-BE49-F238E27FC236}">
                <a16:creationId xmlns:a16="http://schemas.microsoft.com/office/drawing/2014/main" id="{6354B267-DA94-48D8-A56A-C987AB6E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4300" y="0"/>
            <a:ext cx="13357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7229E8A-9FE0-4080-8433-9A496C86B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NAUK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29C331E-3E62-45C5-921A-A4B11326F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Človek je nesmrtno, duhovno bitje, večni in vsemogočni duh – </a:t>
            </a: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thetan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Poleg tega pravijo, </a:t>
            </a: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 je človek v bistvu dober in da so ga v zlo pripeljale njegove izkušnje.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Cilj je torej človek - </a:t>
            </a: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clear</a:t>
            </a:r>
            <a:endParaRPr lang="sl-SI" altLang="sl-SI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Scientološka verovanja so zapisana v petnajstih knjigah.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PRAKSA: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najprej osebnostni test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→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tečaji in učni programi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→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naroči na časopise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→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kupuje knjige 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→</a:t>
            </a:r>
            <a:r>
              <a:rPr lang="sl-SI" altLang="sl-SI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run down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53BCB41-6F3A-4E07-8C55-1674CBF32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DIANETIKA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7C152A1-E8C7-4982-862E-3870E7DE7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Sodobna znanost o duševnem zdravju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Je raziskovanje človeškega uma.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V lastnem umu oživitev svoje notranje zmogljivosti.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Daje napotke in uči, da mora človek odkrivati samega sebe in se tako dognati do zmogljivosti svojega uma, ki naj bi bile neznatne.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Vsebuje sistem analize in razvoja človekove zmožnosti mišljenja ter metoda za zvišanje zmožnosti in razuma.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Po mnenju kritikov pa je namen te metode </a:t>
            </a:r>
            <a:r>
              <a:rPr lang="sl-SI" altLang="sl-SI" sz="2800">
                <a:solidFill>
                  <a:schemeClr val="folHlink"/>
                </a:solidFill>
              </a:rPr>
              <a:t>programirati človeka kot računalnik.</a:t>
            </a:r>
          </a:p>
        </p:txBody>
      </p:sp>
      <p:pic>
        <p:nvPicPr>
          <p:cNvPr id="8196" name="Picture 4" descr="started-book">
            <a:extLst>
              <a:ext uri="{FF2B5EF4-FFF2-40B4-BE49-F238E27FC236}">
                <a16:creationId xmlns:a16="http://schemas.microsoft.com/office/drawing/2014/main" id="{E4A7CC2E-18A7-4B58-9716-B8CFBC0B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5600700" cy="28829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what-is-dn">
            <a:extLst>
              <a:ext uri="{FF2B5EF4-FFF2-40B4-BE49-F238E27FC236}">
                <a16:creationId xmlns:a16="http://schemas.microsoft.com/office/drawing/2014/main" id="{2AE6A1CD-64BF-422F-BE8E-46456853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9" r="27722"/>
          <a:stretch>
            <a:fillRect/>
          </a:stretch>
        </p:blipFill>
        <p:spPr bwMode="auto">
          <a:xfrm>
            <a:off x="7018338" y="260350"/>
            <a:ext cx="1943100" cy="215265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91D6EBA-92F8-4B11-94F5-FBB40AACF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OSEBNOSTNI TEST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F43D245-5C05-4E3C-82A8-823D070CC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114800"/>
          </a:xfrm>
        </p:spPr>
        <p:txBody>
          <a:bodyPr/>
          <a:lstStyle/>
          <a:p>
            <a:r>
              <a:rPr lang="sl-SI" altLang="sl-SI" sz="2800"/>
              <a:t>Meri duhovno uravnovešenost, ki jo preverijo z napravo (Electropsychometer). </a:t>
            </a:r>
          </a:p>
          <a:p>
            <a:r>
              <a:rPr lang="sl-SI" altLang="sl-SI" sz="2800"/>
              <a:t>Meri pretok energije v samem telesu </a:t>
            </a:r>
            <a:r>
              <a:rPr lang="sl-SI" altLang="sl-SI" sz="2800">
                <a:cs typeface="Arial" panose="020B0604020202020204" pitchFamily="34" charset="0"/>
              </a:rPr>
              <a:t>→</a:t>
            </a:r>
            <a:r>
              <a:rPr lang="sl-SI" altLang="sl-SI" sz="2800"/>
              <a:t>način je posameznika potrebno osvoboditi.</a:t>
            </a:r>
          </a:p>
        </p:txBody>
      </p:sp>
      <p:pic>
        <p:nvPicPr>
          <p:cNvPr id="9221" name="Picture 5" descr="auditing2">
            <a:extLst>
              <a:ext uri="{FF2B5EF4-FFF2-40B4-BE49-F238E27FC236}">
                <a16:creationId xmlns:a16="http://schemas.microsoft.com/office/drawing/2014/main" id="{8AE48325-F151-4AC3-9E4F-808EE93BC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89363"/>
            <a:ext cx="5575300" cy="28829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56DDDB9-1B49-4A7A-91FB-35C02141E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RUN DOWN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F0FB6AA-AD38-44A0-92DA-FBFF92D62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Očiščevalne prakse </a:t>
            </a:r>
            <a:r>
              <a:rPr lang="sl-SI" altLang="sl-SI" sz="2800">
                <a:cs typeface="Arial" panose="020B0604020202020204" pitchFamily="34" charset="0"/>
              </a:rPr>
              <a:t>→ </a:t>
            </a:r>
            <a:r>
              <a:rPr lang="sl-SI" altLang="sl-SI" sz="2800"/>
              <a:t>delujoči thetan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ža">
  <a:themeElements>
    <a:clrScheme name="Reža 2">
      <a:dk1>
        <a:srgbClr val="674E2F"/>
      </a:dk1>
      <a:lt1>
        <a:srgbClr val="FFFFFF"/>
      </a:lt1>
      <a:dk2>
        <a:srgbClr val="533F27"/>
      </a:dk2>
      <a:lt2>
        <a:srgbClr val="D8B274"/>
      </a:lt2>
      <a:accent1>
        <a:srgbClr val="CC9900"/>
      </a:accent1>
      <a:accent2>
        <a:srgbClr val="8F5F2F"/>
      </a:accent2>
      <a:accent3>
        <a:srgbClr val="B3AFAC"/>
      </a:accent3>
      <a:accent4>
        <a:srgbClr val="DADADA"/>
      </a:accent4>
      <a:accent5>
        <a:srgbClr val="E2CAAA"/>
      </a:accent5>
      <a:accent6>
        <a:srgbClr val="81552A"/>
      </a:accent6>
      <a:hlink>
        <a:srgbClr val="FFCC00"/>
      </a:hlink>
      <a:folHlink>
        <a:srgbClr val="FFFFCC"/>
      </a:folHlink>
    </a:clrScheme>
    <a:fontScheme name="Rež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ež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ž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ž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 teksturo">
  <a:themeElements>
    <a:clrScheme name="S tekstur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 tekstur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 tekstur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 tekstur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ivzeti načrt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10.xml><?xml version="1.0" encoding="utf-8"?>
<a:themeOverride xmlns:a="http://schemas.openxmlformats.org/drawingml/2006/main">
  <a:clrScheme name="S teksturo 4">
    <a:dk1>
      <a:srgbClr val="004E4C"/>
    </a:dk1>
    <a:lt1>
      <a:srgbClr val="FFFFFF"/>
    </a:lt1>
    <a:dk2>
      <a:srgbClr val="006666"/>
    </a:dk2>
    <a:lt2>
      <a:srgbClr val="FFFFCC"/>
    </a:lt2>
    <a:accent1>
      <a:srgbClr val="FFCC00"/>
    </a:accent1>
    <a:accent2>
      <a:srgbClr val="00B0AC"/>
    </a:accent2>
    <a:accent3>
      <a:srgbClr val="AAB8B8"/>
    </a:accent3>
    <a:accent4>
      <a:srgbClr val="DADADA"/>
    </a:accent4>
    <a:accent5>
      <a:srgbClr val="FFE2AA"/>
    </a:accent5>
    <a:accent6>
      <a:srgbClr val="009F9B"/>
    </a:accent6>
    <a:hlink>
      <a:srgbClr val="BA7C3E"/>
    </a:hlink>
    <a:folHlink>
      <a:srgbClr val="724C00"/>
    </a:folHlink>
  </a:clrScheme>
</a:themeOverride>
</file>

<file path=ppt/theme/themeOverride11.xml><?xml version="1.0" encoding="utf-8"?>
<a:themeOverride xmlns:a="http://schemas.openxmlformats.org/drawingml/2006/main">
  <a:clrScheme name="S teksturo 4">
    <a:dk1>
      <a:srgbClr val="004E4C"/>
    </a:dk1>
    <a:lt1>
      <a:srgbClr val="FFFFFF"/>
    </a:lt1>
    <a:dk2>
      <a:srgbClr val="006666"/>
    </a:dk2>
    <a:lt2>
      <a:srgbClr val="FFFFCC"/>
    </a:lt2>
    <a:accent1>
      <a:srgbClr val="FFCC00"/>
    </a:accent1>
    <a:accent2>
      <a:srgbClr val="00B0AC"/>
    </a:accent2>
    <a:accent3>
      <a:srgbClr val="AAB8B8"/>
    </a:accent3>
    <a:accent4>
      <a:srgbClr val="DADADA"/>
    </a:accent4>
    <a:accent5>
      <a:srgbClr val="FFE2AA"/>
    </a:accent5>
    <a:accent6>
      <a:srgbClr val="009F9B"/>
    </a:accent6>
    <a:hlink>
      <a:srgbClr val="BA7C3E"/>
    </a:hlink>
    <a:folHlink>
      <a:srgbClr val="724C00"/>
    </a:folHlink>
  </a:clrScheme>
</a:themeOverride>
</file>

<file path=ppt/theme/themeOverride12.xml><?xml version="1.0" encoding="utf-8"?>
<a:themeOverride xmlns:a="http://schemas.openxmlformats.org/drawingml/2006/main">
  <a:clrScheme name="S teksturo 4">
    <a:dk1>
      <a:srgbClr val="004E4C"/>
    </a:dk1>
    <a:lt1>
      <a:srgbClr val="FFFFFF"/>
    </a:lt1>
    <a:dk2>
      <a:srgbClr val="006666"/>
    </a:dk2>
    <a:lt2>
      <a:srgbClr val="FFFFCC"/>
    </a:lt2>
    <a:accent1>
      <a:srgbClr val="FFCC00"/>
    </a:accent1>
    <a:accent2>
      <a:srgbClr val="00B0AC"/>
    </a:accent2>
    <a:accent3>
      <a:srgbClr val="AAB8B8"/>
    </a:accent3>
    <a:accent4>
      <a:srgbClr val="DADADA"/>
    </a:accent4>
    <a:accent5>
      <a:srgbClr val="FFE2AA"/>
    </a:accent5>
    <a:accent6>
      <a:srgbClr val="009F9B"/>
    </a:accent6>
    <a:hlink>
      <a:srgbClr val="BA7C3E"/>
    </a:hlink>
    <a:folHlink>
      <a:srgbClr val="724C00"/>
    </a:folHlink>
  </a:clrScheme>
</a:themeOverride>
</file>

<file path=ppt/theme/themeOverride13.xml><?xml version="1.0" encoding="utf-8"?>
<a:themeOverride xmlns:a="http://schemas.openxmlformats.org/drawingml/2006/main">
  <a:clrScheme name="Privzeti načrt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2.xml><?xml version="1.0" encoding="utf-8"?>
<a:themeOverride xmlns:a="http://schemas.openxmlformats.org/drawingml/2006/main">
  <a:clrScheme name="Privzeti načrt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3.xml><?xml version="1.0" encoding="utf-8"?>
<a:themeOverride xmlns:a="http://schemas.openxmlformats.org/drawingml/2006/main">
  <a:clrScheme name="Reža 1">
    <a:dk1>
      <a:srgbClr val="8C0000"/>
    </a:dk1>
    <a:lt1>
      <a:srgbClr val="FFFFFF"/>
    </a:lt1>
    <a:dk2>
      <a:srgbClr val="720000"/>
    </a:dk2>
    <a:lt2>
      <a:srgbClr val="FFFFCC"/>
    </a:lt2>
    <a:accent1>
      <a:srgbClr val="FF3300"/>
    </a:accent1>
    <a:accent2>
      <a:srgbClr val="BE7960"/>
    </a:accent2>
    <a:accent3>
      <a:srgbClr val="BCAAAA"/>
    </a:accent3>
    <a:accent4>
      <a:srgbClr val="DADADA"/>
    </a:accent4>
    <a:accent5>
      <a:srgbClr val="FFADAA"/>
    </a:accent5>
    <a:accent6>
      <a:srgbClr val="AC6D56"/>
    </a:accent6>
    <a:hlink>
      <a:srgbClr val="FFCC66"/>
    </a:hlink>
    <a:folHlink>
      <a:srgbClr val="FF9900"/>
    </a:folHlink>
  </a:clrScheme>
</a:themeOverride>
</file>

<file path=ppt/theme/themeOverride4.xml><?xml version="1.0" encoding="utf-8"?>
<a:themeOverride xmlns:a="http://schemas.openxmlformats.org/drawingml/2006/main">
  <a:clrScheme name="S teksturo 4">
    <a:dk1>
      <a:srgbClr val="004E4C"/>
    </a:dk1>
    <a:lt1>
      <a:srgbClr val="FFFFFF"/>
    </a:lt1>
    <a:dk2>
      <a:srgbClr val="006666"/>
    </a:dk2>
    <a:lt2>
      <a:srgbClr val="FFFFCC"/>
    </a:lt2>
    <a:accent1>
      <a:srgbClr val="FFCC00"/>
    </a:accent1>
    <a:accent2>
      <a:srgbClr val="00B0AC"/>
    </a:accent2>
    <a:accent3>
      <a:srgbClr val="AAB8B8"/>
    </a:accent3>
    <a:accent4>
      <a:srgbClr val="DADADA"/>
    </a:accent4>
    <a:accent5>
      <a:srgbClr val="FFE2AA"/>
    </a:accent5>
    <a:accent6>
      <a:srgbClr val="009F9B"/>
    </a:accent6>
    <a:hlink>
      <a:srgbClr val="BA7C3E"/>
    </a:hlink>
    <a:folHlink>
      <a:srgbClr val="724C00"/>
    </a:folHlink>
  </a:clrScheme>
</a:themeOverride>
</file>

<file path=ppt/theme/themeOverride5.xml><?xml version="1.0" encoding="utf-8"?>
<a:themeOverride xmlns:a="http://schemas.openxmlformats.org/drawingml/2006/main">
  <a:clrScheme name="Privzeti načrt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6.xml><?xml version="1.0" encoding="utf-8"?>
<a:themeOverride xmlns:a="http://schemas.openxmlformats.org/drawingml/2006/main">
  <a:clrScheme name="S teksturo 2">
    <a:dk1>
      <a:srgbClr val="003300"/>
    </a:dk1>
    <a:lt1>
      <a:srgbClr val="FFFFFF"/>
    </a:lt1>
    <a:dk2>
      <a:srgbClr val="4D6A2A"/>
    </a:dk2>
    <a:lt2>
      <a:srgbClr val="CCFF99"/>
    </a:lt2>
    <a:accent1>
      <a:srgbClr val="33CC33"/>
    </a:accent1>
    <a:accent2>
      <a:srgbClr val="46562A"/>
    </a:accent2>
    <a:accent3>
      <a:srgbClr val="B2B9AC"/>
    </a:accent3>
    <a:accent4>
      <a:srgbClr val="DADADA"/>
    </a:accent4>
    <a:accent5>
      <a:srgbClr val="ADE2AD"/>
    </a:accent5>
    <a:accent6>
      <a:srgbClr val="3F4D25"/>
    </a:accent6>
    <a:hlink>
      <a:srgbClr val="009999"/>
    </a:hlink>
    <a:folHlink>
      <a:srgbClr val="CCCC00"/>
    </a:folHlink>
  </a:clrScheme>
</a:themeOverride>
</file>

<file path=ppt/theme/themeOverride7.xml><?xml version="1.0" encoding="utf-8"?>
<a:themeOverride xmlns:a="http://schemas.openxmlformats.org/drawingml/2006/main">
  <a:clrScheme name="S teksturo 6">
    <a:dk1>
      <a:srgbClr val="080808"/>
    </a:dk1>
    <a:lt1>
      <a:srgbClr val="FFFFFF"/>
    </a:lt1>
    <a:dk2>
      <a:srgbClr val="4D4D4D"/>
    </a:dk2>
    <a:lt2>
      <a:srgbClr val="FFFFFF"/>
    </a:lt2>
    <a:accent1>
      <a:srgbClr val="666699"/>
    </a:accent1>
    <a:accent2>
      <a:srgbClr val="3366CC"/>
    </a:accent2>
    <a:accent3>
      <a:srgbClr val="B2B2B2"/>
    </a:accent3>
    <a:accent4>
      <a:srgbClr val="DADADA"/>
    </a:accent4>
    <a:accent5>
      <a:srgbClr val="B8B8CA"/>
    </a:accent5>
    <a:accent6>
      <a:srgbClr val="2D5CB9"/>
    </a:accent6>
    <a:hlink>
      <a:srgbClr val="00CCFF"/>
    </a:hlink>
    <a:folHlink>
      <a:srgbClr val="CCCCFF"/>
    </a:folHlink>
  </a:clrScheme>
</a:themeOverride>
</file>

<file path=ppt/theme/themeOverride8.xml><?xml version="1.0" encoding="utf-8"?>
<a:themeOverride xmlns:a="http://schemas.openxmlformats.org/drawingml/2006/main">
  <a:clrScheme name="S teksturo 6">
    <a:dk1>
      <a:srgbClr val="080808"/>
    </a:dk1>
    <a:lt1>
      <a:srgbClr val="FFFFFF"/>
    </a:lt1>
    <a:dk2>
      <a:srgbClr val="4D4D4D"/>
    </a:dk2>
    <a:lt2>
      <a:srgbClr val="FFFFFF"/>
    </a:lt2>
    <a:accent1>
      <a:srgbClr val="666699"/>
    </a:accent1>
    <a:accent2>
      <a:srgbClr val="3366CC"/>
    </a:accent2>
    <a:accent3>
      <a:srgbClr val="B2B2B2"/>
    </a:accent3>
    <a:accent4>
      <a:srgbClr val="DADADA"/>
    </a:accent4>
    <a:accent5>
      <a:srgbClr val="B8B8CA"/>
    </a:accent5>
    <a:accent6>
      <a:srgbClr val="2D5CB9"/>
    </a:accent6>
    <a:hlink>
      <a:srgbClr val="00CCFF"/>
    </a:hlink>
    <a:folHlink>
      <a:srgbClr val="CCCCFF"/>
    </a:folHlink>
  </a:clrScheme>
</a:themeOverride>
</file>

<file path=ppt/theme/themeOverride9.xml><?xml version="1.0" encoding="utf-8"?>
<a:themeOverride xmlns:a="http://schemas.openxmlformats.org/drawingml/2006/main">
  <a:clrScheme name="S teksturo 3">
    <a:dk1>
      <a:srgbClr val="4E4E74"/>
    </a:dk1>
    <a:lt1>
      <a:srgbClr val="FFFFFF"/>
    </a:lt1>
    <a:dk2>
      <a:srgbClr val="666699"/>
    </a:dk2>
    <a:lt2>
      <a:srgbClr val="FFFFCC"/>
    </a:lt2>
    <a:accent1>
      <a:srgbClr val="5E5884"/>
    </a:accent1>
    <a:accent2>
      <a:srgbClr val="8AB29D"/>
    </a:accent2>
    <a:accent3>
      <a:srgbClr val="B8B8CA"/>
    </a:accent3>
    <a:accent4>
      <a:srgbClr val="DADADA"/>
    </a:accent4>
    <a:accent5>
      <a:srgbClr val="B6B4C2"/>
    </a:accent5>
    <a:accent6>
      <a:srgbClr val="7DA18E"/>
    </a:accent6>
    <a:hlink>
      <a:srgbClr val="FFFF99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1162</Words>
  <Application>Microsoft Office PowerPoint</Application>
  <PresentationFormat>On-screen Show (4:3)</PresentationFormat>
  <Paragraphs>149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Tahoma</vt:lpstr>
      <vt:lpstr>Wingdings</vt:lpstr>
      <vt:lpstr>Privzeti načrt</vt:lpstr>
      <vt:lpstr>Reža</vt:lpstr>
      <vt:lpstr>S teksturo</vt:lpstr>
      <vt:lpstr>SCIENTOLOGIJA</vt:lpstr>
      <vt:lpstr>PowerPoint Presentation</vt:lpstr>
      <vt:lpstr>PowerPoint Presentation</vt:lpstr>
      <vt:lpstr>Finance</vt:lpstr>
      <vt:lpstr>Lafayette Ronald Hubbard </vt:lpstr>
      <vt:lpstr>NAUK</vt:lpstr>
      <vt:lpstr>DIANETIKA</vt:lpstr>
      <vt:lpstr>OSEBNOSTNI TEST</vt:lpstr>
      <vt:lpstr>RUN DOWN</vt:lpstr>
      <vt:lpstr>THETAN</vt:lpstr>
      <vt:lpstr>REINKARNACIJA</vt:lpstr>
      <vt:lpstr>CLEAR</vt:lpstr>
      <vt:lpstr>REAKTIVNI UM</vt:lpstr>
      <vt:lpstr>PRECLEAR</vt:lpstr>
      <vt:lpstr>AVDITING</vt:lpstr>
      <vt:lpstr>AVDITIRANJE</vt:lpstr>
      <vt:lpstr>DINAMIKE</vt:lpstr>
      <vt:lpstr>PowerPoint Presentation</vt:lpstr>
      <vt:lpstr>PowerPoint Presentation</vt:lpstr>
      <vt:lpstr>PowerPoint Presentation</vt:lpstr>
      <vt:lpstr>PowerPoint Presentation</vt:lpstr>
      <vt:lpstr>SIMBOLI</vt:lpstr>
      <vt:lpstr>ČUSTVENA TONSKA LESTVICA</vt:lpstr>
      <vt:lpstr>“SOCIALNA” DEJAVNOST</vt:lpstr>
      <vt:lpstr>KRITIKA</vt:lpstr>
      <vt:lpstr>PowerPoint Presentation</vt:lpstr>
      <vt:lpstr>PowerPoint Presentation</vt:lpstr>
      <vt:lpstr>V SLOVENIJI</vt:lpstr>
      <vt:lpstr>ZAKLJUČEK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2019-06-03T09:10:34Z</dcterms:created>
  <dcterms:modified xsi:type="dcterms:W3CDTF">2019-06-03T09:10:34Z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