
<file path=[Content_Types].xml><?xml version="1.0" encoding="utf-8"?>
<Types xmlns="http://schemas.openxmlformats.org/package/2006/content-types">
  <Default Extension="bin" ContentType="application/vnd.ms-office.legacyDiagramTex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legacyDocTextInfo.bin" ContentType="application/vnd.ms-office.legacyDocTextInfo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3" r:id="rId15"/>
    <p:sldId id="274" r:id="rId16"/>
    <p:sldId id="275" r:id="rId17"/>
    <p:sldId id="268" r:id="rId18"/>
    <p:sldId id="276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1" autoAdjust="0"/>
    <p:restoredTop sz="94723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3D83C5-E716-46D9-BE60-7C39A38377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7A2E0-145A-4D88-B9B3-8032123954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92B9B0-7772-44DF-9EC6-002FF3A53BE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D88858-D992-4CE3-A4CF-F2C1A68FA1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2D3BE3-67C5-4F4E-8106-1686AF1EB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84769-0B07-407E-AE7E-2E0623F662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B1637-6528-4C7C-B7BF-EDDC3F747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C14182-512B-4B75-B016-BE8E1E33411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DEA15C0-48C8-493B-8F98-556FC9370A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FF3AE352-D12F-495A-8CF1-3D7EB5B5E2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l-SI" altLang="sl-SI"/>
              <a:t>Olimp</a:t>
            </a:r>
          </a:p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r>
              <a:rPr lang="sl-SI" altLang="sl-SI"/>
              <a:t>Dsasd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/>
              <a:t>sd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9206FAB-7E2A-4A3F-8AC5-D995B3D79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2D840A-10AD-4690-AABE-1DD320CA01CF}" type="slidenum">
              <a:rPr lang="sl-SI" altLang="sl-SI"/>
              <a:pPr eaLnBrk="1" hangingPunct="1"/>
              <a:t>15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D38BC49-0786-43A4-AAE3-F8BAAF4630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37A1AF9-E918-43B4-8449-6DD7BD4D58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F872BA0-9DAB-48D7-8983-10B860DE2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9A1F21-D068-497D-97C1-49D876D0D5CD}" type="slidenum">
              <a:rPr lang="sl-SI" altLang="sl-SI"/>
              <a:pPr eaLnBrk="1" hangingPunct="1"/>
              <a:t>18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98CFC0-BAAD-4225-A791-99F3432076D6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484D918-9890-41BF-A995-9DA1D99710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869D6A4-ED6E-4295-95B4-6C481AF4D2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2151341A-9A8A-461F-A457-875DD0755D6B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27CF69D-FF3B-47FB-8385-BB905ECDBD1F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E1F3892-F08A-485A-A92A-3BAFE68F9C3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4D5C5BA1-4069-4BCE-B1A8-AF5B52A89BF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69C41E7C-770A-4A88-8F0C-240EDDD018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79C21466-6D79-4EC2-8CA0-C986137A64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08CC798F-12F4-4969-BA50-1EB15C1925A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35DB7A9D-A3FD-407B-8A49-B87E5CE13A0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A66136E0-2B7E-4DA8-A9A8-490E88777B2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82CBBFA-B7A5-472D-86F3-863DC9688E4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5FCAD63B-9B61-47D3-B5C5-3C368E38350B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8138A67-D740-42D4-B0FF-4B343F2BFD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A5E8147-41A3-425D-996B-637CD530A8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AE549E3-23BC-43EF-BE15-2C6E5A6C6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B97B430-6699-424B-BD7D-8658AFFED9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E715635-F332-4C6E-8E96-6D290B1E1D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81EC45D-5B42-40FD-BAA0-0AB8040CE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52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952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3E8EECB4-570A-4CB2-9867-4D149842D3C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7675DD26-2A1D-4AC1-A865-3789F46F3F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AE24DE-4F3B-42B0-9B61-78722BE9E40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2364F56D-A644-48AF-A4ED-76AE946F47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64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64B056A-405B-429F-9EA7-BE217BF2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DE9F72B-C8F4-4168-AA1E-7E82AC37E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515D55B8-F025-43ED-84DC-A2CBDF543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6CD56-709A-452A-AC8E-5B2859C0E0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328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D20D8AC1-AC04-4861-A92E-2B3ACC936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F326700B-804A-4183-86A0-F89AD6555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CDC3FF86-18BB-4FCA-8C08-7528ACAEF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DFE26-762D-4DA0-9F74-A876F29803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866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1EDBE07-AC50-4BD0-8430-B91759085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62595ABC-278C-4079-AFCE-E49220FC0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8B32CBAA-9600-4DF3-9522-F656F8F7C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293F6-A5DF-4870-999E-6C0B45CDB3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147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90C1621E-0081-4454-B947-EBB6ED653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B9CB3543-3A9F-41F6-8487-4E8BE9406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7FBE4840-7148-46E7-BB88-A5A7A6D10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41B23-3211-4A20-9281-B567B1B29D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219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20ED0490-D19F-49A9-9777-980626CD6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377AF076-432A-4CE2-BB3D-BA9023303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DD183260-0AB3-4263-904E-8CFA1296B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1B1FF-CE71-46DC-A944-96C447BEF0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865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3632C38B-EEED-4842-948B-FC7AD9DF1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7A1DEF7F-4CA3-400B-9AD6-C14E05567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8B843643-BF11-4EE3-8BA6-63D71B2AA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C2BEE-2B05-4F35-B22F-AF988E0BA8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150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A9A4447-C987-493C-AE2D-5894E8805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671B8DA-5BA5-4A4F-8D3F-2E02A9AD7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0AF67CFD-68B0-49AB-A18C-C9ADB14FC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7F6CA-8A77-4389-8F71-DA9E11DC69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184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D31A49C2-1C52-4923-8DB0-A90C88AF4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0ABB5F85-3A73-444B-85DC-E8748877D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DC928019-2AF4-4993-B7B0-DF777521A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655BE-5F86-4609-AD6C-E0478640A3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69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7177B36C-7305-4D84-BDF3-0ECFDCB3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A21A5EFA-8682-4085-B6E4-EDBA4CCC8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7BC1C501-B181-491B-8034-79BDEDC1E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1F372-152E-4503-A3DB-7FC7C4DAFD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085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56DB335B-10F7-4FFE-B44E-BC57700A9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E04AB8A7-B93B-4B13-AA93-026FDC4FA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D2F8ACEA-7136-4FD8-B28C-B012242FC2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2B56E-E40D-44D2-AA24-DFB2F41947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096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E49F5E26-1B85-4862-91B3-6055F0EE85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08D8775-E1D0-4C68-ACE4-9DF644002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A8B58C94-9125-4668-A61D-1CE4B6A7E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789F4-3223-4BB4-8DE7-13B12ED534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560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C20D1AB-4005-46CF-B9CD-C46B0F8C1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23B5072-3ADB-4EA4-8C21-8A13BEF40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D9B3F051-8444-4BC1-BA10-B244D5A3E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92627-D975-42A1-9E99-20A0BDFB42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828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08B8F45-BAFB-4C9F-985A-8231893972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>
              <a:extLst>
                <a:ext uri="{FF2B5EF4-FFF2-40B4-BE49-F238E27FC236}">
                  <a16:creationId xmlns:a16="http://schemas.microsoft.com/office/drawing/2014/main" id="{D457A382-2F8A-47FE-83E2-E844AD3A57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4212" name="Freeform 4">
              <a:extLst>
                <a:ext uri="{FF2B5EF4-FFF2-40B4-BE49-F238E27FC236}">
                  <a16:creationId xmlns:a16="http://schemas.microsoft.com/office/drawing/2014/main" id="{D300F874-5856-469B-9FEC-8481F1DCA8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sp>
        <p:nvSpPr>
          <p:cNvPr id="2051" name="Freeform 5">
            <a:extLst>
              <a:ext uri="{FF2B5EF4-FFF2-40B4-BE49-F238E27FC236}">
                <a16:creationId xmlns:a16="http://schemas.microsoft.com/office/drawing/2014/main" id="{C49E0329-FD17-4B6B-A0DE-5FB193106354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2052" name="Group 6">
            <a:extLst>
              <a:ext uri="{FF2B5EF4-FFF2-40B4-BE49-F238E27FC236}">
                <a16:creationId xmlns:a16="http://schemas.microsoft.com/office/drawing/2014/main" id="{E3215560-096B-42E3-854A-BC84E00C7838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4215" name="Freeform 7">
              <a:extLst>
                <a:ext uri="{FF2B5EF4-FFF2-40B4-BE49-F238E27FC236}">
                  <a16:creationId xmlns:a16="http://schemas.microsoft.com/office/drawing/2014/main" id="{55D2C002-5F23-47B2-8266-D9A77D0FE71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grpSp>
          <p:nvGrpSpPr>
            <p:cNvPr id="2066" name="Group 8">
              <a:extLst>
                <a:ext uri="{FF2B5EF4-FFF2-40B4-BE49-F238E27FC236}">
                  <a16:creationId xmlns:a16="http://schemas.microsoft.com/office/drawing/2014/main" id="{32DD8C6C-60E3-4292-A4D7-AA8B8DDEAC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>
                <a:extLst>
                  <a:ext uri="{FF2B5EF4-FFF2-40B4-BE49-F238E27FC236}">
                    <a16:creationId xmlns:a16="http://schemas.microsoft.com/office/drawing/2014/main" id="{99EE1A1B-C503-4BA7-88B0-48F297AF529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69" name="Freeform 10">
                <a:extLst>
                  <a:ext uri="{FF2B5EF4-FFF2-40B4-BE49-F238E27FC236}">
                    <a16:creationId xmlns:a16="http://schemas.microsoft.com/office/drawing/2014/main" id="{5693E87E-CD27-4E5C-8286-7F0AAEF12B4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70" name="Freeform 11">
                <a:extLst>
                  <a:ext uri="{FF2B5EF4-FFF2-40B4-BE49-F238E27FC236}">
                    <a16:creationId xmlns:a16="http://schemas.microsoft.com/office/drawing/2014/main" id="{C954CA8A-5DAF-4E7A-9CB2-C1121D0D51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71" name="Freeform 12">
                <a:extLst>
                  <a:ext uri="{FF2B5EF4-FFF2-40B4-BE49-F238E27FC236}">
                    <a16:creationId xmlns:a16="http://schemas.microsoft.com/office/drawing/2014/main" id="{22BF0910-9DC6-435F-9B33-06C407095B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72" name="Freeform 13">
                <a:extLst>
                  <a:ext uri="{FF2B5EF4-FFF2-40B4-BE49-F238E27FC236}">
                    <a16:creationId xmlns:a16="http://schemas.microsoft.com/office/drawing/2014/main" id="{505C18F3-8B42-4E6B-B376-B9CD9603AA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94222" name="Freeform 14">
              <a:extLst>
                <a:ext uri="{FF2B5EF4-FFF2-40B4-BE49-F238E27FC236}">
                  <a16:creationId xmlns:a16="http://schemas.microsoft.com/office/drawing/2014/main" id="{B0DD33E4-25CE-4E20-B2C8-FE8790ABD8D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grpSp>
        <p:nvGrpSpPr>
          <p:cNvPr id="2053" name="Group 15">
            <a:extLst>
              <a:ext uri="{FF2B5EF4-FFF2-40B4-BE49-F238E27FC236}">
                <a16:creationId xmlns:a16="http://schemas.microsoft.com/office/drawing/2014/main" id="{0ABE049D-7B84-4907-8F48-0486F689755D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>
              <a:extLst>
                <a:ext uri="{FF2B5EF4-FFF2-40B4-BE49-F238E27FC236}">
                  <a16:creationId xmlns:a16="http://schemas.microsoft.com/office/drawing/2014/main" id="{DB05F368-FE31-41AD-8FDD-57052707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0" name="Freeform 17">
              <a:extLst>
                <a:ext uri="{FF2B5EF4-FFF2-40B4-BE49-F238E27FC236}">
                  <a16:creationId xmlns:a16="http://schemas.microsoft.com/office/drawing/2014/main" id="{BDBC2E61-E436-4A85-8524-FF01993AA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1" name="Freeform 18">
              <a:extLst>
                <a:ext uri="{FF2B5EF4-FFF2-40B4-BE49-F238E27FC236}">
                  <a16:creationId xmlns:a16="http://schemas.microsoft.com/office/drawing/2014/main" id="{424CF4B2-C022-4A93-8879-B69BA891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2" name="Freeform 19">
              <a:extLst>
                <a:ext uri="{FF2B5EF4-FFF2-40B4-BE49-F238E27FC236}">
                  <a16:creationId xmlns:a16="http://schemas.microsoft.com/office/drawing/2014/main" id="{C4DB9C76-DBE3-42C7-9CFA-9E9934748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3" name="Freeform 20">
              <a:extLst>
                <a:ext uri="{FF2B5EF4-FFF2-40B4-BE49-F238E27FC236}">
                  <a16:creationId xmlns:a16="http://schemas.microsoft.com/office/drawing/2014/main" id="{B15D1401-A108-4ADB-B78B-9C866B14E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4" name="Freeform 21">
              <a:extLst>
                <a:ext uri="{FF2B5EF4-FFF2-40B4-BE49-F238E27FC236}">
                  <a16:creationId xmlns:a16="http://schemas.microsoft.com/office/drawing/2014/main" id="{54F3E276-3430-407E-AA66-079F2A44E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4230" name="Rectangle 22">
            <a:extLst>
              <a:ext uri="{FF2B5EF4-FFF2-40B4-BE49-F238E27FC236}">
                <a16:creationId xmlns:a16="http://schemas.microsoft.com/office/drawing/2014/main" id="{5DB96BDD-A5B8-47BA-88AB-E18B20703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2055" name="Rectangle 23">
            <a:extLst>
              <a:ext uri="{FF2B5EF4-FFF2-40B4-BE49-F238E27FC236}">
                <a16:creationId xmlns:a16="http://schemas.microsoft.com/office/drawing/2014/main" id="{DA1B1EA5-8508-4CDA-B1C7-B77468D46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94232" name="Rectangle 24">
            <a:extLst>
              <a:ext uri="{FF2B5EF4-FFF2-40B4-BE49-F238E27FC236}">
                <a16:creationId xmlns:a16="http://schemas.microsoft.com/office/drawing/2014/main" id="{DA878C4C-725B-46A4-A01E-31FAD9BA10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4233" name="Rectangle 25">
            <a:extLst>
              <a:ext uri="{FF2B5EF4-FFF2-40B4-BE49-F238E27FC236}">
                <a16:creationId xmlns:a16="http://schemas.microsoft.com/office/drawing/2014/main" id="{022A4343-203E-4AEC-95EE-9B15B8DDAE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4234" name="Rectangle 26">
            <a:extLst>
              <a:ext uri="{FF2B5EF4-FFF2-40B4-BE49-F238E27FC236}">
                <a16:creationId xmlns:a16="http://schemas.microsoft.com/office/drawing/2014/main" id="{E534B7BA-EC66-4FA6-9EF7-13F63958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2EC71B4-0DFF-446A-ACDE-0A18C6BA6ED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Slika:CDC_horseradish.jpg" TargetMode="External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image" Target="../media/image33.jpeg"/><Relationship Id="rId9" Type="http://schemas.openxmlformats.org/officeDocument/2006/relationships/hyperlink" Target="http://sl.wikipedia.org/wiki/Slika:Pirhi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Slika:The_visit_of_the_wise-men.jpg" TargetMode="External"/><Relationship Id="rId3" Type="http://schemas.openxmlformats.org/officeDocument/2006/relationships/hyperlink" Target="http://sl.wikipedia.org/wiki/Slika:Juletr%C3%A6et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63C503C-ED14-4D1F-8E14-4EAC30EB97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229600" cy="1736725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/>
              <a:t>ŠEGE IN NAVADE V ALPSKEM SVETU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113AACE-42AF-4934-B848-C5B7155614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997200"/>
            <a:ext cx="6400800" cy="1752600"/>
          </a:xfrm>
        </p:spPr>
        <p:txBody>
          <a:bodyPr/>
          <a:lstStyle/>
          <a:p>
            <a:pPr algn="l" eaLnBrk="1" hangingPunct="1">
              <a:defRPr/>
            </a:pP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>
            <a:extLst>
              <a:ext uri="{FF2B5EF4-FFF2-40B4-BE49-F238E27FC236}">
                <a16:creationId xmlns:a16="http://schemas.microsoft.com/office/drawing/2014/main" id="{71CE57E4-C4C6-4F7D-B8A1-4EAD8E3E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5750"/>
            <a:ext cx="12763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E2068FCB-834A-48BC-BD9E-97152FDA7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l-SI" sz="2800" dirty="0">
                <a:solidFill>
                  <a:schemeClr val="tx1"/>
                </a:solidFill>
              </a:rPr>
              <a:t>- PUST -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5EE0AB1-8B06-4896-8FAD-C7021AC05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495800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sl-SI" sz="2000" dirty="0">
                <a:latin typeface="+mj-lt"/>
              </a:rPr>
              <a:t>Šemljenje je eden najstarejših ljudskih običajev. Ljudje se šemijo, da bi pregnali zimo in prebudili naravo.</a:t>
            </a:r>
          </a:p>
          <a:p>
            <a:pPr algn="just">
              <a:lnSpc>
                <a:spcPct val="90000"/>
              </a:lnSpc>
              <a:defRPr/>
            </a:pPr>
            <a:endParaRPr lang="sl-SI" sz="2000" dirty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endParaRPr lang="sl-SI" sz="2000" dirty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endParaRPr lang="sl-SI" sz="2000" dirty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endParaRPr lang="sl-SI" sz="2000" dirty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endParaRPr lang="sl-SI" sz="2000" dirty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r>
              <a:rPr lang="sl-SI" sz="2000" dirty="0">
                <a:latin typeface="+mj-lt"/>
              </a:rPr>
              <a:t>Obisk pustnih šem prinaša srečo in dobro letino, zato jih je potrebno obdarovati. Najpogostejše darilo je denar, ponekod pa dajo tudi krofe.</a:t>
            </a:r>
          </a:p>
          <a:p>
            <a:pPr algn="just">
              <a:lnSpc>
                <a:spcPct val="90000"/>
              </a:lnSpc>
              <a:defRPr/>
            </a:pPr>
            <a:endParaRPr lang="sl-SI" sz="2000" dirty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r>
              <a:rPr lang="sl-SI" sz="2000" dirty="0">
                <a:latin typeface="+mj-lt"/>
              </a:rPr>
              <a:t>Pustne šeme nastopajo ponavadi v skupini, nič ne govorijo in skrbijo za ropot, plešejo in poskakujejo.</a:t>
            </a:r>
          </a:p>
          <a:p>
            <a:pPr algn="just">
              <a:lnSpc>
                <a:spcPct val="90000"/>
              </a:lnSpc>
              <a:defRPr/>
            </a:pPr>
            <a:endParaRPr lang="sl-SI" sz="2000" dirty="0">
              <a:latin typeface="+mj-lt"/>
            </a:endParaRPr>
          </a:p>
        </p:txBody>
      </p:sp>
      <p:pic>
        <p:nvPicPr>
          <p:cNvPr id="28676" name="Picture 4" descr="pust4">
            <a:extLst>
              <a:ext uri="{FF2B5EF4-FFF2-40B4-BE49-F238E27FC236}">
                <a16:creationId xmlns:a16="http://schemas.microsoft.com/office/drawing/2014/main" id="{8B3636DB-7F08-4740-800E-95152489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pust">
            <a:extLst>
              <a:ext uri="{FF2B5EF4-FFF2-40B4-BE49-F238E27FC236}">
                <a16:creationId xmlns:a16="http://schemas.microsoft.com/office/drawing/2014/main" id="{AD7AA7DD-873C-4F7E-93A3-BD28D6C7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15128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Img0019">
            <a:extLst>
              <a:ext uri="{FF2B5EF4-FFF2-40B4-BE49-F238E27FC236}">
                <a16:creationId xmlns:a16="http://schemas.microsoft.com/office/drawing/2014/main" id="{AAD5F1F5-BD6B-4399-9FB8-BB2041DD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14174" r="2362" b="17717"/>
          <a:stretch>
            <a:fillRect/>
          </a:stretch>
        </p:blipFill>
        <p:spPr bwMode="auto">
          <a:xfrm>
            <a:off x="4859338" y="2276475"/>
            <a:ext cx="28813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0602 L 0.52083 0.006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C338119-074A-4DE4-BA47-B6E3D7B74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2800" dirty="0">
                <a:solidFill>
                  <a:schemeClr val="tx1"/>
                </a:solidFill>
              </a:rPr>
              <a:t>- GREGORJEVO –  12. marec -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40B601D-FB84-4920-978C-25FA58105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810125"/>
          </a:xfrm>
        </p:spPr>
        <p:txBody>
          <a:bodyPr/>
          <a:lstStyle/>
          <a:p>
            <a:r>
              <a:rPr lang="sl-SI" altLang="sl-SI" sz="2000"/>
              <a:t>Na Gregorjevo se “ ptički ženijo “ in naznanja pomlad.</a:t>
            </a:r>
          </a:p>
          <a:p>
            <a:endParaRPr lang="sl-SI" altLang="sl-SI" sz="2000"/>
          </a:p>
          <a:p>
            <a:pPr algn="just"/>
            <a:r>
              <a:rPr lang="sl-SI" altLang="sl-SI" sz="2000"/>
              <a:t>Šega se je brez prekinitve ohranila predvsem v Kropi in Tržiču. Na predvečer  sv. Gregorja spuščajo barčice s svečo po potokih in rekah.</a:t>
            </a:r>
          </a:p>
          <a:p>
            <a:pPr algn="just"/>
            <a:endParaRPr lang="sl-SI" altLang="sl-SI" sz="2000"/>
          </a:p>
          <a:p>
            <a:pPr algn="just"/>
            <a:r>
              <a:rPr lang="sl-SI" altLang="sl-SI" sz="2000"/>
              <a:t>To izhaja še iz časov, ko kovačem in čevljarjem ni bilo potrebno delati  več ob sveči (ker se dan daljša), zato so “vrgli luč v vodo” .</a:t>
            </a:r>
          </a:p>
        </p:txBody>
      </p:sp>
      <p:pic>
        <p:nvPicPr>
          <p:cNvPr id="31750" name="Picture 6">
            <a:extLst>
              <a:ext uri="{FF2B5EF4-FFF2-40B4-BE49-F238E27FC236}">
                <a16:creationId xmlns:a16="http://schemas.microsoft.com/office/drawing/2014/main" id="{B8A3E7C8-43AD-4A4C-8D1C-035C1F1F1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29125"/>
            <a:ext cx="22320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:a16="http://schemas.microsoft.com/office/drawing/2014/main" id="{A7A3101A-8150-465C-8963-8FE6424B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357688"/>
            <a:ext cx="201612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C1868EED-B013-43FD-9FE2-C65B9595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429125"/>
            <a:ext cx="20891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F724F86-B031-45AA-AA08-B2A63EF6F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2800" dirty="0">
                <a:solidFill>
                  <a:schemeClr val="tx1"/>
                </a:solidFill>
              </a:rPr>
              <a:t>- VELIKONOČNI ČAS -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42B39B6-7373-4A5B-8B57-5800BD20E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00488"/>
          </a:xfrm>
        </p:spPr>
        <p:txBody>
          <a:bodyPr/>
          <a:lstStyle/>
          <a:p>
            <a:r>
              <a:rPr lang="sl-SI" altLang="sl-SI" sz="2000"/>
              <a:t>Navada je izdelovanje butar iz spomladanskega zelenja, ki jih na cvetno nedeljo nesejo blagoslovit v cerkev. </a:t>
            </a:r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pPr algn="just"/>
            <a:r>
              <a:rPr lang="sl-SI" altLang="sl-SI" sz="2000"/>
              <a:t>Teden pred veliko nočjo se imenuje “veliki teden”. Šege tega tedna so povezane s cerkvenimi obredi: blagoslov jedi in ognja, procesija...</a:t>
            </a:r>
          </a:p>
        </p:txBody>
      </p:sp>
      <p:pic>
        <p:nvPicPr>
          <p:cNvPr id="32772" name="Picture 4" descr="butare2">
            <a:extLst>
              <a:ext uri="{FF2B5EF4-FFF2-40B4-BE49-F238E27FC236}">
                <a16:creationId xmlns:a16="http://schemas.microsoft.com/office/drawing/2014/main" id="{4A53659D-3F84-43E0-B3EA-D274FC5F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575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butare_gaspari">
            <a:extLst>
              <a:ext uri="{FF2B5EF4-FFF2-40B4-BE49-F238E27FC236}">
                <a16:creationId xmlns:a16="http://schemas.microsoft.com/office/drawing/2014/main" id="{2DC93636-CC51-49C2-9F1A-ED36B6E5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857500"/>
            <a:ext cx="21605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index">
            <a:extLst>
              <a:ext uri="{FF2B5EF4-FFF2-40B4-BE49-F238E27FC236}">
                <a16:creationId xmlns:a16="http://schemas.microsoft.com/office/drawing/2014/main" id="{955EC770-7E5A-4630-8B8D-360CBBAC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357438"/>
            <a:ext cx="1190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F62712E8-555B-4D4B-81B8-0A03222B3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75287"/>
          </a:xfrm>
        </p:spPr>
        <p:txBody>
          <a:bodyPr/>
          <a:lstStyle/>
          <a:p>
            <a:r>
              <a:rPr lang="sl-SI" altLang="sl-SI" sz="2000"/>
              <a:t>Navada je barvanje jajc (pirhov) in priprava velikonočnih jedi (potica, hren, šunka), ki se jih na veliko soboto nese k blagoslovu (žegnu).</a:t>
            </a:r>
          </a:p>
          <a:p>
            <a:pPr>
              <a:buFontTx/>
              <a:buNone/>
            </a:pPr>
            <a:endParaRPr lang="sl-SI" altLang="sl-SI" sz="2000"/>
          </a:p>
          <a:p>
            <a:pPr>
              <a:buFontTx/>
              <a:buNone/>
            </a:pPr>
            <a:endParaRPr lang="sl-SI" altLang="sl-SI" sz="2000"/>
          </a:p>
        </p:txBody>
      </p:sp>
      <p:pic>
        <p:nvPicPr>
          <p:cNvPr id="33796" name="Picture 4" descr="blagoslov jedi2">
            <a:extLst>
              <a:ext uri="{FF2B5EF4-FFF2-40B4-BE49-F238E27FC236}">
                <a16:creationId xmlns:a16="http://schemas.microsoft.com/office/drawing/2014/main" id="{9A5F35E7-8717-4FBA-B243-B403FAA4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857375"/>
            <a:ext cx="123348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Orehova potica">
            <a:extLst>
              <a:ext uri="{FF2B5EF4-FFF2-40B4-BE49-F238E27FC236}">
                <a16:creationId xmlns:a16="http://schemas.microsoft.com/office/drawing/2014/main" id="{392B2ABA-E6B9-4CBB-AF5A-AE45A8EBD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05263"/>
            <a:ext cx="2571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pirhi2">
            <a:extLst>
              <a:ext uri="{FF2B5EF4-FFF2-40B4-BE49-F238E27FC236}">
                <a16:creationId xmlns:a16="http://schemas.microsoft.com/office/drawing/2014/main" id="{C92E6734-18CA-411E-9319-ACEAB972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286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Šunka v testu">
            <a:extLst>
              <a:ext uri="{FF2B5EF4-FFF2-40B4-BE49-F238E27FC236}">
                <a16:creationId xmlns:a16="http://schemas.microsoft.com/office/drawing/2014/main" id="{90106106-E833-4C9E-8D46-37D96BAE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4106">
            <a:off x="1231900" y="3732213"/>
            <a:ext cx="2571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Korenina hrena">
            <a:hlinkClick r:id="rId6" tooltip="Korenina hrena"/>
            <a:extLst>
              <a:ext uri="{FF2B5EF4-FFF2-40B4-BE49-F238E27FC236}">
                <a16:creationId xmlns:a16="http://schemas.microsoft.com/office/drawing/2014/main" id="{8FEC3DA9-7C63-4606-BFE2-18558B714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2809">
            <a:off x="4278313" y="4073525"/>
            <a:ext cx="1714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zegenj">
            <a:extLst>
              <a:ext uri="{FF2B5EF4-FFF2-40B4-BE49-F238E27FC236}">
                <a16:creationId xmlns:a16="http://schemas.microsoft.com/office/drawing/2014/main" id="{309BC83C-6F76-4F6B-A176-F3A6DC90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2145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Pirhi">
            <a:hlinkClick r:id="rId9" tooltip="Pirhi"/>
            <a:extLst>
              <a:ext uri="{FF2B5EF4-FFF2-40B4-BE49-F238E27FC236}">
                <a16:creationId xmlns:a16="http://schemas.microsoft.com/office/drawing/2014/main" id="{89BBB4E0-11DF-4F52-B58F-BE66F106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7430">
            <a:off x="754063" y="20955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1EF64CA-2261-4719-9670-F3BCFF65C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2800" dirty="0">
                <a:solidFill>
                  <a:schemeClr val="tx1"/>
                </a:solidFill>
              </a:rPr>
              <a:t>- 1. NOVEMBER -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27BF8E9-1638-45E0-8E1F-DBE218DF5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sl-SI" altLang="sl-SI" sz="2000"/>
              <a:t>Navada je, da 1. novembra obiščemo grobove umrlih sorodnikov, prijateljev in znancev. </a:t>
            </a:r>
          </a:p>
          <a:p>
            <a:pPr algn="just">
              <a:lnSpc>
                <a:spcPct val="80000"/>
              </a:lnSpc>
            </a:pPr>
            <a:endParaRPr lang="sl-SI" altLang="sl-SI" sz="2000"/>
          </a:p>
          <a:p>
            <a:pPr algn="just">
              <a:lnSpc>
                <a:spcPct val="80000"/>
              </a:lnSpc>
            </a:pPr>
            <a:r>
              <a:rPr lang="sl-SI" altLang="sl-SI" sz="2000"/>
              <a:t>Okrasimo jih s  cvetjem in prižgemo sveče. </a:t>
            </a:r>
          </a:p>
          <a:p>
            <a:pPr algn="just">
              <a:lnSpc>
                <a:spcPct val="80000"/>
              </a:lnSpc>
            </a:pPr>
            <a:endParaRPr lang="sl-SI" altLang="sl-SI" sz="2000"/>
          </a:p>
          <a:p>
            <a:pPr algn="just">
              <a:lnSpc>
                <a:spcPct val="80000"/>
              </a:lnSpc>
            </a:pPr>
            <a:endParaRPr lang="sl-SI" altLang="sl-SI" sz="2000"/>
          </a:p>
          <a:p>
            <a:pPr algn="just">
              <a:lnSpc>
                <a:spcPct val="80000"/>
              </a:lnSpc>
            </a:pPr>
            <a:endParaRPr lang="sl-SI" altLang="sl-SI" sz="2000"/>
          </a:p>
          <a:p>
            <a:pPr algn="just">
              <a:lnSpc>
                <a:spcPct val="80000"/>
              </a:lnSpc>
            </a:pPr>
            <a:endParaRPr lang="sl-SI" altLang="sl-SI" sz="2000"/>
          </a:p>
          <a:p>
            <a:pPr algn="just">
              <a:lnSpc>
                <a:spcPct val="80000"/>
              </a:lnSpc>
            </a:pPr>
            <a:r>
              <a:rPr lang="sl-SI" altLang="sl-SI" sz="2000"/>
              <a:t>Ljudska navada, ki izhaja iz davnih časov je, da 31. oktobra zvečer ljudje postavijo pred vrata in okna izdolbeno bučo s svečo. Buča naj bi obvarovala pred demoni.</a:t>
            </a:r>
          </a:p>
          <a:p>
            <a:pPr>
              <a:lnSpc>
                <a:spcPct val="80000"/>
              </a:lnSpc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1400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642BF189-F01D-45D4-A416-A89AFC0A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571750"/>
            <a:ext cx="12096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3E2FF57B-79FC-41C4-9C9D-7A932125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643188"/>
            <a:ext cx="12239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:a16="http://schemas.microsoft.com/office/drawing/2014/main" id="{BD0F7C3B-A100-4361-B95E-32A2A569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24400"/>
            <a:ext cx="1190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>
            <a:extLst>
              <a:ext uri="{FF2B5EF4-FFF2-40B4-BE49-F238E27FC236}">
                <a16:creationId xmlns:a16="http://schemas.microsoft.com/office/drawing/2014/main" id="{1A69AEAC-1EA6-4B5A-82ED-3A0D4138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08500"/>
            <a:ext cx="1428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index">
            <a:extLst>
              <a:ext uri="{FF2B5EF4-FFF2-40B4-BE49-F238E27FC236}">
                <a16:creationId xmlns:a16="http://schemas.microsoft.com/office/drawing/2014/main" id="{A07A0390-CF24-4B06-8E15-DE779FB6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43125"/>
            <a:ext cx="97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79 -0.03447 L -0.25226 0.08697 L -0.23559 -0.03447 L -0.21806 0.08697 L -0.20035 -0.03447 L -0.18403 0.08697 L -0.16632 -0.03447 L -0.14965 0.08697 L -0.13212 -0.03447 L -0.11458 0.08697 L -0.09792 -0.03447 L -0.08021 0.08697 L -0.06389 -0.03447 L -0.04618 0.08697 L -0.02865 -0.03447 L -0.01198 0.08697 L 0.00573 -0.03447 " pathEditMode="relative" rAng="0" ptsTypes="FFFFFFFFFFFFFFFFF">
                                      <p:cBhvr>
                                        <p:cTn id="2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6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4C815A4-6C6E-4E95-80EB-972F0AC14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sl-SI" altLang="sl-SI" sz="2800">
                <a:solidFill>
                  <a:schemeClr val="tx1"/>
                </a:solidFill>
                <a:effectLst/>
              </a:rPr>
              <a:t>ŠEGE IN NAVADE OB DELU</a:t>
            </a:r>
            <a:br>
              <a:rPr lang="sl-SI" altLang="sl-SI" sz="2800">
                <a:solidFill>
                  <a:schemeClr val="tx1"/>
                </a:solidFill>
                <a:effectLst/>
              </a:rPr>
            </a:br>
            <a:br>
              <a:rPr lang="sl-SI" altLang="sl-SI" sz="2800">
                <a:solidFill>
                  <a:schemeClr val="tx1"/>
                </a:solidFill>
                <a:effectLst/>
              </a:rPr>
            </a:br>
            <a:r>
              <a:rPr lang="sl-SI" altLang="sl-SI" sz="2800">
                <a:solidFill>
                  <a:schemeClr val="tx1"/>
                </a:solidFill>
                <a:effectLst/>
              </a:rPr>
              <a:t>- OB ORANJU,SETVI, ŽETVI IN KOŠNJI -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FB954DC-E883-4939-97DC-FD030B7E6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000"/>
              <a:t>Preden kmet zaorje prvo brazdo naredi križ z leskovo vejo, da bi bila njiva bolj rodna.</a:t>
            </a:r>
          </a:p>
          <a:p>
            <a:r>
              <a:rPr lang="sl-SI" altLang="sl-SI" sz="2000"/>
              <a:t>Najboljši dan za začetek oranja je ponedeljek, vsekakor pa ne petek (petek-slab začetek).</a:t>
            </a:r>
          </a:p>
          <a:p>
            <a:r>
              <a:rPr lang="sl-SI" altLang="sl-SI" sz="2000"/>
              <a:t>Med setvijo je potrebno molčati ali držati v ustih malo prosa.</a:t>
            </a:r>
          </a:p>
          <a:p>
            <a:r>
              <a:rPr lang="sl-SI" altLang="sl-SI" sz="2000"/>
              <a:t>Po končanih kmečkih opravilih je navada, da se pripravi slavnostno pojedino “likof”.</a:t>
            </a:r>
          </a:p>
          <a:p>
            <a:r>
              <a:rPr lang="sl-SI" altLang="sl-SI" sz="2000"/>
              <a:t>Dandanes veliko dela opravijo stroji, zato se je mnogo šeg opustilo.</a:t>
            </a:r>
          </a:p>
          <a:p>
            <a:endParaRPr lang="sl-SI" altLang="sl-SI" sz="2000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331DFDBE-E91B-4AA3-8AB5-7D6EE9EE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08500"/>
            <a:ext cx="16573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C620FC3C-EBD8-4200-ACE3-D18F96BD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8500"/>
            <a:ext cx="15843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id="{0FEC2DE5-7A7D-446A-AD28-77C226C4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08500"/>
            <a:ext cx="151288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E79B3AB-E7EE-42DA-B041-D9805B80F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>
                <a:solidFill>
                  <a:schemeClr val="tx1"/>
                </a:solidFill>
              </a:rPr>
              <a:t>- PASTIRJEVANJE -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0EFFB6-CBB9-44DE-A79F-882DD88BC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l-SI" altLang="sl-SI" sz="2000"/>
              <a:t>Ob koncu aprila pastirji v gorskih krajih ženejo živino na planine. Z njimi gredo tudi dekleta “planšarice, ki kuhajo in pripravljajo maslo in sir.</a:t>
            </a:r>
          </a:p>
          <a:p>
            <a:pPr algn="just"/>
            <a:r>
              <a:rPr lang="sl-SI" altLang="sl-SI" sz="2000"/>
              <a:t>Pastir poganja živino s tremi leskovimi šibami iz istega grma, da se živina pase skupaj.</a:t>
            </a:r>
          </a:p>
          <a:p>
            <a:r>
              <a:rPr lang="sl-SI" altLang="sl-SI" sz="2000"/>
              <a:t>Pri odhodu iz hleva mora živina prestopiti na tla položeno verigo, da se zavaruje pred uroki in nesrečami.</a:t>
            </a:r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r>
              <a:rPr lang="sl-SI" altLang="sl-SI" sz="2000"/>
              <a:t>Odhod živine na planino in povratek z nje je vedno pomenil enega od najimenitnejših dogodkov v teh krajih. Vsako leto prirejajo ob tem dogodku v Bohinju turistično prireditev “Kravji bal”.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B1C1D513-5131-4731-8E07-3C365A0F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ED8257C0-6389-47C0-9A9C-AD2F99B8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118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>
            <a:extLst>
              <a:ext uri="{FF2B5EF4-FFF2-40B4-BE49-F238E27FC236}">
                <a16:creationId xmlns:a16="http://schemas.microsoft.com/office/drawing/2014/main" id="{962955D4-1C5F-46F3-A27A-152647B9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933825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>
            <a:extLst>
              <a:ext uri="{FF2B5EF4-FFF2-40B4-BE49-F238E27FC236}">
                <a16:creationId xmlns:a16="http://schemas.microsoft.com/office/drawing/2014/main" id="{5799AFE8-F0D6-41B6-BD04-94499E455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685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0844498F-A425-4B0D-9A61-D769EE3B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005263"/>
            <a:ext cx="9334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D42DF40-D555-4BBE-9498-2D9D0D28A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>
                <a:solidFill>
                  <a:schemeClr val="tx1"/>
                </a:solidFill>
              </a:rPr>
              <a:t>- KRAVJI BAL -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85F8F50-6AE3-40FE-9AD5-0E0E68109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05063"/>
          </a:xfrm>
        </p:spPr>
        <p:txBody>
          <a:bodyPr/>
          <a:lstStyle/>
          <a:p>
            <a:pPr algn="just"/>
            <a:r>
              <a:rPr lang="sl-SI" altLang="sl-SI" sz="2000"/>
              <a:t>Kravji bal je poklon planšarjem, ki jeseni priženejo trope krav iz bohinjskih planin nazaj v dolino. Je največji bohinjski praznik.</a:t>
            </a:r>
          </a:p>
          <a:p>
            <a:endParaRPr lang="sl-SI" altLang="sl-SI" sz="2000"/>
          </a:p>
          <a:p>
            <a:pPr algn="just"/>
            <a:r>
              <a:rPr lang="sl-SI" altLang="sl-SI" sz="2000"/>
              <a:t>Planšarji z višje ležečih planin privedejo okrašene trope živine in na ramenih prinesejo »basengo« - vse kar potrebujejo za izdelavo sira in druge stvari, ki so potrebne za življenje na planini. </a:t>
            </a:r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pPr>
              <a:buFontTx/>
              <a:buNone/>
            </a:pPr>
            <a:endParaRPr lang="sl-SI" altLang="sl-SI" sz="2000"/>
          </a:p>
        </p:txBody>
      </p:sp>
      <p:pic>
        <p:nvPicPr>
          <p:cNvPr id="30724" name="Picture 4" descr="mimohod_3_183">
            <a:extLst>
              <a:ext uri="{FF2B5EF4-FFF2-40B4-BE49-F238E27FC236}">
                <a16:creationId xmlns:a16="http://schemas.microsoft.com/office/drawing/2014/main" id="{0AA6D1F2-CC9C-4552-96F8-9D2F37C4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21605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kravji_bal07_1_183">
            <a:extLst>
              <a:ext uri="{FF2B5EF4-FFF2-40B4-BE49-F238E27FC236}">
                <a16:creationId xmlns:a16="http://schemas.microsoft.com/office/drawing/2014/main" id="{AEFD5A9F-D244-4DB1-B638-25FF10449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05263"/>
            <a:ext cx="20891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pred_mimohodom_183">
            <a:extLst>
              <a:ext uri="{FF2B5EF4-FFF2-40B4-BE49-F238E27FC236}">
                <a16:creationId xmlns:a16="http://schemas.microsoft.com/office/drawing/2014/main" id="{0E34E827-9607-4583-ACEF-031F7B8E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1605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9BEA76DD-51B8-4D75-B811-12BD00FD0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r>
              <a:rPr lang="sl-SI" altLang="sl-SI" sz="1600"/>
              <a:t>Viri:</a:t>
            </a:r>
          </a:p>
          <a:p>
            <a:r>
              <a:rPr lang="sl-SI" altLang="sl-SI" sz="1600"/>
              <a:t>Pavlin, Darko: Slovensko narodno izročilo, 1993 </a:t>
            </a:r>
          </a:p>
          <a:p>
            <a:r>
              <a:rPr lang="sl-SI" altLang="sl-SI" sz="1600"/>
              <a:t>Zorec, Marjeta: Slovenski prazniki, 2005</a:t>
            </a:r>
          </a:p>
          <a:p>
            <a:r>
              <a:rPr lang="sl-SI" altLang="sl-SI" sz="1600"/>
              <a:t>Baš, Angelo: Slovensko ljudsko izročilo, 1980</a:t>
            </a:r>
          </a:p>
          <a:p>
            <a:r>
              <a:rPr lang="sl-SI" altLang="sl-SI" sz="1600"/>
              <a:t>Kunaver, Dušica: Slovenske šege ob Božiču in Novem Letu, 2005</a:t>
            </a:r>
          </a:p>
          <a:p>
            <a:r>
              <a:rPr lang="sl-SI" altLang="sl-SI" sz="1600"/>
              <a:t>Internetna gradiva (besedila in fotografije)</a:t>
            </a:r>
          </a:p>
          <a:p>
            <a:endParaRPr lang="sl-SI" altLang="sl-SI" sz="1600"/>
          </a:p>
          <a:p>
            <a:pPr>
              <a:buFontTx/>
              <a:buNone/>
            </a:pPr>
            <a:endParaRPr lang="sl-SI" alt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6C8D02-EF7A-4F52-9A38-465376FE2346}"/>
              </a:ext>
            </a:extLst>
          </p:cNvPr>
          <p:cNvSpPr/>
          <p:nvPr/>
        </p:nvSpPr>
        <p:spPr>
          <a:xfrm>
            <a:off x="0" y="428604"/>
            <a:ext cx="90458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HVALA ZA POZORNOST !!!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>
            <a:extLst>
              <a:ext uri="{FF2B5EF4-FFF2-40B4-BE49-F238E27FC236}">
                <a16:creationId xmlns:a16="http://schemas.microsoft.com/office/drawing/2014/main" id="{34A3EDE4-21C6-4D58-9DB3-D52BB5EC0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752475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/>
              <a:t>KAJ SO ŠEGE IN NAVADE?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7638FDDD-725A-45EB-ABFF-BA107B53B7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8229600" cy="3455987"/>
          </a:xfrm>
        </p:spPr>
        <p:txBody>
          <a:bodyPr/>
          <a:lstStyle/>
          <a:p>
            <a:pPr eaLnBrk="1" hangingPunct="1"/>
            <a:r>
              <a:rPr lang="sl-SI" altLang="sl-SI" sz="2800"/>
              <a:t>Šege in navade so sestavni del družbene kulture </a:t>
            </a:r>
          </a:p>
          <a:p>
            <a:pPr algn="just" eaLnBrk="1" hangingPunct="1"/>
            <a:r>
              <a:rPr lang="sl-SI" altLang="sl-SI" sz="2800" b="1" u="sng"/>
              <a:t>Šege</a:t>
            </a:r>
            <a:r>
              <a:rPr lang="sl-SI" altLang="sl-SI" sz="2800"/>
              <a:t> so tesno povezane z ljudmi in naravo, so del kulturne dediščine in imajo simboličen pomen.</a:t>
            </a:r>
          </a:p>
          <a:p>
            <a:pPr algn="just" eaLnBrk="1" hangingPunct="1"/>
            <a:r>
              <a:rPr lang="sl-SI" altLang="sl-SI" sz="2800" b="1" u="sng"/>
              <a:t>Navade</a:t>
            </a:r>
            <a:r>
              <a:rPr lang="sl-SI" altLang="sl-SI" sz="2800"/>
              <a:t> so del človekovega življenja. To so dejanja, ki jih ponavljamo in so del našega vedenja. Navade se privzgojijo. 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7">
            <a:extLst>
              <a:ext uri="{FF2B5EF4-FFF2-40B4-BE49-F238E27FC236}">
                <a16:creationId xmlns:a16="http://schemas.microsoft.com/office/drawing/2014/main" id="{F5988286-DEA4-4459-A658-882C7F8E442D}"/>
              </a:ext>
            </a:extLst>
          </p:cNvPr>
          <p:cNvGraphicFramePr>
            <a:graphicFrameLocks noGrp="1"/>
          </p:cNvGraphicFramePr>
          <p:nvPr>
            <p:ph type="dgm" idx="1"/>
          </p:nvPr>
        </p:nvGraphicFramePr>
        <p:xfrm>
          <a:off x="468313" y="981075"/>
          <a:ext cx="8208962" cy="44640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>
            <a:extLst>
              <a:ext uri="{FF2B5EF4-FFF2-40B4-BE49-F238E27FC236}">
                <a16:creationId xmlns:a16="http://schemas.microsoft.com/office/drawing/2014/main" id="{29DE3B82-1884-4B5E-80F0-AE001A341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2400" dirty="0">
                <a:solidFill>
                  <a:schemeClr val="tx1"/>
                </a:solidFill>
              </a:rPr>
              <a:t>ŽIVLJENJSKE ALI DRUŽBENE ŠEGE IN OBIČAJI</a:t>
            </a:r>
            <a:br>
              <a:rPr lang="sl-SI" sz="2400" dirty="0">
                <a:solidFill>
                  <a:schemeClr val="tx1"/>
                </a:solidFill>
              </a:rPr>
            </a:b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 - </a:t>
            </a:r>
            <a:r>
              <a:rPr lang="sl-SI" sz="2400" dirty="0"/>
              <a:t>OB ROJSTVU -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1C1EE65D-49C5-44A7-8352-C855CA724C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3197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00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000"/>
              <a:t> Predvsem s krstom je povezano več šeg: </a:t>
            </a:r>
          </a:p>
          <a:p>
            <a:pPr algn="just" eaLnBrk="1" hangingPunct="1">
              <a:lnSpc>
                <a:spcPct val="90000"/>
              </a:lnSpc>
            </a:pPr>
            <a:r>
              <a:rPr lang="sl-SI" altLang="sl-SI" sz="2000"/>
              <a:t>Krstno oblačilo mora biti iz bele tkanine, otroka pa se pokrije s čipkastim prtom 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/>
              <a:t>Če otrok pri krstu joka, pomeni, da bo zdrav vesel in bo dolgo živel.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/>
              <a:t>Včasih je bila navada, da je prvorojenec vedno dobil ime po očetu ali materi, kar pa je dandanes zelo redko.</a:t>
            </a:r>
          </a:p>
          <a:p>
            <a:pPr algn="just" eaLnBrk="1" hangingPunct="1">
              <a:lnSpc>
                <a:spcPct val="90000"/>
              </a:lnSpc>
            </a:pPr>
            <a:r>
              <a:rPr lang="sl-SI" altLang="sl-SI" sz="2000"/>
              <a:t>Gorenjska zibelka je bila včasih med najvažnejšimi predmeti nevestine bale, bila je poslikana in izrezljana.</a:t>
            </a: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DC706163-B9D2-4D1A-93BB-BA2ED6D6C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4813"/>
            <a:ext cx="2376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5373031E-189E-4C25-811D-35400F57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3375"/>
            <a:ext cx="23050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9593ACB4-CBE5-4A6E-8A22-21F5748A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28625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3616-EDE6-405A-ADD8-450F72E9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 - </a:t>
            </a:r>
            <a:r>
              <a:rPr lang="sl-SI" sz="2400" dirty="0"/>
              <a:t>OB POROKI -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C963A9C2-2749-4397-806A-AEF16678D3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8229600" cy="4714875"/>
          </a:xfrm>
        </p:spPr>
        <p:txBody>
          <a:bodyPr/>
          <a:lstStyle/>
          <a:p>
            <a:pPr algn="just" eaLnBrk="1" hangingPunct="1"/>
            <a:r>
              <a:rPr lang="sl-SI" altLang="sl-SI" sz="2000"/>
              <a:t>Priprave – danes se je ohranila dekliščina (nevesta povabi svoje prijateljice) in fantovščina (ženin povabi svoje prijatelje).</a:t>
            </a:r>
          </a:p>
          <a:p>
            <a:pPr algn="just" eaLnBrk="1" hangingPunct="1">
              <a:buFontTx/>
              <a:buNone/>
            </a:pPr>
            <a:endParaRPr lang="sl-SI" altLang="sl-SI" sz="2000"/>
          </a:p>
          <a:p>
            <a:pPr algn="just" eaLnBrk="1" hangingPunct="1"/>
            <a:r>
              <a:rPr lang="sl-SI" altLang="sl-SI" sz="2000"/>
              <a:t>Šranga – ko se ženin in nevesta peljeta k poroki v nevestini vasi vaški fantje postavijo šrango ali oviro, ženin mora plačati za nevesto.</a:t>
            </a:r>
          </a:p>
          <a:p>
            <a:pPr algn="just" eaLnBrk="1" hangingPunct="1"/>
            <a:endParaRPr lang="sl-SI" altLang="sl-SI" sz="2000"/>
          </a:p>
          <a:p>
            <a:pPr algn="just" eaLnBrk="1" hangingPunct="1"/>
            <a:endParaRPr lang="sl-SI" altLang="sl-SI" sz="2000"/>
          </a:p>
          <a:p>
            <a:pPr algn="just" eaLnBrk="1" hangingPunct="1"/>
            <a:endParaRPr lang="sl-SI" altLang="sl-SI" sz="2000"/>
          </a:p>
          <a:p>
            <a:pPr algn="just" eaLnBrk="1" hangingPunct="1"/>
            <a:endParaRPr lang="sl-SI" altLang="sl-SI" sz="2000"/>
          </a:p>
          <a:p>
            <a:pPr algn="just" eaLnBrk="1" hangingPunct="1"/>
            <a:endParaRPr lang="sl-SI" altLang="sl-SI" sz="2000"/>
          </a:p>
          <a:p>
            <a:pPr algn="just" eaLnBrk="1" hangingPunct="1"/>
            <a:endParaRPr lang="sl-SI" altLang="sl-SI" sz="2000"/>
          </a:p>
          <a:p>
            <a:pPr algn="just" eaLnBrk="1" hangingPunct="1"/>
            <a:endParaRPr lang="sl-SI" altLang="sl-SI" sz="2000"/>
          </a:p>
          <a:p>
            <a:pPr algn="just" eaLnBrk="1" hangingPunct="1"/>
            <a:endParaRPr lang="sl-SI" altLang="sl-SI" sz="2000"/>
          </a:p>
          <a:p>
            <a:pPr algn="just" eaLnBrk="1" hangingPunct="1"/>
            <a:endParaRPr lang="sl-SI" altLang="sl-SI" sz="2000"/>
          </a:p>
          <a:p>
            <a:pPr algn="just" eaLnBrk="1" hangingPunct="1">
              <a:buFontTx/>
              <a:buNone/>
            </a:pPr>
            <a:endParaRPr lang="sl-SI" altLang="sl-SI" sz="2000"/>
          </a:p>
        </p:txBody>
      </p:sp>
      <p:pic>
        <p:nvPicPr>
          <p:cNvPr id="7172" name="Picture 2" descr="F:\Šege\šranga3.jpg">
            <a:extLst>
              <a:ext uri="{FF2B5EF4-FFF2-40B4-BE49-F238E27FC236}">
                <a16:creationId xmlns:a16="http://schemas.microsoft.com/office/drawing/2014/main" id="{D828C666-B09E-4F7E-B125-956E291F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643313"/>
            <a:ext cx="30003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na_ganku_1_183">
            <a:extLst>
              <a:ext uri="{FF2B5EF4-FFF2-40B4-BE49-F238E27FC236}">
                <a16:creationId xmlns:a16="http://schemas.microsoft.com/office/drawing/2014/main" id="{ED3C71A9-C113-48E0-BF9B-72C8192E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929063"/>
            <a:ext cx="17430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par_183">
            <a:extLst>
              <a:ext uri="{FF2B5EF4-FFF2-40B4-BE49-F238E27FC236}">
                <a16:creationId xmlns:a16="http://schemas.microsoft.com/office/drawing/2014/main" id="{953670E4-C67E-46DD-8FD5-EA04BCCD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929063"/>
            <a:ext cx="17430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BC0D-745B-44DE-9EF4-0B4F04D5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 - </a:t>
            </a:r>
            <a:r>
              <a:rPr lang="sl-SI" sz="2400" dirty="0"/>
              <a:t>OB SMRTI -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68458816-0ED7-4E9A-ABA4-BF4460C83E7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sl-SI" altLang="sl-SI" sz="2000"/>
              <a:t>V hiši, kjer je mrlič ponavadi ustavijo uro, obrnejo ogledalo, odprejo okna.</a:t>
            </a:r>
          </a:p>
          <a:p>
            <a:pPr algn="just" eaLnBrk="1" hangingPunct="1"/>
            <a:endParaRPr lang="sl-SI" altLang="sl-SI" sz="2000"/>
          </a:p>
          <a:p>
            <a:pPr algn="just" eaLnBrk="1" hangingPunct="1"/>
            <a:r>
              <a:rPr lang="sl-SI" altLang="sl-SI" sz="2000"/>
              <a:t>Ljudje pridejo kropit in navada je da bedijo celo noč.</a:t>
            </a:r>
          </a:p>
          <a:p>
            <a:pPr algn="just" eaLnBrk="1" hangingPunct="1"/>
            <a:endParaRPr lang="sl-SI" altLang="sl-SI" sz="2000"/>
          </a:p>
          <a:p>
            <a:pPr algn="just" eaLnBrk="1" hangingPunct="1"/>
            <a:r>
              <a:rPr lang="sl-SI" altLang="sl-SI" sz="2000"/>
              <a:t>Na pokopališču pojejo žalostne pesmi in po pogrebnem obredu vsak vrže zemljo ali nagelj v jamo.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084B1DF3-4318-415C-8EE8-F4212ABD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286250"/>
            <a:ext cx="10080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2DDE-3A65-4710-A82F-2F3499D2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2400" dirty="0">
                <a:solidFill>
                  <a:schemeClr val="tx1"/>
                </a:solidFill>
              </a:rPr>
              <a:t>LETNE ALI KOLEDARSKE ŠEGE IN OBIČAJI</a:t>
            </a:r>
            <a:br>
              <a:rPr lang="sl-SI" sz="2400" dirty="0">
                <a:solidFill>
                  <a:schemeClr val="tx1"/>
                </a:solidFill>
              </a:rPr>
            </a:b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- OB BOŽIČU –</a:t>
            </a:r>
            <a:endParaRPr lang="sl-SI" sz="2400" dirty="0"/>
          </a:p>
        </p:txBody>
      </p:sp>
      <p:sp>
        <p:nvSpPr>
          <p:cNvPr id="10246" name="Text Placeholder 2">
            <a:extLst>
              <a:ext uri="{FF2B5EF4-FFF2-40B4-BE49-F238E27FC236}">
                <a16:creationId xmlns:a16="http://schemas.microsoft.com/office/drawing/2014/main" id="{7B34CC6E-7B5F-4BF6-8067-EEC37F82D7A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sl-SI" sz="2000" dirty="0"/>
              <a:t>Na sveti večer  (24. dec.) ljudje postavljajo jaslice in božično</a:t>
            </a:r>
            <a:r>
              <a:rPr lang="sl-SI" sz="2000" b="1" dirty="0"/>
              <a:t> </a:t>
            </a:r>
            <a:r>
              <a:rPr lang="sl-SI" sz="2000" dirty="0"/>
              <a:t>drevesce.To je predvsem družinski praznik, ko družina skupaj moli, poje božične pesmi in gre k polnočnici. </a:t>
            </a:r>
          </a:p>
          <a:p>
            <a:pPr algn="just">
              <a:lnSpc>
                <a:spcPct val="80000"/>
              </a:lnSpc>
              <a:defRPr/>
            </a:pPr>
            <a:endParaRPr lang="sl-SI" sz="2000" dirty="0"/>
          </a:p>
          <a:p>
            <a:pPr algn="just">
              <a:lnSpc>
                <a:spcPct val="80000"/>
              </a:lnSpc>
              <a:defRPr/>
            </a:pPr>
            <a:endParaRPr lang="sl-SI" sz="2000" dirty="0"/>
          </a:p>
          <a:p>
            <a:pPr algn="just">
              <a:lnSpc>
                <a:spcPct val="80000"/>
              </a:lnSpc>
              <a:defRPr/>
            </a:pPr>
            <a:endParaRPr lang="sl-SI" sz="2000" dirty="0"/>
          </a:p>
          <a:p>
            <a:pPr algn="just">
              <a:lnSpc>
                <a:spcPct val="80000"/>
              </a:lnSpc>
              <a:defRPr/>
            </a:pPr>
            <a:endParaRPr lang="sl-SI" sz="2000" dirty="0"/>
          </a:p>
          <a:p>
            <a:pPr algn="just">
              <a:lnSpc>
                <a:spcPct val="80000"/>
              </a:lnSpc>
              <a:defRPr/>
            </a:pPr>
            <a:endParaRPr lang="sl-SI" sz="2000" dirty="0"/>
          </a:p>
          <a:p>
            <a:pPr algn="just">
              <a:lnSpc>
                <a:spcPct val="80000"/>
              </a:lnSpc>
              <a:defRPr/>
            </a:pPr>
            <a:endParaRPr lang="sl-SI" sz="2000" dirty="0"/>
          </a:p>
          <a:p>
            <a:pPr algn="just">
              <a:lnSpc>
                <a:spcPct val="80000"/>
              </a:lnSpc>
              <a:defRPr/>
            </a:pPr>
            <a:r>
              <a:rPr lang="sl-SI" sz="2000" dirty="0"/>
              <a:t>Gospodar pokadi</a:t>
            </a:r>
            <a:r>
              <a:rPr lang="sl-SI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2000" dirty="0"/>
              <a:t>hišo (z ognjem, ki mu doda kadilo) in jo pokropi z blagoslovljeno vodo.</a:t>
            </a:r>
          </a:p>
        </p:txBody>
      </p:sp>
      <p:pic>
        <p:nvPicPr>
          <p:cNvPr id="10247" name="Picture 7" descr="bozic1">
            <a:extLst>
              <a:ext uri="{FF2B5EF4-FFF2-40B4-BE49-F238E27FC236}">
                <a16:creationId xmlns:a16="http://schemas.microsoft.com/office/drawing/2014/main" id="{61860DF9-1365-4175-B647-83F4CD92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1727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Okrašeno božično drevo.">
            <a:hlinkClick r:id="rId3" tooltip="Okrašeno božično drevo."/>
            <a:extLst>
              <a:ext uri="{FF2B5EF4-FFF2-40B4-BE49-F238E27FC236}">
                <a16:creationId xmlns:a16="http://schemas.microsoft.com/office/drawing/2014/main" id="{63905472-B454-47FD-A7D0-9434DBE3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10795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slika">
            <a:extLst>
              <a:ext uri="{FF2B5EF4-FFF2-40B4-BE49-F238E27FC236}">
                <a16:creationId xmlns:a16="http://schemas.microsoft.com/office/drawing/2014/main" id="{56089B3B-DC10-4A99-8C7F-F058B611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16557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slika">
            <a:extLst>
              <a:ext uri="{FF2B5EF4-FFF2-40B4-BE49-F238E27FC236}">
                <a16:creationId xmlns:a16="http://schemas.microsoft.com/office/drawing/2014/main" id="{658EE74E-0ACD-4C04-9176-8BED6831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14398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aavencek">
            <a:extLst>
              <a:ext uri="{FF2B5EF4-FFF2-40B4-BE49-F238E27FC236}">
                <a16:creationId xmlns:a16="http://schemas.microsoft.com/office/drawing/2014/main" id="{308B5F1D-7543-477E-97B8-F385FAAC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10795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Obisk modrecev pri Kristusu">
            <a:hlinkClick r:id="rId8" tooltip="Obisk modrecev pri Kristusu"/>
            <a:extLst>
              <a:ext uri="{FF2B5EF4-FFF2-40B4-BE49-F238E27FC236}">
                <a16:creationId xmlns:a16="http://schemas.microsoft.com/office/drawing/2014/main" id="{8F043523-AFAB-4EE3-8DC1-A67C8BD0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97425"/>
            <a:ext cx="9128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slika">
            <a:extLst>
              <a:ext uri="{FF2B5EF4-FFF2-40B4-BE49-F238E27FC236}">
                <a16:creationId xmlns:a16="http://schemas.microsoft.com/office/drawing/2014/main" id="{FAFEB0BD-1EDF-4F36-889C-A4889AE1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20161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C694C3FA-F84F-4CC4-84F2-D3A1A6133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4495800"/>
          </a:xfrm>
        </p:spPr>
        <p:txBody>
          <a:bodyPr/>
          <a:lstStyle/>
          <a:p>
            <a:pPr algn="just">
              <a:defRPr/>
            </a:pPr>
            <a:r>
              <a:rPr lang="sl-SI" sz="2000" dirty="0">
                <a:latin typeface="+mj-lt"/>
              </a:rPr>
              <a:t>Darove nosi Božiček, simbolični starček, ki obdaruje otroke.</a:t>
            </a:r>
          </a:p>
          <a:p>
            <a:pPr algn="just">
              <a:defRPr/>
            </a:pPr>
            <a:endParaRPr lang="sl-SI" sz="2000" dirty="0"/>
          </a:p>
          <a:p>
            <a:pPr algn="just">
              <a:defRPr/>
            </a:pPr>
            <a:endParaRPr lang="sl-SI" sz="2400" dirty="0"/>
          </a:p>
          <a:p>
            <a:pPr algn="just">
              <a:defRPr/>
            </a:pPr>
            <a:endParaRPr lang="sl-SI" sz="2400" dirty="0"/>
          </a:p>
          <a:p>
            <a:pPr algn="just">
              <a:defRPr/>
            </a:pPr>
            <a:endParaRPr lang="sl-SI" sz="2400" dirty="0"/>
          </a:p>
          <a:p>
            <a:pPr algn="just">
              <a:defRPr/>
            </a:pPr>
            <a:endParaRPr lang="sl-SI" sz="2400" dirty="0"/>
          </a:p>
          <a:p>
            <a:pPr algn="just">
              <a:defRPr/>
            </a:pPr>
            <a:r>
              <a:rPr lang="sl-SI" sz="2000" dirty="0"/>
              <a:t>V sveti noči mora v vsaki hiši goreti vsaj ena luč.</a:t>
            </a:r>
          </a:p>
          <a:p>
            <a:pPr algn="just">
              <a:defRPr/>
            </a:pPr>
            <a:r>
              <a:rPr lang="sl-SI" sz="2000" dirty="0">
                <a:latin typeface="+mj-lt"/>
              </a:rPr>
              <a:t>Na sam božič velja, da se ne hodi po obiskih, ampak se na slavnostnem kosilu zbere vsa družina.</a:t>
            </a:r>
          </a:p>
          <a:p>
            <a:pPr algn="just">
              <a:defRPr/>
            </a:pPr>
            <a:endParaRPr lang="sl-SI" sz="2000" dirty="0"/>
          </a:p>
          <a:p>
            <a:pPr algn="just">
              <a:defRPr/>
            </a:pPr>
            <a:endParaRPr lang="sl-SI" sz="2400" dirty="0"/>
          </a:p>
          <a:p>
            <a:pPr algn="just">
              <a:defRPr/>
            </a:pPr>
            <a:endParaRPr lang="sl-SI" sz="2400" dirty="0"/>
          </a:p>
          <a:p>
            <a:pPr>
              <a:buFontTx/>
              <a:buNone/>
              <a:defRPr/>
            </a:pPr>
            <a:endParaRPr lang="sl-SI" sz="2400" dirty="0"/>
          </a:p>
        </p:txBody>
      </p:sp>
      <p:pic>
        <p:nvPicPr>
          <p:cNvPr id="26628" name="Picture 4" descr="santa-claus2">
            <a:extLst>
              <a:ext uri="{FF2B5EF4-FFF2-40B4-BE49-F238E27FC236}">
                <a16:creationId xmlns:a16="http://schemas.microsoft.com/office/drawing/2014/main" id="{EA59DF93-456E-425F-9599-B6B7817D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81075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hrana">
            <a:extLst>
              <a:ext uri="{FF2B5EF4-FFF2-40B4-BE49-F238E27FC236}">
                <a16:creationId xmlns:a16="http://schemas.microsoft.com/office/drawing/2014/main" id="{8695B4C0-8712-4A42-982F-848FE6E4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365625"/>
            <a:ext cx="2159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gasp_show">
            <a:extLst>
              <a:ext uri="{FF2B5EF4-FFF2-40B4-BE49-F238E27FC236}">
                <a16:creationId xmlns:a16="http://schemas.microsoft.com/office/drawing/2014/main" id="{FA440F6B-A9BC-4E59-938D-FC0AD5F7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382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12628C57-A1B8-4220-85D2-6C5593E90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785813"/>
            <a:ext cx="8229600" cy="3929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/>
              <a:t>V božičnem času domove obiskujejo koledniki, ki pojejo koledniške pesmi, zaželijo srečo in zdravja v prihajajočem letu in nato dobijo darove.</a:t>
            </a:r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/>
          </a:p>
        </p:txBody>
      </p:sp>
      <p:pic>
        <p:nvPicPr>
          <p:cNvPr id="27653" name="Picture 5" descr="slika">
            <a:extLst>
              <a:ext uri="{FF2B5EF4-FFF2-40B4-BE49-F238E27FC236}">
                <a16:creationId xmlns:a16="http://schemas.microsoft.com/office/drawing/2014/main" id="{0DEF750C-BA85-4488-8240-CFC80AEC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286000"/>
            <a:ext cx="33115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koledniki">
            <a:extLst>
              <a:ext uri="{FF2B5EF4-FFF2-40B4-BE49-F238E27FC236}">
                <a16:creationId xmlns:a16="http://schemas.microsoft.com/office/drawing/2014/main" id="{1D9BFA33-771D-4BFA-B851-00B57F49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7438"/>
            <a:ext cx="19446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muzik">
            <a:extLst>
              <a:ext uri="{FF2B5EF4-FFF2-40B4-BE49-F238E27FC236}">
                <a16:creationId xmlns:a16="http://schemas.microsoft.com/office/drawing/2014/main" id="{879731D7-171D-4C8A-B684-17BB8778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928813"/>
            <a:ext cx="179705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rh gore">
  <a:themeElements>
    <a:clrScheme name="Vrh gor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Vrh go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h gor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972</Words>
  <Application>Microsoft Office PowerPoint</Application>
  <PresentationFormat>On-screen Show (4:3)</PresentationFormat>
  <Paragraphs>145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Vrh gore</vt:lpstr>
      <vt:lpstr>ŠEGE IN NAVADE V ALPSKEM SVETU</vt:lpstr>
      <vt:lpstr>KAJ SO ŠEGE IN NAVADE?</vt:lpstr>
      <vt:lpstr>PowerPoint Presentation</vt:lpstr>
      <vt:lpstr>ŽIVLJENJSKE ALI DRUŽBENE ŠEGE IN OBIČAJI   - OB ROJSTVU -</vt:lpstr>
      <vt:lpstr>  - OB POROKI -</vt:lpstr>
      <vt:lpstr>  - OB SMRTI -</vt:lpstr>
      <vt:lpstr>LETNE ALI KOLEDARSKE ŠEGE IN OBIČAJI  - OB BOŽIČU –</vt:lpstr>
      <vt:lpstr>PowerPoint Presentation</vt:lpstr>
      <vt:lpstr>PowerPoint Presentation</vt:lpstr>
      <vt:lpstr>- PUST -</vt:lpstr>
      <vt:lpstr>- GREGORJEVO –  12. marec -</vt:lpstr>
      <vt:lpstr>- VELIKONOČNI ČAS -</vt:lpstr>
      <vt:lpstr>PowerPoint Presentation</vt:lpstr>
      <vt:lpstr>- 1. NOVEMBER -</vt:lpstr>
      <vt:lpstr>ŠEGE IN NAVADE OB DELU  - OB ORANJU,SETVI, ŽETVI IN KOŠNJI -</vt:lpstr>
      <vt:lpstr>- PASTIRJEVANJE -</vt:lpstr>
      <vt:lpstr>- KRAVJI BAL -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2019-06-03T09:10:35Z</dcterms:created>
  <dcterms:modified xsi:type="dcterms:W3CDTF">2019-06-03T09:10:35Z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