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  <a:srgbClr val="A50021"/>
    <a:srgbClr val="FFCC00"/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1ED9D-03E3-48E0-ADDD-7C779F2BB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A44C1-E01B-4FBF-92E2-1AC84C7F0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59493-9DE6-41BA-A8C7-08066C1A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8B188-35BC-462E-82F0-B745AC86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BB5CB-8148-4070-9213-CCCEC0687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3EA7F-AFEE-4C27-A2D5-50279D4115D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5881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5D903-0993-4565-9847-8594FEA38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BFFE2B-CB6C-4D11-A3AA-4946A7CC4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BB36E-C06E-477F-90BA-14AE67890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813FF-6464-4A84-AC36-8B7FB468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043D1-9195-4F4C-8D69-2112F98F5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FE71A-830D-479F-B757-6701E4329F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2876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116962-9AFC-4349-ACD8-6738EE9AF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29171-055E-4F7F-A6C6-E379BDBBB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56F1A-354B-4DC7-A313-781360A7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5ED36-425D-48CB-8E0D-E1F5BD77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44000-BE1A-4BEF-9F9F-5B25F099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07A27-2695-409B-BE56-D29031FD3DF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3293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62498-24D3-4E34-9120-1F4F3D288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89383-B03C-435A-9500-676613F5011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39EAD-5B7A-41C0-A16A-0539BA98F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AB18E9-16E7-4235-9326-EEEBAE5DCB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B9B0B-948C-4D66-BE28-52047FE9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8092F-9539-4D67-BC04-B3BE125E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2031E3-340C-424C-9308-1AA4B4FFD7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9730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223E6-F82A-483F-B681-59B35E17D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78DA1-6C63-4103-B6BA-43B728CE66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D128A-040A-4792-8747-C0081D3FF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45BFC-0C70-4F30-94AC-6A4A6E87B9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422F9-FE55-4E7E-83F6-FB91B834C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BA7B1-3502-4699-BEC2-D4EE44C0D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BD3A05-DB30-4454-95F0-9C4979BB33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06320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441B90-EF36-403A-B10C-7414D86FC5B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C95A5C-919D-46BD-A0AB-209AF24E20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FF461-B62E-480D-B506-47DC0C284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7C9F0-4931-4809-9310-B6F3D2E24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9CCE1EE-9CD9-427E-A857-709E1FA107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8375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5400A-3A0C-4E7B-96C8-CF246BBD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BD0C1-7378-427C-A074-30FC6057D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7EE3E-4006-4733-A5E4-E055EC89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31C5D-85D9-4E36-B611-FF80E07D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C4828-BD38-4629-9664-DE7AFA974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771A8-2083-4775-8CA6-B1A2283A35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0847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46170-9773-48BE-8C8F-5C3BBCD6C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13849-714C-47E7-BAA4-E203792E5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2C247-3018-490F-82C5-3EB5202B0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B4BEB-DD18-4045-982E-227325DB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42867-2EB4-48DE-8BCA-062BE3BE5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8CCFA-A4D4-4257-9569-D0AB8B8C524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453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5CE2E-6272-4F45-972B-61E63E5B2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FC020-C17F-4B31-BD4F-A67C3E44A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AFA47-371F-4980-A29B-6F6BE4A88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BE282-279E-431E-8FD5-5E34452A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CADEA-3D0B-4123-83DA-2BA894781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3F3AC-82A1-463B-956B-14CC547E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094A4-DE76-476F-961A-38441DBD24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4468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3CDB4-A6E1-4FAF-9A45-5754894C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D1796-B62B-4C11-82EF-E3A2CBACF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0C02B-0BD4-4393-913F-1C816AFA8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33699-A4E8-4511-AF1E-B40516469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B16C1-8137-4EB5-A53D-6083605DF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455D67-1312-4F94-9E67-CCAB3D5E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B07B4-24A6-45E8-92CF-15A6145E6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CA8000-083D-4E63-90F2-24D4C3E97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BF961-CE3F-404A-8B56-04C3F7751F6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3196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B6CC0-DE7F-4258-9882-63F51E50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F7B86A-D637-4805-ACE4-910FF85E8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78E7AC-B203-4E36-B56A-91FB435F0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67AE72-3CA6-4371-BAE2-590CE5E83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2C978-687E-4DFE-99B8-2EB2485436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689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B5196F-A16C-4275-BBBE-A1679922B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ED09C9-600E-461D-A02A-B69569226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3196B-AC97-422B-973F-F55091266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106F8-4E4E-46FD-BC6C-02CC07643C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5937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36788-81E2-4B1D-8EB4-9AA292C1D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5C021-4766-4C4B-ABED-E4D456B9B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9CC3A-51FB-46CE-9173-E5B427903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D6BCC-D4B1-4006-ABE6-BF40E696A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03DC0-5293-466A-A4FA-A10CBC998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9A23D5-A622-4481-8344-7B05A004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F6D03-0609-42AA-9716-663402E3B3C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3195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F5FB-8B59-44FD-9326-84B779958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0F7011-8E5A-47AA-8A79-430273EDE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F9BD9-8963-45E4-AD6F-CCCA6C670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46E7F-4D6C-46C2-9C45-BB7D5D4D3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5A335C-10B3-423E-8A09-F3226C33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381D1-D43A-4955-909E-37DD065E2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71DD9-994A-4173-96EA-16072659E8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3166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A710845-8604-4800-B3A0-64B82F4A85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743D779-360D-435C-BDDB-DB8E234204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FCE7BAC-033F-4691-9809-6D807B4424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B040AEB-29AC-4A09-9C14-F5337DC1F9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2DB328-175D-4B3E-B42B-B86B76CDCB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EB08D0-2489-4501-8BB8-267F80BA8B9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l.wikipedia.org/wiki/Slovanska_mitologija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0000"/>
            </a:gs>
            <a:gs pos="100000">
              <a:srgbClr val="00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FE1EDA5-56DE-4DF3-BAFF-F789C87B3E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400" b="1">
                <a:solidFill>
                  <a:srgbClr val="000000"/>
                </a:solidFill>
                <a:latin typeface="Century Gothic" panose="020B0502020202020204" pitchFamily="34" charset="0"/>
              </a:rPr>
              <a:t>SLOVANSKA MITOLOGIJA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68C8E7E-32B2-4C91-B407-F2C565C1A2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l-SI" altLang="sl-SI" sz="320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sl-SI" altLang="sl-SI" sz="32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 advTm="5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437 0.00347 C 0.20243 0.00601 0.22014 0.00764 0.23836 0.00879 C 0.2401 0.00926 0.24218 0.00879 0.24357 0.01041 C 0.24514 0.01203 0.24514 0.01527 0.24618 0.01759 C 0.24965 0.02476 0.24948 0.02384 0.25416 0.02801 C 0.25746 0.0368 0.25781 0.04004 0.26336 0.04745 C 0.26562 0.05509 0.2684 0.06203 0.26996 0.07014 C 0.26857 0.08935 0.27031 0.09305 0.25798 0.09814 C 0.24566 0.11064 0.2283 0.11203 0.21336 0.11574 C 0.09566 0.11342 0.05277 0.11203 -0.04063 0.10162 C -0.08837 0.09004 -0.13525 0.0956 -0.18403 0.09652 C -0.19393 0.10046 -0.19549 0.11226 -0.20382 0.11574 C -0.21337 0.1287 -0.2099 0.12291 -0.21702 0.1368 C -0.21875 0.14027 -0.21962 0.14514 -0.22223 0.14745 C -0.23438 0.1581 -0.23959 0.17569 -0.24723 0.1912 C -0.24861 0.19953 -0.25261 0.20717 -0.25643 0.21412 C -0.25886 0.22361 -0.26111 0.23264 -0.26302 0.24213 C -0.26337 0.24676 -0.26424 0.25139 -0.26424 0.25601 C -0.26424 0.27129 -0.26407 0.28657 -0.26302 0.30162 C -0.26233 0.30995 -0.25677 0.31226 -0.25243 0.31574 C -0.24254 0.32361 -0.23247 0.32662 -0.22223 0.33333 C -0.21337 0.33217 -0.20452 0.33171 -0.19584 0.32986 C -0.18959 0.32847 -0.18611 0.32014 -0.18004 0.31759 C -0.16598 0.30486 -0.15243 0.29143 -0.13802 0.27893 C -0.13438 0.27129 -0.12223 0.26365 -0.11563 0.26134 C -0.10712 0.25439 -0.09532 0.25 -0.08542 0.24745 C -0.06754 0.23287 -0.03091 0.22685 -0.01164 0.22453 C 0.05225 0.22615 0.04757 0.22268 0.08576 0.23333 C 0.09201 0.2375 0.09757 0.24259 0.10416 0.2456 C 0.10746 0.25231 0.11059 0.25416 0.11597 0.25787 C 0.11684 0.25972 0.11753 0.26157 0.11857 0.26319 C 0.12014 0.26574 0.12239 0.26759 0.12378 0.27014 C 0.12465 0.27176 0.1243 0.27407 0.12517 0.27546 C 0.12708 0.27824 0.12986 0.27986 0.13177 0.2824 C 0.13281 0.28379 0.13316 0.28634 0.13437 0.28773 C 0.13593 0.28935 0.13802 0.28981 0.13958 0.2912 C 0.14149 0.29282 0.14323 0.29444 0.14496 0.29652 C 0.14496 0.29652 0.1592 0.31551 0.16076 0.31759 C 0.1625 0.3199 0.16527 0.31944 0.16736 0.32106 C 0.17552 0.32708 0.17743 0.33402 0.18698 0.3368 C 0.19045 0.34027 0.19323 0.34606 0.19757 0.34745 C 0.2085 0.35092 0.21823 0.35671 0.22916 0.35972 C 0.24097 0.36759 0.23003 0.36157 0.25416 0.36481 C 0.25868 0.36551 0.26284 0.36736 0.26736 0.36828 C 0.28524 0.36713 0.3033 0.36689 0.32118 0.36481 C 0.33645 0.36296 0.35225 0.35625 0.36736 0.35254 C 0.4 0.34467 0.38125 0.34814 0.42378 0.34375 C 0.49045 0.34884 0.45503 0.34421 0.48177 0.35254 C 0.48593 0.3581 0.48941 0.36064 0.49496 0.36319 C 0.49618 0.36481 0.49722 0.36689 0.49878 0.36828 C 0.5033 0.37222 0.50816 0.37083 0.51076 0.37708 " pathEditMode="relative" ptsTypes="ffff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46275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>
            <a:extLst>
              <a:ext uri="{FF2B5EF4-FFF2-40B4-BE49-F238E27FC236}">
                <a16:creationId xmlns:a16="http://schemas.microsoft.com/office/drawing/2014/main" id="{8CC5654B-610B-43E4-8342-21EEE00084A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4111625" cy="4897437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2000" b="1" u="sng">
                <a:solidFill>
                  <a:srgbClr val="FFCC00"/>
                </a:solidFill>
              </a:rPr>
              <a:t>PERUN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2000" b="1" u="sng">
              <a:solidFill>
                <a:srgbClr val="FFCC00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2000" b="1"/>
              <a:t>Perun</a:t>
            </a:r>
            <a:r>
              <a:rPr lang="sl-SI" altLang="sl-SI" sz="2000"/>
              <a:t> je v slovanski mitologiji najvišji bog; </a:t>
            </a:r>
            <a:r>
              <a:rPr lang="sl-SI" altLang="sl-SI" sz="2000">
                <a:solidFill>
                  <a:srgbClr val="FFCC00"/>
                </a:solidFill>
              </a:rPr>
              <a:t>bog strele in groma, bog dežja in kmetijstva nasploh</a:t>
            </a:r>
            <a:r>
              <a:rPr lang="sl-SI" altLang="sl-SI" sz="2000"/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>
              <a:solidFill>
                <a:srgbClr val="FFCC00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2000"/>
              <a:t>Njegovi simboli so </a:t>
            </a:r>
            <a:r>
              <a:rPr lang="sl-SI" altLang="sl-SI" sz="2000">
                <a:solidFill>
                  <a:srgbClr val="FFCC00"/>
                </a:solidFill>
              </a:rPr>
              <a:t>hrast</a:t>
            </a:r>
            <a:r>
              <a:rPr lang="sl-SI" altLang="sl-SI" sz="2000"/>
              <a:t>, ki velja za njegovo sveto drevo, </a:t>
            </a:r>
            <a:r>
              <a:rPr lang="sl-SI" altLang="sl-SI" sz="2000">
                <a:solidFill>
                  <a:srgbClr val="FFCC00"/>
                </a:solidFill>
              </a:rPr>
              <a:t>perunika</a:t>
            </a:r>
            <a:r>
              <a:rPr lang="sl-SI" altLang="sl-SI" sz="2000"/>
              <a:t> in </a:t>
            </a:r>
            <a:r>
              <a:rPr lang="sl-SI" altLang="sl-SI" sz="2000">
                <a:solidFill>
                  <a:srgbClr val="FFCC00"/>
                </a:solidFill>
              </a:rPr>
              <a:t>sekira</a:t>
            </a:r>
            <a:r>
              <a:rPr lang="sl-SI" altLang="sl-SI" sz="2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Zgodovinski viri o kultu Peruna so ohranjeni v glavnem v </a:t>
            </a:r>
            <a:r>
              <a:rPr lang="sl-SI" altLang="sl-SI" sz="2000">
                <a:solidFill>
                  <a:srgbClr val="FFCC00"/>
                </a:solidFill>
              </a:rPr>
              <a:t>ruskih virih</a:t>
            </a:r>
            <a:r>
              <a:rPr lang="sl-SI" altLang="sl-SI" sz="2000"/>
              <a:t>.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B9CFA748-2886-4C3A-9F3D-14FABC9EDE2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052513"/>
            <a:ext cx="4038600" cy="51117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2000" b="1" u="sng">
                <a:solidFill>
                  <a:srgbClr val="FFCC00"/>
                </a:solidFill>
              </a:rPr>
              <a:t>VOLOS</a:t>
            </a:r>
          </a:p>
          <a:p>
            <a:pPr>
              <a:lnSpc>
                <a:spcPct val="80000"/>
              </a:lnSpc>
            </a:pPr>
            <a:endParaRPr lang="sl-SI" altLang="sl-SI" sz="2000" b="1" u="sng">
              <a:solidFill>
                <a:srgbClr val="FFCC00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2000" b="1"/>
              <a:t>Volos</a:t>
            </a:r>
            <a:r>
              <a:rPr lang="sl-SI" altLang="sl-SI" sz="2000"/>
              <a:t> je vedno nastopal skupaj s </a:t>
            </a:r>
            <a:r>
              <a:rPr lang="sl-SI" altLang="sl-SI" sz="2000">
                <a:solidFill>
                  <a:srgbClr val="FFCC00"/>
                </a:solidFill>
              </a:rPr>
              <a:t>Perunom</a:t>
            </a:r>
            <a:r>
              <a:rPr lang="sl-SI" altLang="sl-SI" sz="2000"/>
              <a:t>. Bil je </a:t>
            </a:r>
            <a:r>
              <a:rPr lang="sl-SI" altLang="sl-SI" sz="2000">
                <a:solidFill>
                  <a:srgbClr val="FFCC00"/>
                </a:solidFill>
              </a:rPr>
              <a:t>bog goveda</a:t>
            </a:r>
            <a:r>
              <a:rPr lang="sl-SI" altLang="sl-SI" sz="2000"/>
              <a:t> v časih, ko ni bilo napadov. Ko pa so se pričeli napadi, je postal </a:t>
            </a:r>
            <a:r>
              <a:rPr lang="sl-SI" altLang="sl-SI" sz="2000">
                <a:solidFill>
                  <a:srgbClr val="FFCC00"/>
                </a:solidFill>
              </a:rPr>
              <a:t>bog zveri</a:t>
            </a:r>
            <a:r>
              <a:rPr lang="sl-SI" altLang="sl-SI" sz="2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Bog </a:t>
            </a:r>
            <a:r>
              <a:rPr lang="sl-SI" altLang="sl-SI" sz="2000">
                <a:solidFill>
                  <a:srgbClr val="FFCC00"/>
                </a:solidFill>
              </a:rPr>
              <a:t>mogočnosti</a:t>
            </a:r>
            <a:r>
              <a:rPr lang="sl-SI" altLang="sl-SI" sz="2000"/>
              <a:t>, </a:t>
            </a:r>
            <a:r>
              <a:rPr lang="sl-SI" altLang="sl-SI" sz="2000">
                <a:solidFill>
                  <a:srgbClr val="FFCC00"/>
                </a:solidFill>
              </a:rPr>
              <a:t>hitrosti</a:t>
            </a:r>
            <a:r>
              <a:rPr lang="sl-SI" altLang="sl-SI" sz="2000"/>
              <a:t> in </a:t>
            </a:r>
            <a:r>
              <a:rPr lang="sl-SI" altLang="sl-SI" sz="2000">
                <a:solidFill>
                  <a:srgbClr val="FFCC00"/>
                </a:solidFill>
              </a:rPr>
              <a:t>krvoločnosti</a:t>
            </a:r>
            <a:r>
              <a:rPr lang="sl-SI" altLang="sl-SI" sz="2000"/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Preden so se začeli Slovani bojevati so </a:t>
            </a:r>
            <a:r>
              <a:rPr lang="sl-SI" altLang="sl-SI" sz="2000">
                <a:solidFill>
                  <a:srgbClr val="FFCC00"/>
                </a:solidFill>
              </a:rPr>
              <a:t>prisegali</a:t>
            </a:r>
            <a:r>
              <a:rPr lang="sl-SI" altLang="sl-SI" sz="2000"/>
              <a:t> pri obeh bogovih: 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2000">
                <a:solidFill>
                  <a:srgbClr val="FFCC00"/>
                </a:solidFill>
              </a:rPr>
              <a:t>»Zavežemo se s prisego pred bogom v katerega verujemo - Perunom in pred Volosom - bogom zveri!”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46275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slovanska10">
            <a:extLst>
              <a:ext uri="{FF2B5EF4-FFF2-40B4-BE49-F238E27FC236}">
                <a16:creationId xmlns:a16="http://schemas.microsoft.com/office/drawing/2014/main" id="{A1A52A26-566E-40C7-BD41-F9046BF4D7D9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88913"/>
            <a:ext cx="4789488" cy="6453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0974" name="Group 14">
            <a:extLst>
              <a:ext uri="{FF2B5EF4-FFF2-40B4-BE49-F238E27FC236}">
                <a16:creationId xmlns:a16="http://schemas.microsoft.com/office/drawing/2014/main" id="{FC85C953-3EBA-4822-B093-E93E5B83B2D5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5589588"/>
          <a:ext cx="1871662" cy="1008062"/>
        </p:xfrm>
        <a:graphic>
          <a:graphicData uri="http://schemas.openxmlformats.org/drawingml/2006/table">
            <a:tbl>
              <a:tblPr/>
              <a:tblGrid>
                <a:gridCol w="1871662">
                  <a:extLst>
                    <a:ext uri="{9D8B030D-6E8A-4147-A177-3AD203B41FA5}">
                      <a16:colId xmlns:a16="http://schemas.microsoft.com/office/drawing/2014/main" val="1635804887"/>
                    </a:ext>
                  </a:extLst>
                </a:gridCol>
              </a:tblGrid>
              <a:tr h="1008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Žrtvovanje konja bogu </a:t>
                      </a:r>
                      <a:r>
                        <a:rPr kumimoji="0" lang="sl-SI" altLang="sl-SI" sz="2000" b="0" i="1" u="sng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Volosu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92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46275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>
            <a:extLst>
              <a:ext uri="{FF2B5EF4-FFF2-40B4-BE49-F238E27FC236}">
                <a16:creationId xmlns:a16="http://schemas.microsoft.com/office/drawing/2014/main" id="{713F983F-FD3C-4AF4-8A24-10AF972E5BF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altLang="sl-SI" sz="2800" b="1" u="sng">
                <a:solidFill>
                  <a:srgbClr val="FFCC00"/>
                </a:solidFill>
              </a:rPr>
              <a:t>LADA</a:t>
            </a:r>
          </a:p>
          <a:p>
            <a:endParaRPr lang="sl-SI" altLang="sl-SI" sz="2800" b="1" u="sng">
              <a:solidFill>
                <a:srgbClr val="FFCC00"/>
              </a:solidFill>
            </a:endParaRPr>
          </a:p>
          <a:p>
            <a:r>
              <a:rPr lang="sl-SI" altLang="sl-SI" sz="2800" b="1"/>
              <a:t>Lada </a:t>
            </a:r>
            <a:r>
              <a:rPr lang="sl-SI" altLang="sl-SI" sz="2800"/>
              <a:t>je bila v slovanski mitologiji </a:t>
            </a:r>
            <a:r>
              <a:rPr lang="sl-SI" altLang="sl-SI" sz="2800">
                <a:solidFill>
                  <a:srgbClr val="FFCC00"/>
                </a:solidFill>
              </a:rPr>
              <a:t>boginja ljubezni</a:t>
            </a:r>
            <a:r>
              <a:rPr lang="sl-SI" altLang="sl-SI" sz="2800"/>
              <a:t>, </a:t>
            </a:r>
            <a:r>
              <a:rPr lang="sl-SI" altLang="sl-SI" sz="2800">
                <a:solidFill>
                  <a:srgbClr val="FFCC00"/>
                </a:solidFill>
              </a:rPr>
              <a:t>zakona</a:t>
            </a:r>
            <a:r>
              <a:rPr lang="sl-SI" altLang="sl-SI" sz="2800"/>
              <a:t> in </a:t>
            </a:r>
            <a:r>
              <a:rPr lang="sl-SI" altLang="sl-SI" sz="2800">
                <a:solidFill>
                  <a:srgbClr val="FFCC00"/>
                </a:solidFill>
              </a:rPr>
              <a:t>otrok</a:t>
            </a:r>
            <a:r>
              <a:rPr lang="sl-SI" altLang="sl-SI" sz="2800"/>
              <a:t>.</a:t>
            </a:r>
            <a:endParaRPr lang="sl-SI" altLang="sl-SI" sz="2800" b="1"/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2AA83A1F-813E-42E3-A9DB-7AA9BF53ADD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altLang="sl-SI" sz="2800" b="1" u="sng">
                <a:solidFill>
                  <a:srgbClr val="FFCC00"/>
                </a:solidFill>
              </a:rPr>
              <a:t>DOMOVOJ</a:t>
            </a:r>
          </a:p>
          <a:p>
            <a:endParaRPr lang="sl-SI" altLang="sl-SI" sz="2800" b="1" u="sng">
              <a:solidFill>
                <a:srgbClr val="FFCC00"/>
              </a:solidFill>
            </a:endParaRPr>
          </a:p>
          <a:p>
            <a:r>
              <a:rPr lang="sl-SI" altLang="sl-SI" sz="2800" b="1"/>
              <a:t>Domovoj,</a:t>
            </a:r>
            <a:r>
              <a:rPr lang="sl-SI" altLang="sl-SI" sz="2800"/>
              <a:t> katerega koren besede izhaja iz samostalnika </a:t>
            </a:r>
            <a:r>
              <a:rPr lang="sl-SI" altLang="sl-SI" sz="2800">
                <a:solidFill>
                  <a:srgbClr val="FFCC00"/>
                </a:solidFill>
              </a:rPr>
              <a:t>dom</a:t>
            </a:r>
            <a:r>
              <a:rPr lang="sl-SI" altLang="sl-SI" sz="2800"/>
              <a:t>, je predstavljal </a:t>
            </a:r>
            <a:r>
              <a:rPr lang="sl-SI" altLang="sl-SI" sz="2800">
                <a:solidFill>
                  <a:srgbClr val="FFCC00"/>
                </a:solidFill>
              </a:rPr>
              <a:t>hišnega duha</a:t>
            </a:r>
            <a:r>
              <a:rPr lang="sl-SI" altLang="sl-SI" sz="2800"/>
              <a:t>. </a:t>
            </a:r>
          </a:p>
          <a:p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46275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>
            <a:extLst>
              <a:ext uri="{FF2B5EF4-FFF2-40B4-BE49-F238E27FC236}">
                <a16:creationId xmlns:a16="http://schemas.microsoft.com/office/drawing/2014/main" id="{0EEB5C58-9632-4DFB-9BB0-E285FFD49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sl-SI" altLang="sl-SI"/>
              <a:t>OSTALI BOGOVI</a:t>
            </a: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7259CF28-463F-4439-BC9F-2772F1E9D5E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51050" y="1628775"/>
            <a:ext cx="4038600" cy="4525963"/>
          </a:xfrm>
        </p:spPr>
        <p:txBody>
          <a:bodyPr/>
          <a:lstStyle/>
          <a:p>
            <a:endParaRPr lang="sl-SI" altLang="sl-SI" sz="2800"/>
          </a:p>
          <a:p>
            <a:r>
              <a:rPr lang="sl-SI" altLang="sl-SI" sz="2800"/>
              <a:t>Svarog, </a:t>
            </a:r>
          </a:p>
          <a:p>
            <a:r>
              <a:rPr lang="sl-SI" altLang="sl-SI" sz="2800"/>
              <a:t>Svetovid, </a:t>
            </a:r>
          </a:p>
          <a:p>
            <a:r>
              <a:rPr lang="sl-SI" altLang="sl-SI" sz="2800"/>
              <a:t>Dvorovoj, </a:t>
            </a:r>
          </a:p>
          <a:p>
            <a:r>
              <a:rPr lang="sl-SI" altLang="sl-SI" sz="2800"/>
              <a:t>Radagast, </a:t>
            </a:r>
          </a:p>
          <a:p>
            <a:r>
              <a:rPr lang="sl-SI" altLang="sl-SI" sz="2800"/>
              <a:t>Cislobog, 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DD463D19-1106-4101-802B-6EE83FD1173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28775"/>
            <a:ext cx="4038600" cy="4525963"/>
          </a:xfrm>
        </p:spPr>
        <p:txBody>
          <a:bodyPr/>
          <a:lstStyle/>
          <a:p>
            <a:endParaRPr lang="sl-SI" altLang="sl-SI" sz="2800"/>
          </a:p>
          <a:p>
            <a:r>
              <a:rPr lang="sl-SI" altLang="sl-SI" sz="2800"/>
              <a:t>Horos, </a:t>
            </a:r>
          </a:p>
          <a:p>
            <a:r>
              <a:rPr lang="sl-SI" altLang="sl-SI" sz="2800"/>
              <a:t>Dajbog,</a:t>
            </a:r>
          </a:p>
          <a:p>
            <a:r>
              <a:rPr lang="sl-SI" altLang="sl-SI" sz="2800"/>
              <a:t>Jaro, </a:t>
            </a:r>
          </a:p>
          <a:p>
            <a:r>
              <a:rPr lang="sl-SI" altLang="sl-SI" sz="2800"/>
              <a:t>Simargl, </a:t>
            </a:r>
          </a:p>
          <a:p>
            <a:r>
              <a:rPr lang="sl-SI" altLang="sl-SI" sz="2800"/>
              <a:t>Koledo </a:t>
            </a:r>
          </a:p>
          <a:p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46275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>
            <a:extLst>
              <a:ext uri="{FF2B5EF4-FFF2-40B4-BE49-F238E27FC236}">
                <a16:creationId xmlns:a16="http://schemas.microsoft.com/office/drawing/2014/main" id="{F3DBDF26-B638-4CFE-BA41-7019A828C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675687" cy="547211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l-SI" altLang="sl-SI" sz="2400"/>
          </a:p>
          <a:p>
            <a:pPr>
              <a:lnSpc>
                <a:spcPct val="80000"/>
              </a:lnSpc>
            </a:pPr>
            <a:r>
              <a:rPr lang="sl-SI" altLang="sl-SI" sz="2400"/>
              <a:t>Slovani so božanstvo ločili na </a:t>
            </a:r>
            <a:r>
              <a:rPr lang="sl-SI" altLang="sl-SI" sz="2400">
                <a:solidFill>
                  <a:srgbClr val="FFCC00"/>
                </a:solidFill>
              </a:rPr>
              <a:t>dva dela</a:t>
            </a:r>
            <a:r>
              <a:rPr lang="sl-SI" altLang="sl-SI" sz="2400"/>
              <a:t> in sicer na </a:t>
            </a:r>
            <a:r>
              <a:rPr lang="sl-SI" altLang="sl-SI" sz="2400">
                <a:solidFill>
                  <a:srgbClr val="FFCC00"/>
                </a:solidFill>
              </a:rPr>
              <a:t>dobro</a:t>
            </a:r>
            <a:r>
              <a:rPr lang="sl-SI" altLang="sl-SI" sz="2400"/>
              <a:t> in </a:t>
            </a:r>
            <a:r>
              <a:rPr lang="sl-SI" altLang="sl-SI" sz="2400">
                <a:solidFill>
                  <a:srgbClr val="FFCC00"/>
                </a:solidFill>
              </a:rPr>
              <a:t>slabo</a:t>
            </a:r>
            <a:r>
              <a:rPr lang="sl-SI" altLang="sl-SI" sz="2400"/>
              <a:t>. Oziroma na </a:t>
            </a:r>
            <a:r>
              <a:rPr lang="sl-SI" altLang="sl-SI" sz="2400" b="1"/>
              <a:t>belo</a:t>
            </a:r>
            <a:r>
              <a:rPr lang="sl-SI" altLang="sl-SI" sz="2400"/>
              <a:t> (</a:t>
            </a:r>
            <a:r>
              <a:rPr lang="sl-SI" altLang="sl-SI" sz="2400">
                <a:solidFill>
                  <a:srgbClr val="FFCC00"/>
                </a:solidFill>
              </a:rPr>
              <a:t>Belibog</a:t>
            </a:r>
            <a:r>
              <a:rPr lang="sl-SI" altLang="sl-SI" sz="2400"/>
              <a:t>) in </a:t>
            </a:r>
            <a:r>
              <a:rPr lang="sl-SI" altLang="sl-SI" sz="2400" b="1"/>
              <a:t>črno</a:t>
            </a:r>
            <a:r>
              <a:rPr lang="sl-SI" altLang="sl-SI" sz="2400"/>
              <a:t> (</a:t>
            </a:r>
            <a:r>
              <a:rPr lang="sl-SI" altLang="sl-SI" sz="2400">
                <a:solidFill>
                  <a:srgbClr val="FFCC00"/>
                </a:solidFill>
              </a:rPr>
              <a:t>Crnibog</a:t>
            </a:r>
            <a:r>
              <a:rPr lang="sl-SI" altLang="sl-SI" sz="2400"/>
              <a:t>).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/>
          </a:p>
          <a:p>
            <a:pPr>
              <a:lnSpc>
                <a:spcPct val="80000"/>
              </a:lnSpc>
            </a:pPr>
            <a:r>
              <a:rPr lang="sl-SI" altLang="sl-SI" sz="2400"/>
              <a:t> </a:t>
            </a:r>
            <a:r>
              <a:rPr lang="sl-SI" altLang="sl-SI" sz="2400" b="1"/>
              <a:t>Beli bog</a:t>
            </a:r>
            <a:r>
              <a:rPr lang="sl-SI" altLang="sl-SI" sz="2400"/>
              <a:t> je </a:t>
            </a:r>
            <a:r>
              <a:rPr lang="sl-SI" altLang="sl-SI" sz="2400">
                <a:solidFill>
                  <a:srgbClr val="FFCC00"/>
                </a:solidFill>
              </a:rPr>
              <a:t>bog svetlobe in dneva</a:t>
            </a:r>
            <a:r>
              <a:rPr lang="sl-SI" altLang="sl-SI" sz="2400"/>
              <a:t>, predstavlja torej ustvarjalno silo.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/>
          </a:p>
          <a:p>
            <a:pPr>
              <a:lnSpc>
                <a:spcPct val="80000"/>
              </a:lnSpc>
            </a:pPr>
            <a:r>
              <a:rPr lang="sl-SI" altLang="sl-SI" sz="2400" b="1"/>
              <a:t>Črni bog</a:t>
            </a:r>
            <a:r>
              <a:rPr lang="sl-SI" altLang="sl-SI" sz="2400"/>
              <a:t> pa je </a:t>
            </a:r>
            <a:r>
              <a:rPr lang="sl-SI" altLang="sl-SI" sz="2400">
                <a:solidFill>
                  <a:srgbClr val="FFCC00"/>
                </a:solidFill>
              </a:rPr>
              <a:t>bog senc in noči</a:t>
            </a:r>
            <a:r>
              <a:rPr lang="sl-SI" altLang="sl-SI" sz="2400"/>
              <a:t>; prestavlja torej uničevalna sila. Je gospodar podzemnega sveta Temnave.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/>
          </a:p>
          <a:p>
            <a:pPr>
              <a:lnSpc>
                <a:spcPct val="80000"/>
              </a:lnSpc>
            </a:pPr>
            <a:r>
              <a:rPr lang="sl-SI" altLang="sl-SI" sz="2400"/>
              <a:t>Boga sta si </a:t>
            </a:r>
            <a:r>
              <a:rPr lang="sl-SI" altLang="sl-SI" sz="2400">
                <a:solidFill>
                  <a:srgbClr val="FFCC00"/>
                </a:solidFill>
              </a:rPr>
              <a:t>nasprotujoča</a:t>
            </a:r>
            <a:r>
              <a:rPr lang="sl-SI" altLang="sl-SI" sz="2400"/>
              <a:t>, predstavljata nasprotje med dobrim in zlim.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/>
          </a:p>
          <a:p>
            <a:pPr>
              <a:lnSpc>
                <a:spcPct val="80000"/>
              </a:lnSpc>
            </a:pPr>
            <a:r>
              <a:rPr lang="sl-SI" altLang="sl-SI" sz="2400"/>
              <a:t>Vsa dejanja belega boga so bila </a:t>
            </a:r>
            <a:r>
              <a:rPr lang="sl-SI" altLang="sl-SI" sz="2400">
                <a:solidFill>
                  <a:srgbClr val="FFCC00"/>
                </a:solidFill>
              </a:rPr>
              <a:t>dobro</a:t>
            </a:r>
            <a:r>
              <a:rPr lang="sl-SI" altLang="sl-SI" sz="2400"/>
              <a:t> namerna.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/>
          </a:p>
          <a:p>
            <a:pPr>
              <a:lnSpc>
                <a:spcPct val="80000"/>
              </a:lnSpc>
            </a:pPr>
            <a:r>
              <a:rPr lang="sl-SI" altLang="sl-SI" sz="2400">
                <a:solidFill>
                  <a:srgbClr val="FFCC00"/>
                </a:solidFill>
              </a:rPr>
              <a:t>Ukrajinci še vedno pravijo: "Črni bog te lahko uniči".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A2F7B2B2-AC7B-401A-855F-9B9ACD3C7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5613" cy="777875"/>
          </a:xfrm>
        </p:spPr>
        <p:txBody>
          <a:bodyPr/>
          <a:lstStyle/>
          <a:p>
            <a:r>
              <a:rPr lang="sl-SI" altLang="sl-SI"/>
              <a:t>SLOVANSKO BOŽANSTVO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46275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id="{9D3DBEE8-FF46-43EF-8135-0472338B10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endParaRPr lang="sl-SI" altLang="sl-SI"/>
          </a:p>
          <a:p>
            <a:pPr algn="ctr">
              <a:buFontTx/>
              <a:buNone/>
            </a:pPr>
            <a:r>
              <a:rPr lang="sl-SI" altLang="sl-SI"/>
              <a:t>Poleg bogov je </a:t>
            </a:r>
            <a:r>
              <a:rPr lang="sl-SI" altLang="sl-SI" sz="3600" b="1" u="sng"/>
              <a:t>panteon</a:t>
            </a:r>
            <a:r>
              <a:rPr lang="sl-SI" altLang="sl-SI"/>
              <a:t> vključeval tudi vrsto </a:t>
            </a:r>
            <a:r>
              <a:rPr lang="sl-SI" altLang="sl-SI">
                <a:solidFill>
                  <a:srgbClr val="FFCC00"/>
                </a:solidFill>
              </a:rPr>
              <a:t>nižjih božanstev</a:t>
            </a:r>
            <a:r>
              <a:rPr lang="sl-SI" altLang="sl-SI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46275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 descr="leši">
            <a:extLst>
              <a:ext uri="{FF2B5EF4-FFF2-40B4-BE49-F238E27FC236}">
                <a16:creationId xmlns:a16="http://schemas.microsoft.com/office/drawing/2014/main" id="{3BBEF7B9-A2E8-4A61-BD60-DAEC06534B23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188913"/>
            <a:ext cx="4457700" cy="64087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9167" name="Group 15">
            <a:extLst>
              <a:ext uri="{FF2B5EF4-FFF2-40B4-BE49-F238E27FC236}">
                <a16:creationId xmlns:a16="http://schemas.microsoft.com/office/drawing/2014/main" id="{11F4907E-FBAC-4B6F-AC83-0A43AD06AAD5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5589588"/>
          <a:ext cx="1871663" cy="719137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3930859022"/>
                    </a:ext>
                  </a:extLst>
                </a:gridCol>
              </a:tblGrid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Leši, gozdni duh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8466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46275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>
            <a:extLst>
              <a:ext uri="{FF2B5EF4-FFF2-40B4-BE49-F238E27FC236}">
                <a16:creationId xmlns:a16="http://schemas.microsoft.com/office/drawing/2014/main" id="{CC9B59C6-2BAB-4C41-A3B9-534AADF0B7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908050"/>
            <a:ext cx="7848600" cy="720725"/>
          </a:xfrm>
        </p:spPr>
        <p:txBody>
          <a:bodyPr anchor="ctr"/>
          <a:lstStyle/>
          <a:p>
            <a:r>
              <a:rPr lang="sl-SI" altLang="sl-SI" sz="4000"/>
              <a:t>RAZVOJ SLOVANSKE RELIGIJE</a:t>
            </a:r>
          </a:p>
        </p:txBody>
      </p:sp>
      <p:sp>
        <p:nvSpPr>
          <p:cNvPr id="3089" name="Rectangle 17">
            <a:extLst>
              <a:ext uri="{FF2B5EF4-FFF2-40B4-BE49-F238E27FC236}">
                <a16:creationId xmlns:a16="http://schemas.microsoft.com/office/drawing/2014/main" id="{9DF88E29-ECDF-4593-9932-2CE60FAEFD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6375" y="2276475"/>
            <a:ext cx="6624638" cy="3168650"/>
          </a:xfrm>
        </p:spPr>
        <p:txBody>
          <a:bodyPr/>
          <a:lstStyle/>
          <a:p>
            <a:r>
              <a:rPr lang="sl-SI" altLang="sl-SI" sz="3600"/>
              <a:t>Stara </a:t>
            </a:r>
            <a:r>
              <a:rPr lang="sl-SI" altLang="sl-SI" sz="3600">
                <a:solidFill>
                  <a:srgbClr val="000000"/>
                </a:solidFill>
              </a:rPr>
              <a:t>slovanska religija</a:t>
            </a:r>
            <a:r>
              <a:rPr lang="sl-SI" altLang="sl-SI" sz="3600"/>
              <a:t> se je razvijala prek več kot tisoč let in nekatera njena področja izvirajo iz časov </a:t>
            </a:r>
            <a:r>
              <a:rPr lang="sl-SI" altLang="sl-SI" sz="3600">
                <a:solidFill>
                  <a:srgbClr val="FFCC00"/>
                </a:solidFill>
              </a:rPr>
              <a:t>neolitika</a:t>
            </a:r>
            <a:r>
              <a:rPr lang="sl-SI" altLang="sl-SI" sz="3600"/>
              <a:t> ali morda celo </a:t>
            </a:r>
            <a:r>
              <a:rPr lang="sl-SI" altLang="sl-SI" sz="3600">
                <a:solidFill>
                  <a:srgbClr val="FFCC00"/>
                </a:solidFill>
              </a:rPr>
              <a:t>mezolitika</a:t>
            </a:r>
            <a:r>
              <a:rPr lang="sl-SI" altLang="sl-SI" sz="36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46275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7038512-C5FE-48E1-B0CD-318652189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sl-SI" altLang="sl-SI" sz="4000"/>
              <a:t>SLOVANSKA MITOLOGIJA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7A51982-F1E4-464D-8F6B-2DF827E40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/>
              <a:t>  </a:t>
            </a:r>
            <a:r>
              <a:rPr lang="sl-SI" altLang="sl-SI" sz="3600"/>
              <a:t>Nasplošno v slovanski mitologiji ne najdemo dovolj točnih izrazov, ki bi prikazala natančno obliko svojih božanststev. </a:t>
            </a:r>
          </a:p>
          <a:p>
            <a:pPr>
              <a:buFontTx/>
              <a:buNone/>
            </a:pPr>
            <a:r>
              <a:rPr lang="sl-SI" altLang="sl-SI" sz="3600"/>
              <a:t>Ostaja </a:t>
            </a:r>
            <a:r>
              <a:rPr lang="sl-SI" altLang="sl-SI" sz="3600">
                <a:solidFill>
                  <a:srgbClr val="FFCC00"/>
                </a:solidFill>
              </a:rPr>
              <a:t>nejasena</a:t>
            </a:r>
            <a:r>
              <a:rPr lang="sl-SI" altLang="sl-SI" sz="3600"/>
              <a:t> in </a:t>
            </a:r>
            <a:r>
              <a:rPr lang="sl-SI" altLang="sl-SI" sz="3600">
                <a:solidFill>
                  <a:srgbClr val="FFCC00"/>
                </a:solidFill>
              </a:rPr>
              <a:t>brezlična</a:t>
            </a:r>
            <a:r>
              <a:rPr lang="sl-SI" altLang="sl-SI" sz="3600"/>
              <a:t>, takšna kot je večina pokrajin, katero poseljuje slovanska</a:t>
            </a:r>
            <a:r>
              <a:rPr lang="sl-SI" altLang="sl-SI"/>
              <a:t> rasa.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46275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285E8FE-AFA1-4B04-BE38-80670B5B8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57288"/>
          </a:xfrm>
        </p:spPr>
        <p:txBody>
          <a:bodyPr/>
          <a:lstStyle/>
          <a:p>
            <a:r>
              <a:rPr lang="sl-SI" altLang="sl-SI"/>
              <a:t>OBREDI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88A8346-A1AC-4824-A4A4-963AAA07E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/>
              <a:t>Le malo je mogoče reči o </a:t>
            </a:r>
            <a:r>
              <a:rPr lang="sl-SI" altLang="sl-SI">
                <a:solidFill>
                  <a:srgbClr val="FFCC00"/>
                </a:solidFill>
              </a:rPr>
              <a:t>obredih</a:t>
            </a:r>
            <a:r>
              <a:rPr lang="sl-SI" altLang="sl-SI"/>
              <a:t>, ki bi bili v rabi skozi to celotno obdobje. </a:t>
            </a:r>
            <a:endParaRPr lang="sl-SI" altLang="sl-SI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r>
              <a:rPr lang="sl-SI" altLang="sl-SI"/>
              <a:t>Slovani so priznavali </a:t>
            </a:r>
            <a:r>
              <a:rPr lang="sl-SI" altLang="sl-SI">
                <a:solidFill>
                  <a:srgbClr val="FFCC00"/>
                </a:solidFill>
              </a:rPr>
              <a:t>tri svetove</a:t>
            </a:r>
            <a:r>
              <a:rPr lang="sl-SI" altLang="sl-SI"/>
              <a:t>, ki so opisani v Velesovi knjigi. </a:t>
            </a:r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r>
              <a:rPr lang="sl-SI" altLang="sl-SI"/>
              <a:t>Domnevamo, da je </a:t>
            </a:r>
            <a:r>
              <a:rPr lang="sl-SI" altLang="sl-SI">
                <a:solidFill>
                  <a:srgbClr val="FFCC00"/>
                </a:solidFill>
              </a:rPr>
              <a:t>Velesova knjiga </a:t>
            </a:r>
            <a:r>
              <a:rPr lang="sl-SI" altLang="sl-SI">
                <a:solidFill>
                  <a:srgbClr val="000000"/>
                </a:solidFill>
              </a:rPr>
              <a:t>sveto besedilo te religiji.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46275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Oval 6">
            <a:extLst>
              <a:ext uri="{FF2B5EF4-FFF2-40B4-BE49-F238E27FC236}">
                <a16:creationId xmlns:a16="http://schemas.microsoft.com/office/drawing/2014/main" id="{58AB7DC6-9813-4207-94B4-3A7460BD214F}"/>
              </a:ext>
            </a:extLst>
          </p:cNvPr>
          <p:cNvSpPr>
            <a:spLocks noChangeArrowheads="1"/>
          </p:cNvSpPr>
          <p:nvPr/>
        </p:nvSpPr>
        <p:spPr bwMode="auto">
          <a:xfrm rot="789364">
            <a:off x="3276600" y="765175"/>
            <a:ext cx="3024188" cy="1295400"/>
          </a:xfrm>
          <a:prstGeom prst="ellipse">
            <a:avLst/>
          </a:prstGeom>
          <a:solidFill>
            <a:srgbClr val="000000">
              <a:alpha val="89000"/>
            </a:srgbClr>
          </a:solidFill>
          <a:ln w="9525">
            <a:round/>
            <a:headEnd/>
            <a:tailEnd/>
          </a:ln>
          <a:effectLst/>
          <a:scene3d>
            <a:camera prst="legacyPerspectiveFront">
              <a:rot lat="20099999" lon="200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111111"/>
            </a:extrusionClr>
            <a:contourClr>
              <a:srgbClr val="0000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sl-SI" altLang="sl-SI">
                <a:solidFill>
                  <a:srgbClr val="FFCC00"/>
                </a:solidFill>
              </a:rPr>
              <a:t>SLOVANSKI</a:t>
            </a:r>
            <a:r>
              <a:rPr lang="sl-SI" altLang="sl-SI">
                <a:solidFill>
                  <a:srgbClr val="CC0000"/>
                </a:solidFill>
              </a:rPr>
              <a:t> </a:t>
            </a:r>
          </a:p>
          <a:p>
            <a:pPr algn="ctr"/>
            <a:r>
              <a:rPr lang="sl-SI" altLang="sl-SI">
                <a:solidFill>
                  <a:srgbClr val="FFCC00"/>
                </a:solidFill>
              </a:rPr>
              <a:t>SVETOVI</a:t>
            </a:r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AA753F5A-68D0-4C0F-81A2-A095CF6162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7813" y="1628775"/>
            <a:ext cx="1584325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0F9B97F4-5888-460A-86D0-9B1817FA5B9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76475"/>
            <a:ext cx="71438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CB438926-5F60-48FB-8753-717429072C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2205038"/>
            <a:ext cx="12239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graphicFrame>
        <p:nvGraphicFramePr>
          <p:cNvPr id="17476" name="Group 68">
            <a:extLst>
              <a:ext uri="{FF2B5EF4-FFF2-40B4-BE49-F238E27FC236}">
                <a16:creationId xmlns:a16="http://schemas.microsoft.com/office/drawing/2014/main" id="{3026AA5B-C200-41FC-8819-CE2F5E8136B1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3284538"/>
          <a:ext cx="2665413" cy="2735262"/>
        </p:xfrm>
        <a:graphic>
          <a:graphicData uri="http://schemas.openxmlformats.org/drawingml/2006/table">
            <a:tbl>
              <a:tblPr/>
              <a:tblGrid>
                <a:gridCol w="2665413">
                  <a:extLst>
                    <a:ext uri="{9D8B030D-6E8A-4147-A177-3AD203B41FA5}">
                      <a16:colId xmlns:a16="http://schemas.microsoft.com/office/drawing/2014/main" val="1781659428"/>
                    </a:ext>
                  </a:extLst>
                </a:gridCol>
              </a:tblGrid>
              <a:tr h="2735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JAV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snovni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svet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v katerem živimo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tudi bogovi so del njega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prepleten je z Navom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506018"/>
                  </a:ext>
                </a:extLst>
              </a:tr>
            </a:tbl>
          </a:graphicData>
        </a:graphic>
      </p:graphicFrame>
      <p:graphicFrame>
        <p:nvGraphicFramePr>
          <p:cNvPr id="17457" name="Group 49">
            <a:extLst>
              <a:ext uri="{FF2B5EF4-FFF2-40B4-BE49-F238E27FC236}">
                <a16:creationId xmlns:a16="http://schemas.microsoft.com/office/drawing/2014/main" id="{CE1A2B56-A5C1-4367-AD9A-0B67C9652942}"/>
              </a:ext>
            </a:extLst>
          </p:cNvPr>
          <p:cNvGraphicFramePr>
            <a:graphicFrameLocks noGrp="1"/>
          </p:cNvGraphicFramePr>
          <p:nvPr/>
        </p:nvGraphicFramePr>
        <p:xfrm>
          <a:off x="3348038" y="3644900"/>
          <a:ext cx="2663825" cy="1760538"/>
        </p:xfrm>
        <a:graphic>
          <a:graphicData uri="http://schemas.openxmlformats.org/drawingml/2006/table">
            <a:tbl>
              <a:tblPr/>
              <a:tblGrid>
                <a:gridCol w="2663825">
                  <a:extLst>
                    <a:ext uri="{9D8B030D-6E8A-4147-A177-3AD203B41FA5}">
                      <a16:colId xmlns:a16="http://schemas.microsoft.com/office/drawing/2014/main" val="1883713929"/>
                    </a:ext>
                  </a:extLst>
                </a:gridCol>
              </a:tblGrid>
              <a:tr h="1368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NAV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nesnovni 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svet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nematerialni svet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svet mrtvih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345180"/>
                  </a:ext>
                </a:extLst>
              </a:tr>
            </a:tbl>
          </a:graphicData>
        </a:graphic>
      </p:graphicFrame>
      <p:graphicFrame>
        <p:nvGraphicFramePr>
          <p:cNvPr id="17474" name="Group 66">
            <a:extLst>
              <a:ext uri="{FF2B5EF4-FFF2-40B4-BE49-F238E27FC236}">
                <a16:creationId xmlns:a16="http://schemas.microsoft.com/office/drawing/2014/main" id="{A2141F09-32E8-4C8E-9E0E-C2F55EC1BB63}"/>
              </a:ext>
            </a:extLst>
          </p:cNvPr>
          <p:cNvGraphicFramePr>
            <a:graphicFrameLocks noGrp="1"/>
          </p:cNvGraphicFramePr>
          <p:nvPr/>
        </p:nvGraphicFramePr>
        <p:xfrm>
          <a:off x="6156325" y="2781300"/>
          <a:ext cx="2663825" cy="3071813"/>
        </p:xfrm>
        <a:graphic>
          <a:graphicData uri="http://schemas.openxmlformats.org/drawingml/2006/table">
            <a:tbl>
              <a:tblPr/>
              <a:tblGrid>
                <a:gridCol w="2663825">
                  <a:extLst>
                    <a:ext uri="{9D8B030D-6E8A-4147-A177-3AD203B41FA5}">
                      <a16:colId xmlns:a16="http://schemas.microsoft.com/office/drawing/2014/main" val="4067050262"/>
                    </a:ext>
                  </a:extLst>
                </a:gridCol>
              </a:tblGrid>
              <a:tr h="2160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PRAV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zakoni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, ki so ju urejali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Svarogov zakon </a:t>
                      </a:r>
                      <a:r>
                        <a:rPr kumimoji="0" lang="sl-SI" alt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(po najvišjem bogu)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vzpostavlja ravnotežje med </a:t>
                      </a: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Javom</a:t>
                      </a: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in </a:t>
                      </a: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Navom</a:t>
                      </a: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34862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46275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3" name="Rectangle 15">
            <a:extLst>
              <a:ext uri="{FF2B5EF4-FFF2-40B4-BE49-F238E27FC236}">
                <a16:creationId xmlns:a16="http://schemas.microsoft.com/office/drawing/2014/main" id="{1C7CE8A4-AD0C-45E2-BF75-A08C90B30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SLOVANSKI BOGOVI</a:t>
            </a:r>
          </a:p>
        </p:txBody>
      </p:sp>
      <p:sp>
        <p:nvSpPr>
          <p:cNvPr id="22544" name="Rectangle 16">
            <a:extLst>
              <a:ext uri="{FF2B5EF4-FFF2-40B4-BE49-F238E27FC236}">
                <a16:creationId xmlns:a16="http://schemas.microsoft.com/office/drawing/2014/main" id="{4CAD3819-B27D-4B3A-8B1F-E8E7A0CC5E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 b="1"/>
              <a:t>Panteon </a:t>
            </a:r>
            <a:r>
              <a:rPr lang="sl-SI" altLang="sl-SI" sz="2400"/>
              <a:t>(</a:t>
            </a:r>
            <a:r>
              <a:rPr lang="sl-SI" altLang="sl-SI" sz="2400" u="sng"/>
              <a:t>grško svetišče</a:t>
            </a:r>
            <a:r>
              <a:rPr lang="sl-SI" altLang="sl-SI" sz="2400" i="1" u="sng"/>
              <a:t> vseh bogov</a:t>
            </a:r>
            <a:r>
              <a:rPr lang="sl-SI" altLang="sl-SI" sz="2400"/>
              <a:t>) je veliko svetišče, ki je posvečeno določenim </a:t>
            </a:r>
            <a:r>
              <a:rPr lang="sl-SI" altLang="sl-SI" sz="2400">
                <a:solidFill>
                  <a:srgbClr val="FFCC00"/>
                </a:solidFill>
              </a:rPr>
              <a:t>bogovom</a:t>
            </a:r>
            <a:r>
              <a:rPr lang="sl-SI" altLang="sl-SI" sz="2400"/>
              <a:t>. 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Prvo znano v </a:t>
            </a:r>
            <a:r>
              <a:rPr lang="sl-SI" altLang="sl-SI" sz="2400">
                <a:solidFill>
                  <a:srgbClr val="FFCC00"/>
                </a:solidFill>
              </a:rPr>
              <a:t>Rimu</a:t>
            </a:r>
            <a:r>
              <a:rPr lang="sl-SI" altLang="sl-SI" sz="2400"/>
              <a:t> je bilo posvečeno vsem rimskim bogovom.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Najvišji bog slovanskega panteona pa je </a:t>
            </a:r>
            <a:r>
              <a:rPr lang="sl-SI" altLang="sl-SI" sz="2400">
                <a:solidFill>
                  <a:srgbClr val="FFCC00"/>
                </a:solidFill>
              </a:rPr>
              <a:t>Svarog</a:t>
            </a:r>
            <a:r>
              <a:rPr lang="sl-SI" altLang="sl-SI" sz="2400"/>
              <a:t> ali </a:t>
            </a:r>
            <a:r>
              <a:rPr lang="sl-SI" altLang="sl-SI" sz="2400">
                <a:solidFill>
                  <a:srgbClr val="FFCC00"/>
                </a:solidFill>
              </a:rPr>
              <a:t>Triglav</a:t>
            </a:r>
            <a:r>
              <a:rPr lang="sl-SI" altLang="sl-SI" sz="2400"/>
              <a:t>,vendar prav zaradi tega </a:t>
            </a:r>
            <a:r>
              <a:rPr lang="sl-SI" altLang="sl-SI" sz="2400">
                <a:solidFill>
                  <a:srgbClr val="FFCC00"/>
                </a:solidFill>
              </a:rPr>
              <a:t>ni bil</a:t>
            </a:r>
            <a:r>
              <a:rPr lang="sl-SI" altLang="sl-SI" sz="2400"/>
              <a:t> tudi najbolj čaščen.</a:t>
            </a:r>
          </a:p>
        </p:txBody>
      </p:sp>
      <p:pic>
        <p:nvPicPr>
          <p:cNvPr id="22546" name="Picture 18" descr="Skulptura Svetovida">
            <a:extLst>
              <a:ext uri="{FF2B5EF4-FFF2-40B4-BE49-F238E27FC236}">
                <a16:creationId xmlns:a16="http://schemas.microsoft.com/office/drawing/2014/main" id="{8EBA4E0A-B11C-4E34-9310-8AF0190E5E8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24500" y="1817688"/>
            <a:ext cx="2286000" cy="4089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2566" name="Group 38">
            <a:extLst>
              <a:ext uri="{FF2B5EF4-FFF2-40B4-BE49-F238E27FC236}">
                <a16:creationId xmlns:a16="http://schemas.microsoft.com/office/drawing/2014/main" id="{E30EFAEE-2755-4213-9CAB-C92674E56124}"/>
              </a:ext>
            </a:extLst>
          </p:cNvPr>
          <p:cNvGraphicFramePr>
            <a:graphicFrameLocks noGrp="1"/>
          </p:cNvGraphicFramePr>
          <p:nvPr/>
        </p:nvGraphicFramePr>
        <p:xfrm>
          <a:off x="5580063" y="6021388"/>
          <a:ext cx="3024187" cy="365125"/>
        </p:xfrm>
        <a:graphic>
          <a:graphicData uri="http://schemas.openxmlformats.org/drawingml/2006/table">
            <a:tbl>
              <a:tblPr/>
              <a:tblGrid>
                <a:gridCol w="3024187">
                  <a:extLst>
                    <a:ext uri="{9D8B030D-6E8A-4147-A177-3AD203B41FA5}">
                      <a16:colId xmlns:a16="http://schemas.microsoft.com/office/drawing/2014/main" val="3451222527"/>
                    </a:ext>
                  </a:extLst>
                </a:gridCol>
              </a:tblGrid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skulptura Svetovida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3432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56078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5607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>
            <a:extLst>
              <a:ext uri="{FF2B5EF4-FFF2-40B4-BE49-F238E27FC236}">
                <a16:creationId xmlns:a16="http://schemas.microsoft.com/office/drawing/2014/main" id="{EBE866D6-4F58-4B61-AB17-4687ABF40A5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692150"/>
            <a:ext cx="4038600" cy="5434013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2400" b="1" u="sng">
                <a:solidFill>
                  <a:srgbClr val="FFCC00"/>
                </a:solidFill>
              </a:rPr>
              <a:t>STRIBOG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2400" b="1" u="sng">
              <a:solidFill>
                <a:srgbClr val="FFCC00"/>
              </a:solidFill>
            </a:endParaRPr>
          </a:p>
          <a:p>
            <a:pPr>
              <a:lnSpc>
                <a:spcPct val="80000"/>
              </a:lnSpc>
            </a:pPr>
            <a:r>
              <a:rPr lang="sl-SI" altLang="sl-SI" sz="2000" b="1">
                <a:solidFill>
                  <a:srgbClr val="FFCC00"/>
                </a:solidFill>
              </a:rPr>
              <a:t>Stribog</a:t>
            </a:r>
            <a:r>
              <a:rPr lang="sl-SI" altLang="sl-SI" sz="2000"/>
              <a:t> je v slovanski</a:t>
            </a:r>
            <a:r>
              <a:rPr lang="sl-SI" altLang="sl-SI" sz="2000">
                <a:hlinkClick r:id="rId2" tooltip="Slovanska mitologija"/>
              </a:rPr>
              <a:t> </a:t>
            </a:r>
            <a:r>
              <a:rPr lang="sl-SI" altLang="sl-SI" sz="2000"/>
              <a:t>mitologiji </a:t>
            </a:r>
            <a:r>
              <a:rPr lang="sl-SI" altLang="sl-SI" sz="2000" b="1"/>
              <a:t>bog vetra</a:t>
            </a:r>
            <a:r>
              <a:rPr lang="sl-SI" altLang="sl-SI" sz="2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Slovani so o njemu govorili kot o </a:t>
            </a:r>
            <a:r>
              <a:rPr lang="sl-SI" altLang="sl-SI" sz="2000">
                <a:solidFill>
                  <a:srgbClr val="FFCC00"/>
                </a:solidFill>
              </a:rPr>
              <a:t>božanstvu neba</a:t>
            </a:r>
            <a:r>
              <a:rPr lang="sl-SI" altLang="sl-SI" sz="2000"/>
              <a:t>, </a:t>
            </a:r>
            <a:r>
              <a:rPr lang="sl-SI" altLang="sl-SI" sz="2000">
                <a:solidFill>
                  <a:srgbClr val="FFCC00"/>
                </a:solidFill>
              </a:rPr>
              <a:t>zraka</a:t>
            </a:r>
            <a:r>
              <a:rPr lang="sl-SI" altLang="sl-SI" sz="2000"/>
              <a:t> in </a:t>
            </a:r>
            <a:r>
              <a:rPr lang="sl-SI" altLang="sl-SI" sz="2000">
                <a:solidFill>
                  <a:srgbClr val="FFCC00"/>
                </a:solidFill>
              </a:rPr>
              <a:t>vetra</a:t>
            </a:r>
            <a:r>
              <a:rPr lang="sl-SI" altLang="sl-SI" sz="2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Stribog naj bi bil prednik (praded) otrok </a:t>
            </a:r>
            <a:r>
              <a:rPr lang="sl-SI" altLang="sl-SI" sz="2000">
                <a:solidFill>
                  <a:srgbClr val="FFCC00"/>
                </a:solidFill>
              </a:rPr>
              <a:t>vetrov osmih smeri neba</a:t>
            </a:r>
            <a:r>
              <a:rPr lang="sl-SI" altLang="sl-SI" sz="2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Njegov </a:t>
            </a:r>
            <a:r>
              <a:rPr lang="sl-SI" altLang="sl-SI" sz="2000">
                <a:solidFill>
                  <a:srgbClr val="FFCC00"/>
                </a:solidFill>
              </a:rPr>
              <a:t>dan</a:t>
            </a:r>
            <a:r>
              <a:rPr lang="sl-SI" altLang="sl-SI" sz="2000"/>
              <a:t> je </a:t>
            </a:r>
            <a:r>
              <a:rPr lang="sl-SI" altLang="sl-SI" sz="2000">
                <a:solidFill>
                  <a:srgbClr val="FFCC00"/>
                </a:solidFill>
              </a:rPr>
              <a:t>sobota</a:t>
            </a:r>
            <a:r>
              <a:rPr lang="sl-SI" altLang="sl-SI" sz="2000"/>
              <a:t>, kar ni slučajno, saj je sobota družinski praznik.</a:t>
            </a:r>
          </a:p>
        </p:txBody>
      </p:sp>
      <p:pic>
        <p:nvPicPr>
          <p:cNvPr id="28679" name="Picture 7" descr="slovanska">
            <a:extLst>
              <a:ext uri="{FF2B5EF4-FFF2-40B4-BE49-F238E27FC236}">
                <a16:creationId xmlns:a16="http://schemas.microsoft.com/office/drawing/2014/main" id="{80D4D049-3E05-4047-B9C0-35FECB0037E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692150"/>
            <a:ext cx="3322637" cy="4679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8690" name="Group 18">
            <a:extLst>
              <a:ext uri="{FF2B5EF4-FFF2-40B4-BE49-F238E27FC236}">
                <a16:creationId xmlns:a16="http://schemas.microsoft.com/office/drawing/2014/main" id="{FA4C66F8-D699-4EEF-8EED-C4D4EF1CA6C9}"/>
              </a:ext>
            </a:extLst>
          </p:cNvPr>
          <p:cNvGraphicFramePr>
            <a:graphicFrameLocks noGrp="1"/>
          </p:cNvGraphicFramePr>
          <p:nvPr/>
        </p:nvGraphicFramePr>
        <p:xfrm>
          <a:off x="468313" y="5516563"/>
          <a:ext cx="3816350" cy="914400"/>
        </p:xfrm>
        <a:graphic>
          <a:graphicData uri="http://schemas.openxmlformats.org/drawingml/2006/table">
            <a:tbl>
              <a:tblPr/>
              <a:tblGrid>
                <a:gridCol w="3816350">
                  <a:extLst>
                    <a:ext uri="{9D8B030D-6E8A-4147-A177-3AD203B41FA5}">
                      <a16:colId xmlns:a16="http://schemas.microsoft.com/office/drawing/2014/main" val="1165693220"/>
                    </a:ext>
                  </a:extLst>
                </a:gridCol>
              </a:tblGrid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Slovanska glava boga, izrezljana iz hrastvega lesa,</a:t>
                      </a:r>
                      <a:r>
                        <a:rPr kumimoji="0" lang="sl-SI" altLang="sl-SI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 najdena v jezeru Jankowo na Poljskem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16556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46275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1" name="Rectangle 11">
            <a:extLst>
              <a:ext uri="{FF2B5EF4-FFF2-40B4-BE49-F238E27FC236}">
                <a16:creationId xmlns:a16="http://schemas.microsoft.com/office/drawing/2014/main" id="{2F6A76B6-A399-4472-8C62-41D83854F1E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5175"/>
            <a:ext cx="4546600" cy="5360988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altLang="sl-SI" sz="2000" b="1" u="sng">
                <a:solidFill>
                  <a:srgbClr val="FFCC00"/>
                </a:solidFill>
              </a:rPr>
              <a:t>MORANA</a:t>
            </a:r>
          </a:p>
          <a:p>
            <a:pPr algn="ctr">
              <a:buFontTx/>
              <a:buNone/>
            </a:pPr>
            <a:endParaRPr lang="sl-SI" altLang="sl-SI" sz="2000" b="1" u="sng">
              <a:solidFill>
                <a:srgbClr val="FFCC00"/>
              </a:solidFill>
            </a:endParaRPr>
          </a:p>
          <a:p>
            <a:r>
              <a:rPr lang="sl-SI" altLang="sl-SI" sz="2000"/>
              <a:t>Morana je bila staroslovanska </a:t>
            </a:r>
            <a:r>
              <a:rPr lang="sl-SI" altLang="sl-SI" sz="2000">
                <a:solidFill>
                  <a:srgbClr val="FFCC00"/>
                </a:solidFill>
              </a:rPr>
              <a:t>boginja smrti</a:t>
            </a:r>
            <a:r>
              <a:rPr lang="sl-SI" altLang="sl-SI" sz="2000"/>
              <a:t>, </a:t>
            </a:r>
            <a:r>
              <a:rPr lang="sl-SI" altLang="sl-SI" sz="2000">
                <a:solidFill>
                  <a:srgbClr val="FFCC00"/>
                </a:solidFill>
              </a:rPr>
              <a:t>zime</a:t>
            </a:r>
            <a:r>
              <a:rPr lang="sl-SI" altLang="sl-SI" sz="2000"/>
              <a:t> in </a:t>
            </a:r>
            <a:r>
              <a:rPr lang="sl-SI" altLang="sl-SI" sz="2000">
                <a:solidFill>
                  <a:srgbClr val="FFCC00"/>
                </a:solidFill>
              </a:rPr>
              <a:t>teme</a:t>
            </a:r>
            <a:r>
              <a:rPr lang="sl-SI" altLang="sl-SI" sz="2000"/>
              <a:t>. Njeno ime izvira iz indoevropskega korena »mer«, ki pomeni »umreti«, »zrušiti«.</a:t>
            </a:r>
          </a:p>
          <a:p>
            <a:pPr>
              <a:buFontTx/>
              <a:buNone/>
            </a:pPr>
            <a:endParaRPr lang="sl-SI" altLang="sl-SI" sz="2000"/>
          </a:p>
          <a:p>
            <a:r>
              <a:rPr lang="sl-SI" altLang="sl-SI" sz="2000"/>
              <a:t>    Mnogo slovanskih besed, med njimi slovenske »moriti«, »umreti«, »smrt,« in druge izhajajo iz </a:t>
            </a:r>
            <a:r>
              <a:rPr lang="sl-SI" altLang="sl-SI" sz="2000">
                <a:solidFill>
                  <a:srgbClr val="FFCC00"/>
                </a:solidFill>
              </a:rPr>
              <a:t>istega korena</a:t>
            </a:r>
            <a:r>
              <a:rPr lang="sl-SI" altLang="sl-SI" sz="2000"/>
              <a:t>.</a:t>
            </a:r>
          </a:p>
          <a:p>
            <a:pPr>
              <a:buFontTx/>
              <a:buNone/>
            </a:pPr>
            <a:endParaRPr lang="sl-SI" altLang="sl-SI" sz="2000"/>
          </a:p>
          <a:p>
            <a:r>
              <a:rPr lang="sl-SI" altLang="sl-SI" sz="2000"/>
              <a:t>Tudi reka </a:t>
            </a:r>
            <a:r>
              <a:rPr lang="sl-SI" altLang="sl-SI" sz="2000">
                <a:solidFill>
                  <a:srgbClr val="FFCC00"/>
                </a:solidFill>
              </a:rPr>
              <a:t>Mura</a:t>
            </a:r>
            <a:r>
              <a:rPr lang="sl-SI" altLang="sl-SI" sz="2000"/>
              <a:t> in mesec </a:t>
            </a:r>
            <a:r>
              <a:rPr lang="sl-SI" altLang="sl-SI" sz="2000">
                <a:solidFill>
                  <a:srgbClr val="FFCC00"/>
                </a:solidFill>
              </a:rPr>
              <a:t>marec</a:t>
            </a:r>
            <a:r>
              <a:rPr lang="sl-SI" altLang="sl-SI" sz="2000"/>
              <a:t> naj bi se imenovala po </a:t>
            </a:r>
            <a:r>
              <a:rPr lang="sl-SI" altLang="sl-SI" sz="2000">
                <a:solidFill>
                  <a:srgbClr val="FFCC00"/>
                </a:solidFill>
              </a:rPr>
              <a:t>tej boginji</a:t>
            </a:r>
            <a:r>
              <a:rPr lang="sl-SI" altLang="sl-SI" sz="2000"/>
              <a:t>.</a:t>
            </a:r>
            <a:endParaRPr lang="sl-SI" altLang="sl-SI" sz="2000">
              <a:solidFill>
                <a:srgbClr val="FFCC00"/>
              </a:solidFill>
            </a:endParaRPr>
          </a:p>
          <a:p>
            <a:pPr algn="ctr">
              <a:buFontTx/>
              <a:buNone/>
            </a:pPr>
            <a:endParaRPr lang="sl-SI" altLang="sl-SI" sz="2000">
              <a:solidFill>
                <a:srgbClr val="FFCC00"/>
              </a:solidFill>
            </a:endParaRPr>
          </a:p>
        </p:txBody>
      </p:sp>
      <p:pic>
        <p:nvPicPr>
          <p:cNvPr id="30733" name="Picture 13" descr="morana">
            <a:extLst>
              <a:ext uri="{FF2B5EF4-FFF2-40B4-BE49-F238E27FC236}">
                <a16:creationId xmlns:a16="http://schemas.microsoft.com/office/drawing/2014/main" id="{158BBA1A-C9EE-454B-8B04-1C3D7CB3F44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908050"/>
            <a:ext cx="3351213" cy="4681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30741" name="Group 21">
            <a:extLst>
              <a:ext uri="{FF2B5EF4-FFF2-40B4-BE49-F238E27FC236}">
                <a16:creationId xmlns:a16="http://schemas.microsoft.com/office/drawing/2014/main" id="{CB70EA8F-D8A3-43E0-833A-20A2826F5E17}"/>
              </a:ext>
            </a:extLst>
          </p:cNvPr>
          <p:cNvGraphicFramePr>
            <a:graphicFrameLocks noGrp="1"/>
          </p:cNvGraphicFramePr>
          <p:nvPr/>
        </p:nvGraphicFramePr>
        <p:xfrm>
          <a:off x="5435600" y="5805488"/>
          <a:ext cx="2879725" cy="431800"/>
        </p:xfrm>
        <a:graphic>
          <a:graphicData uri="http://schemas.openxmlformats.org/drawingml/2006/table">
            <a:tbl>
              <a:tblPr/>
              <a:tblGrid>
                <a:gridCol w="2879725">
                  <a:extLst>
                    <a:ext uri="{9D8B030D-6E8A-4147-A177-3AD203B41FA5}">
                      <a16:colId xmlns:a16="http://schemas.microsoft.com/office/drawing/2014/main" val="753519143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Morana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092484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>
                <a:gamma/>
                <a:shade val="46275"/>
                <a:invGamma/>
              </a:srgbClr>
            </a:gs>
            <a:gs pos="50000">
              <a:srgbClr val="CC0000"/>
            </a:gs>
            <a:gs pos="100000">
              <a:srgbClr val="CC0000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>
            <a:extLst>
              <a:ext uri="{FF2B5EF4-FFF2-40B4-BE49-F238E27FC236}">
                <a16:creationId xmlns:a16="http://schemas.microsoft.com/office/drawing/2014/main" id="{A6984EB9-A40C-4ABD-9D32-F97F91B97E1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692150"/>
            <a:ext cx="4103687" cy="59055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2000" b="1" u="sng">
                <a:solidFill>
                  <a:srgbClr val="FFCC00"/>
                </a:solidFill>
              </a:rPr>
              <a:t>BANIK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2000" b="1" u="sng">
              <a:solidFill>
                <a:srgbClr val="FFCC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sl-SI" altLang="sl-SI" sz="2000" b="1"/>
              <a:t>Banik</a:t>
            </a:r>
            <a:r>
              <a:rPr lang="sl-SI" altLang="sl-SI" sz="2000"/>
              <a:t> je bil v slovanski mitologiji </a:t>
            </a:r>
            <a:r>
              <a:rPr lang="sl-SI" altLang="sl-SI" sz="2000">
                <a:solidFill>
                  <a:srgbClr val="FFCC00"/>
                </a:solidFill>
              </a:rPr>
              <a:t>domači duh</a:t>
            </a:r>
            <a:r>
              <a:rPr lang="sl-SI" altLang="sl-SI" sz="2000"/>
              <a:t>, ki je živel </a:t>
            </a:r>
            <a:r>
              <a:rPr lang="sl-SI" altLang="sl-SI" sz="2000">
                <a:solidFill>
                  <a:srgbClr val="FFCC00"/>
                </a:solidFill>
              </a:rPr>
              <a:t>v banjah</a:t>
            </a:r>
            <a:r>
              <a:rPr lang="sl-SI" altLang="sl-SI" sz="2000"/>
              <a:t>.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 algn="ctr">
              <a:lnSpc>
                <a:spcPct val="80000"/>
              </a:lnSpc>
            </a:pPr>
            <a:r>
              <a:rPr lang="sl-SI" altLang="sl-SI" sz="2000"/>
              <a:t>V prostor, kjer so se ljudje umivali je spustil največ tri ljudi.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 algn="ctr">
              <a:lnSpc>
                <a:spcPct val="80000"/>
              </a:lnSpc>
            </a:pPr>
            <a:r>
              <a:rPr lang="sl-SI" altLang="sl-SI" sz="2000"/>
              <a:t>Ko je bil čas umivanja, je Banik povabil na kopanje </a:t>
            </a:r>
            <a:r>
              <a:rPr lang="sl-SI" altLang="sl-SI" sz="2000">
                <a:solidFill>
                  <a:srgbClr val="FFCC00"/>
                </a:solidFill>
              </a:rPr>
              <a:t>gozdne duhove</a:t>
            </a:r>
            <a:r>
              <a:rPr lang="sl-SI" altLang="sl-SI" sz="2000"/>
              <a:t>.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 algn="ctr">
              <a:lnSpc>
                <a:spcPct val="80000"/>
              </a:lnSpc>
            </a:pPr>
            <a:r>
              <a:rPr lang="sl-SI" altLang="sl-SI" sz="2000"/>
              <a:t>Če si Banika </a:t>
            </a:r>
            <a:r>
              <a:rPr lang="sl-SI" altLang="sl-SI" sz="2000">
                <a:solidFill>
                  <a:srgbClr val="FFCC00"/>
                </a:solidFill>
              </a:rPr>
              <a:t>ustrašil</a:t>
            </a:r>
            <a:r>
              <a:rPr lang="sl-SI" altLang="sl-SI" sz="2000"/>
              <a:t> ali </a:t>
            </a:r>
            <a:r>
              <a:rPr lang="sl-SI" altLang="sl-SI" sz="2000">
                <a:solidFill>
                  <a:srgbClr val="FFCC00"/>
                </a:solidFill>
              </a:rPr>
              <a:t>razjezil</a:t>
            </a:r>
            <a:r>
              <a:rPr lang="sl-SI" altLang="sl-SI" sz="2000"/>
              <a:t>, je med kopanjem nate spuščal vrelo vodo.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 algn="ctr">
              <a:lnSpc>
                <a:spcPct val="80000"/>
              </a:lnSpc>
            </a:pPr>
            <a:r>
              <a:rPr lang="sl-SI" altLang="sl-SI" sz="2000"/>
              <a:t>Če ga nisi želel razjeziti, si mu v kopalnem prostoru vedno puščal </a:t>
            </a:r>
            <a:r>
              <a:rPr lang="sl-SI" altLang="sl-SI" sz="2000">
                <a:solidFill>
                  <a:srgbClr val="FFCC00"/>
                </a:solidFill>
              </a:rPr>
              <a:t>vrč s svežo vodo</a:t>
            </a:r>
            <a:r>
              <a:rPr lang="sl-SI" altLang="sl-SI" sz="2000"/>
              <a:t>, da se je lahko umival.</a:t>
            </a:r>
            <a:endParaRPr lang="sl-SI" altLang="sl-SI" sz="2000">
              <a:solidFill>
                <a:srgbClr val="FFCC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2000">
              <a:solidFill>
                <a:srgbClr val="FFCC00"/>
              </a:solidFill>
            </a:endParaRPr>
          </a:p>
        </p:txBody>
      </p:sp>
      <p:pic>
        <p:nvPicPr>
          <p:cNvPr id="34823" name="Picture 7" descr="banik">
            <a:extLst>
              <a:ext uri="{FF2B5EF4-FFF2-40B4-BE49-F238E27FC236}">
                <a16:creationId xmlns:a16="http://schemas.microsoft.com/office/drawing/2014/main" id="{8EC75505-0BD6-42C0-AE24-123D8C55B0F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052513"/>
            <a:ext cx="4608512" cy="4311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34832" name="Group 16">
            <a:extLst>
              <a:ext uri="{FF2B5EF4-FFF2-40B4-BE49-F238E27FC236}">
                <a16:creationId xmlns:a16="http://schemas.microsoft.com/office/drawing/2014/main" id="{8B9868D5-EB13-4021-A704-A7E261075EC6}"/>
              </a:ext>
            </a:extLst>
          </p:cNvPr>
          <p:cNvGraphicFramePr>
            <a:graphicFrameLocks noGrp="1"/>
          </p:cNvGraphicFramePr>
          <p:nvPr/>
        </p:nvGraphicFramePr>
        <p:xfrm>
          <a:off x="900113" y="5661025"/>
          <a:ext cx="3240087" cy="503238"/>
        </p:xfrm>
        <a:graphic>
          <a:graphicData uri="http://schemas.openxmlformats.org/drawingml/2006/table">
            <a:tbl>
              <a:tblPr/>
              <a:tblGrid>
                <a:gridCol w="3240087">
                  <a:extLst>
                    <a:ext uri="{9D8B030D-6E8A-4147-A177-3AD203B41FA5}">
                      <a16:colId xmlns:a16="http://schemas.microsoft.com/office/drawing/2014/main" val="441491129"/>
                    </a:ext>
                  </a:extLst>
                </a:gridCol>
              </a:tblGrid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panose="020B0604020202020204" pitchFamily="34" charset="0"/>
                        </a:rPr>
                        <a:t>Banik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90896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617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</vt:lpstr>
      <vt:lpstr>Privzeti načrt</vt:lpstr>
      <vt:lpstr>SLOVANSKA MITOLOGIJA</vt:lpstr>
      <vt:lpstr>RAZVOJ SLOVANSKE RELIGIJE</vt:lpstr>
      <vt:lpstr>SLOVANSKA MITOLOGIJA</vt:lpstr>
      <vt:lpstr>OBREDI</vt:lpstr>
      <vt:lpstr>PowerPoint Presentation</vt:lpstr>
      <vt:lpstr>SLOVANSKI BOGOVI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OSTALI BOGOVI</vt:lpstr>
      <vt:lpstr>SLOVANSKO BOŽANSTVO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2019-06-03T09:10:36Z</dcterms:created>
  <dcterms:modified xsi:type="dcterms:W3CDTF">2019-06-03T09:10:36Z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