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1B1B1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9CD8-F354-4331-8836-F65174FD9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E8D19-9B6F-48C8-8557-CBB1F3458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1237C-25E2-405C-BA9D-64A79DF9A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3A836-97F6-4B5D-911F-963AE4A9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07E84-C18D-4DC0-8F6B-171850BE3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0E5DE-6E10-4D04-A94A-36780BA92A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314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7E03F-83F3-4AA6-A325-49E32553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539C1-A89C-46F4-AE42-FDA89B733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62D50-065C-4103-8489-CF142DD8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BCE8-E7EE-484C-BF9E-98C6EC8F6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1669D-2E00-4F9F-A5D3-56D01B26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1521D-302A-48CE-82D7-544318E16F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986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12219-59A5-4A05-B8C4-95D7907D9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0C52A-0873-4D54-8E7F-2115B4B73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F989-5F6D-401F-86FF-53B3EAA8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331FA-BD1A-4A0B-A035-10935295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D2647-69EC-4A6D-A454-155E7F58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C863-4F7D-4B2E-9FC2-8056C6F92E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4539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907F-8187-4CC9-BF94-85409762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2C5B4-9AAC-43CD-A70B-3BE17BDDE0E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83006-8016-4149-9832-6070BFB1AAC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8A230-6415-4744-8B54-1B17BD20C05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C6ED29-A64C-4625-8623-60A49F85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07A56E-F3A4-40DC-8E20-C1FB5291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D0545C-C071-434E-B6E4-EAE795E3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E73712-764C-4A35-A0A0-22B17DAE61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9232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73F8-3F9F-46F2-AE51-EFFBCF4A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4D205-DC6E-439B-9884-7842BF5329F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9A835-5D21-49D4-BAE0-A33C5B394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9FE99-B229-425D-BB6A-519C84FD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85212-84CB-4B87-B161-5E5732B7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0638-3102-4E9A-B727-065804D4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77CBA2-8C69-4EE2-BFFB-A99FD45A43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1250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64C5D-2B8F-4FE3-9D59-BE7B6B741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C3BE9-06FF-4740-A1C3-EC685B0C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FBA18-BEF2-4FF9-9568-EEADD2754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88ABA-0763-4394-88C0-49C16D66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2B2F1-54DB-4BBD-B2D3-BA8B6586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578AA-6A4E-4569-9EE8-A8F8FF829F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731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F333-1125-4A00-A9DB-8827C972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0CF33-0A0D-4A39-B622-C1596676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39269-BC29-48BB-B3D2-5AEDC309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65CBD-D5C6-4707-9FC6-34A39A4E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18AF3-6C5F-47C4-B969-3DF1465E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92586-0188-4051-A13F-282CEDFA87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698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F4B5-1B98-43B0-ADA0-DDA55CC2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C3133-357E-4B11-AF42-DEDB207A9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24601-14E0-4F0A-88D1-FDA73F997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297D2-F0CF-4DD8-B69B-B1CAD599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C76AB-BB82-4B71-8C5A-6FFFB391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8F3F4-89E2-4F95-9B35-78EC1544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51115-5A8A-4C76-BD26-92F0DC0AE1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764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E5B10-6EB7-463B-8CAB-80BBD168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87BC6-C32A-416B-B8D1-157C62B85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4F792-6F74-44FE-ABF2-319F07A42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1372E-C1F9-4440-8239-243922627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8414F-46DC-48B1-B280-EB4054CB9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2C49C7-EA6B-4264-8F06-6875D0B33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44B07-F36D-4E7C-A489-E8350B46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894B28-D51A-43AF-8EC7-4D19EFA4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A7ECC-1516-4A19-88C7-E183C4C6FC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740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5D9B-67C9-4473-9214-10177B6F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CEA66-D11C-4CB8-8A28-F77FB429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F69BA-2F4F-44E1-9300-0529E3B5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6FE38-22E8-4AA8-85B4-86DBDB9E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02AB4-1D11-4704-A828-D3F61A9ECC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177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1302A-8FE0-464A-91CC-505F830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1B659-E545-4FC5-B09E-BC8248D86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13824-C624-49D6-A102-D27C4F1B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CC334-82D4-4193-9347-35B31369B3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57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3607-4035-4239-9813-706D219C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D0281-7CDA-4EE2-84EA-E74E6491E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90027-D7A8-46DB-A55F-22A3AADB8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8D879-7EA7-4FAB-B9E7-75BDE37A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0B8F8-6F7A-4E00-A66C-0FE67759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913B0-F52C-4B2B-9A9B-C305C60E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12236-184D-4D79-B53D-1FDBEAA32A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48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FEA4-3A03-4D47-BF27-A795D86E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89D37-63DC-4F87-82C3-D053113DCE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0963B-497B-4075-B7A5-93C04719C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D5E90-87BC-4CDC-BA3B-752B645D9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1BD07-4B1D-457C-8904-8EF61A31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C2A2F-2B07-4A8B-9BBA-7F051B65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C07F3-032F-404C-827A-3DBC47C719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864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5AFC0C3-70CE-4E90-A523-6819CEB4D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B2438E-D3C0-4691-A6C5-BBB175F76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52BBE1-883C-4B2A-8DD3-FE811D4674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2A2777-D318-438D-A088-AD72C5D251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009769-62EA-4C30-9B2C-5D27648CC0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0E4315-8454-44ED-A8B9-13EA74DBA97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49E66D5E-9986-42BD-97B5-C61A3F1E8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7993063" cy="6048375"/>
          </a:xfrm>
        </p:spPr>
        <p:txBody>
          <a:bodyPr/>
          <a:lstStyle/>
          <a:p>
            <a:pPr>
              <a:buFontTx/>
              <a:buNone/>
            </a:pPr>
            <a:endParaRPr lang="sl-SI" altLang="sl-SI" sz="4400"/>
          </a:p>
          <a:p>
            <a:pPr>
              <a:buFontTx/>
              <a:buNone/>
            </a:pPr>
            <a:endParaRPr lang="sl-SI" altLang="sl-SI" sz="4400"/>
          </a:p>
          <a:p>
            <a:pPr>
              <a:buFontTx/>
              <a:buNone/>
            </a:pPr>
            <a:endParaRPr lang="sl-SI" altLang="sl-SI" sz="4400"/>
          </a:p>
          <a:p>
            <a:pPr>
              <a:buFontTx/>
              <a:buNone/>
            </a:pPr>
            <a:endParaRPr lang="sl-SI" altLang="sl-SI" sz="4400"/>
          </a:p>
          <a:p>
            <a:pPr>
              <a:buFontTx/>
              <a:buNone/>
            </a:pPr>
            <a:endParaRPr lang="sl-SI" altLang="sl-SI" sz="4400"/>
          </a:p>
          <a:p>
            <a:pPr>
              <a:buFontTx/>
              <a:buNone/>
            </a:pPr>
            <a:endParaRPr lang="sl-SI" altLang="sl-SI" sz="4400"/>
          </a:p>
          <a:p>
            <a:pPr>
              <a:buFontTx/>
              <a:buNone/>
            </a:pPr>
            <a:r>
              <a:rPr lang="sl-SI" altLang="sl-SI" sz="4400"/>
              <a:t>                                                  </a:t>
            </a:r>
          </a:p>
          <a:p>
            <a:pPr>
              <a:buFontTx/>
              <a:buNone/>
            </a:pPr>
            <a:endParaRPr lang="sl-SI" altLang="sl-SI" sz="4400"/>
          </a:p>
        </p:txBody>
      </p:sp>
      <p:sp>
        <p:nvSpPr>
          <p:cNvPr id="6148" name="WordArt 4">
            <a:extLst>
              <a:ext uri="{FF2B5EF4-FFF2-40B4-BE49-F238E27FC236}">
                <a16:creationId xmlns:a16="http://schemas.microsoft.com/office/drawing/2014/main" id="{759842D5-D32E-46DD-96DF-A9AB432BE8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2205038"/>
            <a:ext cx="7489825" cy="180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1329"/>
              </a:avLst>
            </a:prstTxWarp>
          </a:bodyPr>
          <a:lstStyle/>
          <a:p>
            <a:pPr algn="ctr"/>
            <a:r>
              <a:rPr lang="sl-SI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rebuchet MS" panose="020B0603020202020204" pitchFamily="34" charset="0"/>
              </a:rPr>
              <a:t>Slovenski prazniki in simboli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A4A76DB-17CA-4A48-9AAC-82EF29178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latin typeface="Palatino Linotype" panose="02040502050505030304" pitchFamily="18" charset="0"/>
              </a:rPr>
              <a:t>25.junij, Dan državnosti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F94E3E6-CF8C-41F4-A2E7-116807DBFB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73538" cy="41148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~ Je največji slovenski praznik, ki ga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 praznujemo 25.junija.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~ Ta dan je v Sloveniji dela prost dan.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~ Dan obeležujemo spomin na 25.junij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 1991, ko je Slovenija postala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 neodvisna država.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~ Vsako leto na ta dan poteka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 praznovanje na Trgu republike v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 Ljubljani.</a:t>
            </a:r>
          </a:p>
          <a:p>
            <a:pPr>
              <a:buFontTx/>
              <a:buNone/>
            </a:pPr>
            <a:endParaRPr lang="sl-SI" altLang="sl-SI" sz="1800">
              <a:latin typeface="Palatino Linotype" panose="02040502050505030304" pitchFamily="18" charset="0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891888AA-3D09-4840-B0B2-DC2DB2D48F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3644900"/>
            <a:ext cx="3810000" cy="2530475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E75ABB1-7C53-47A3-BA6E-57D6CF240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latin typeface="Palatino Linotype" panose="02040502050505030304" pitchFamily="18" charset="0"/>
              </a:rPr>
              <a:t>15.avgust, Marijino vnebovzetje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606D15A-0468-4627-8172-23F8273C82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038725" cy="44719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~ Marijino vnebovzetje (veliki šmaren) je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 praznik, ki ga katoličani in pravoslavni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 kristjani obhajajo 15.avgusta.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~ Marijino vnebovzetje je eden izmed največjih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krščanskih praznikov in so ga slavili že 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apostolskih časih.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~ Na ta dan se kristjani spominjajo, da je bila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Devica Marija z dušo in telesom vzeta 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nebesa.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~ Slovenski kristjani na ta dan romajo v Brezje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na Gorenjskem, Ptujsko goro in Sveto goro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nad Gorico.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~ Od leta 1992 dalje je tudi Marijino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vnebovzetje  v Sloveniji dela prost dan.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D25C83A5-5655-4CD9-8448-03F04068F0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4221163"/>
            <a:ext cx="2857500" cy="2333625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D69C892-FB64-44E2-872D-B0D1BD13D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31.oktober, Dan reformacije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2C1FD1F-64EF-4387-9F51-E4DC1257994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8064500" cy="487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~ Dan reformacije praznujemo 31.oktobra.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~ V Sloveniji danes praznujemo dan reformacije, začetek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   </a:t>
            </a:r>
            <a:r>
              <a:rPr lang="sl-SI" altLang="sl-SI" sz="2000">
                <a:latin typeface="Palatino Linotype" panose="02040502050505030304" pitchFamily="18" charset="0"/>
              </a:rPr>
              <a:t>protestantskega gibanja, ki je pred 400 leti pretreslo katoliških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   cerkev in zaznamovalo evropsko zgodovino.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~ Reformacija pa je tudi pomembna za slovenski prostor, saj smo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   Slovenci prav z reformacijo dobili svojo prvo knjigo.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0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12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12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12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500">
                <a:latin typeface="Palatino Linotype" panose="0204050205050503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500">
                <a:latin typeface="Palatino Linotype" panose="02040502050505030304" pitchFamily="18" charset="0"/>
              </a:rPr>
              <a:t>                 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500">
                <a:latin typeface="Palatino Linotype" panose="02040502050505030304" pitchFamily="18" charset="0"/>
              </a:rPr>
              <a:t>                      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500">
                <a:latin typeface="Palatino Linotype" panose="02040502050505030304" pitchFamily="18" charset="0"/>
              </a:rPr>
              <a:t> </a:t>
            </a:r>
            <a:r>
              <a:rPr lang="sl-SI" altLang="sl-SI" sz="1800">
                <a:latin typeface="Palatino Linotype" panose="02040502050505030304" pitchFamily="18" charset="0"/>
              </a:rPr>
              <a:t> </a:t>
            </a: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5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500">
                <a:latin typeface="Palatino Linotype" panose="02040502050505030304" pitchFamily="18" charset="0"/>
              </a:rPr>
              <a:t>                 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FDC81431-7496-40DC-9090-1C0CE2C67A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3716338"/>
            <a:ext cx="2736850" cy="2652712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B153895-0956-4674-8BDC-4769261C9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latin typeface="Palatino Linotype" panose="02040502050505030304" pitchFamily="18" charset="0"/>
              </a:rPr>
              <a:t>1.november, Dan spomina na mrtve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1550D57-AD20-43A8-BC2E-C6286D8D25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349500"/>
            <a:ext cx="4678362" cy="4040188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/>
              <a:t> </a:t>
            </a:r>
            <a:r>
              <a:rPr lang="sl-SI" altLang="sl-SI" sz="1800">
                <a:latin typeface="Palatino Linotype" panose="02040502050505030304" pitchFamily="18" charset="0"/>
              </a:rPr>
              <a:t>~ Dan spomina na mrtve ali dan mrtvih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 (krščansko Vsi sveti).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~ Praznuje se 1.novembra po vsej  Sloveniji.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~ Ob tem se spominjamo umrlih.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~ Običaj narekuje, da na ta dan odnesemo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 na pokopališče rože in  sveče.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BCCA236A-F79C-4E0F-8149-0BD7BDE96D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2420938"/>
            <a:ext cx="2708275" cy="4114800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81E0308-B604-4B96-B04C-EB40533E1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latin typeface="Palatino Linotype" panose="02040502050505030304" pitchFamily="18" charset="0"/>
              </a:rPr>
              <a:t>25.december, Božič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5B6F41B-A383-43F6-BFC7-001D47FBF9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62913" cy="18796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~ Božič je tradicionalni praznik v cerkvenem koledarju.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~ Praznujemo ga na rojstvo Jezusa Kristusa, čeprav natančen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 datum njegovega rojstva ni znan.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~ V tem času navadno pošiljamo voščilnice in okrašujemo božično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 drevo.</a:t>
            </a:r>
          </a:p>
          <a:p>
            <a:pPr>
              <a:buFontTx/>
              <a:buNone/>
            </a:pPr>
            <a:endParaRPr lang="sl-SI" altLang="sl-SI" sz="1800">
              <a:latin typeface="Palatino Linotype" panose="02040502050505030304" pitchFamily="18" charset="0"/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03291ACA-F72A-41FC-9E98-DE2FC2F8F55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4292600"/>
            <a:ext cx="2641600" cy="1981200"/>
          </a:xfrm>
          <a:noFill/>
          <a:ln/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8E625753-B157-449C-934A-CA63937A4C1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4292600"/>
            <a:ext cx="2641600" cy="1981200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8C1A5FC-B621-40FC-A8B9-CBFF0AB66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latin typeface="Palatino Linotype" panose="02040502050505030304" pitchFamily="18" charset="0"/>
              </a:rPr>
              <a:t>26.december, Dan samostojnosti in enotnosti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D81821F-BBBA-4DCA-95EB-0E26C8BD5D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068638"/>
            <a:ext cx="5688012" cy="29527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altLang="sl-SI" sz="1600"/>
              <a:t> ~ Dan samostojnosti in enotnosti, je državni praznik v Sloveniji.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/>
              <a:t> ~ Praznuje se 26.decembra in je dela prost dan.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/>
              <a:t> ~ Na ta dan obeležujemo razglasitev plebiscita 26.decembra 1990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/>
              <a:t>    (potekal je 23.decembra 1990).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/>
              <a:t>~ Vprašanje se je glasilo:Ali naj Slovenija postane samostojna 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/>
              <a:t>    neodvisna država?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/>
              <a:t>~ Okoli 95% volivcev je potrdilo.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/>
              <a:t>~ Do septembra 2005 se je praznik imenoval le dan samostojnosti,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/>
              <a:t>    a so ga  s spremembo zakona praznikih in dela prostih dnevih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/>
              <a:t>    dopolnili z enotnosti, saj naj bi ta dan namreč Slovenci pokazali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/>
              <a:t>    največjo mero enotnosti v svoji zgodovini.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BBB660BE-2786-4036-B7FC-B969691A38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2781300"/>
            <a:ext cx="2381250" cy="230505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78E1ABC-5286-490C-890A-4DA0F1081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latin typeface="Palatino Linotype" panose="02040502050505030304" pitchFamily="18" charset="0"/>
              </a:rPr>
              <a:t>Zastava Slovenije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7587B662-9898-4707-A453-A09800C1C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18450" cy="41148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000"/>
              <a:t>Zastava Slovenije je belo-modro-rdeča slovenska narodna zastava z</a:t>
            </a:r>
          </a:p>
          <a:p>
            <a:pPr>
              <a:buFontTx/>
              <a:buNone/>
            </a:pPr>
            <a:r>
              <a:rPr lang="sl-SI" altLang="sl-SI" sz="2000"/>
              <a:t>grbom Slovenije.Razmerje med širino in dolžino zastave je ena proti dve.</a:t>
            </a:r>
          </a:p>
          <a:p>
            <a:pPr>
              <a:buFontTx/>
              <a:buNone/>
            </a:pPr>
            <a:r>
              <a:rPr lang="sl-SI" altLang="sl-SI" sz="2000"/>
              <a:t>Vsaka barva zavzema po širini tretjino prostora zastave.Grb je v levem</a:t>
            </a:r>
          </a:p>
          <a:p>
            <a:pPr>
              <a:buFontTx/>
              <a:buNone/>
            </a:pPr>
            <a:r>
              <a:rPr lang="sl-SI" altLang="sl-SI" sz="2000"/>
              <a:t>zgornjem kotu zastave tako, da sega eno polovico v belo polje, z drugo pa v </a:t>
            </a:r>
          </a:p>
          <a:p>
            <a:pPr>
              <a:buFontTx/>
              <a:buNone/>
            </a:pPr>
            <a:r>
              <a:rPr lang="sl-SI" altLang="sl-SI" sz="2000"/>
              <a:t>modro.Bela barva pomeni nebo, modra morje in rdeča kri.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778AD1AF-818D-40B2-A9C1-A4B9891B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149725"/>
            <a:ext cx="4537075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40DD0A4-0DDB-4B35-81B5-C15A24900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latin typeface="Palatino Linotype" panose="02040502050505030304" pitchFamily="18" charset="0"/>
              </a:rPr>
              <a:t>Grb Slovenije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9B2147E-076D-473C-AE7A-516C1D0CB4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822825" cy="41148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Grb Slovenije ima obliko ščita.V sredini ščita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je na modri podlagi lik Triglava v beli barvi,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pod njim sta dve valoviti modri črti, ki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ponazarjata morje in reke, nad njim pa so v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obliki navzdol obrnjenega trikotnika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razporejene tri zlate šesterokrake zvezde. 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Ščit je ob stranicah rdeče obrobljen.Grb se 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oblikuje po določenem geometrijskem in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barvnem pravilu.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A2185D59-D424-4400-81FC-34B197C3E2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989138"/>
            <a:ext cx="2857500" cy="363855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E2782F6-94CD-48C6-AA04-DE5147A70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latin typeface="Palatino Linotype" panose="02040502050505030304" pitchFamily="18" charset="0"/>
              </a:rPr>
              <a:t>Himna Slovenije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2ADAE99-DC8E-4BB3-A224-656484516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Himna je sedma kitica pesmi Franceta Prešerna Zdravljica, 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melodijo iz zborovske istoimenske skladbe skladatelja Stanka Premrla.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0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>
                <a:latin typeface="Palatino Linotype" panose="02040502050505030304" pitchFamily="18" charset="0"/>
              </a:rPr>
              <a:t>                                           1. Spet trte so rodile,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		          prijat'lji, vince nam sladko,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                                       ki nam oživlja žile,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                                       srce razjasni in oko,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                                       ki utopi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                                       vse skrbi,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                                       v potrtih prsih up budi 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160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>
                <a:latin typeface="Palatino Linotype" panose="02040502050505030304" pitchFamily="18" charset="0"/>
              </a:rPr>
              <a:t>                                          2.Komu najpred veselo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000">
                <a:latin typeface="Palatino Linotype" panose="02040502050505030304" pitchFamily="18" charset="0"/>
              </a:rPr>
              <a:t>                               </a:t>
            </a:r>
            <a:r>
              <a:rPr lang="sl-SI" altLang="sl-SI" sz="1600">
                <a:latin typeface="Palatino Linotype" panose="02040502050505030304" pitchFamily="18" charset="0"/>
              </a:rPr>
              <a:t>	         zdravljico, bratje, č'mo zapet'?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                                      Bog našo nam deželo,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                                      Bog živi ves slovenski svet,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>
                <a:latin typeface="Palatino Linotype" panose="02040502050505030304" pitchFamily="18" charset="0"/>
              </a:rPr>
              <a:t>                                             brate vse,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                                      kar nas je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                                      sinov sloveče matere!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19EC6635-D768-4544-A948-2E1EA029D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476250"/>
            <a:ext cx="7772400" cy="57610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1600">
                <a:latin typeface="Palatino Linotype" panose="02040502050505030304" pitchFamily="18" charset="0"/>
              </a:rPr>
              <a:t>                                 	              3.	V sovražnike `z oblakov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                                	 rodu naj naš'ga trešči grom!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	                                 	Prost, ko je bil očakov,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                                 	naprej naj bo Slovencev dom;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                                 	naj zdrobe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                                	 njih roke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                                 	si spone, ki jim še teže! 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160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600">
                <a:latin typeface="Palatino Linotype" panose="02040502050505030304" pitchFamily="18" charset="0"/>
              </a:rPr>
              <a:t>	                                           4.  Edinost, sreča, sprava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 			k nam naj nazaj se vrnejo!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			Otrok, kar ima Slava,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			vsi naj si v roke sežejo,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			da oblast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			in z njo čast,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			ko pred, spet naša bosta last! 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160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600">
                <a:latin typeface="Palatino Linotype" panose="02040502050505030304" pitchFamily="18" charset="0"/>
              </a:rPr>
              <a:t>                                                  5. Bog živi vas, Slovenke,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			prelepe, žlahtne rožice!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			Ni take je mladenke,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			ko naše je krvi dekle;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			naj sinov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			zarod nov </a:t>
            </a:r>
            <a:br>
              <a:rPr lang="sl-SI" altLang="sl-SI" sz="1600">
                <a:latin typeface="Palatino Linotype" panose="02040502050505030304" pitchFamily="18" charset="0"/>
              </a:rPr>
            </a:br>
            <a:r>
              <a:rPr lang="sl-SI" altLang="sl-SI" sz="1600">
                <a:latin typeface="Palatino Linotype" panose="02040502050505030304" pitchFamily="18" charset="0"/>
              </a:rPr>
              <a:t>		                   iz vas bo strah sovražnikov!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9D366FC-C4D1-4511-B23B-36B691E39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latin typeface="Palatino Linotype" panose="02040502050505030304" pitchFamily="18" charset="0"/>
              </a:rPr>
              <a:t>PRAZNIK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26FEC2-CA7D-4BF3-810B-4807A068BE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89888" cy="41148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1800"/>
              <a:t>Praznik je običajno dela prost dan.</a:t>
            </a:r>
          </a:p>
          <a:p>
            <a:pPr>
              <a:buFontTx/>
              <a:buNone/>
            </a:pPr>
            <a:r>
              <a:rPr lang="sl-SI" altLang="sl-SI" sz="1800"/>
              <a:t>Države imajo različne praznične dneve. </a:t>
            </a:r>
            <a:r>
              <a:rPr lang="sl-SI" altLang="sl-SI" sz="1800">
                <a:latin typeface="Palatino Linotype" panose="02040502050505030304" pitchFamily="18" charset="0"/>
              </a:rPr>
              <a:t>Praznik lahko praznujejo tudi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god.Občine in posamezne cerkve ali pa gre za neformalne praznike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(velentinovo, materinski dan, pust). Ti dnevi pa niso dela prosti.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Prazniki so lahko tudi osebni: rojstni dan.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CF6FEFEA-CD4B-4EA3-975A-91605B1CBB5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4221163"/>
            <a:ext cx="1665287" cy="1981200"/>
          </a:xfrm>
          <a:noFill/>
          <a:ln/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2E2798CF-57B6-4C9A-8066-14DF259BA56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4149725"/>
            <a:ext cx="1801813" cy="1981200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B4E410D3-1CA1-43C9-A973-087F09A80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404813"/>
            <a:ext cx="7772400" cy="5616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1400">
                <a:latin typeface="Palatino Linotype" panose="02040502050505030304" pitchFamily="18" charset="0"/>
              </a:rPr>
              <a:t>			                6. Mladen'či, zdaj se pije </a:t>
            </a:r>
            <a:br>
              <a:rPr lang="sl-SI" altLang="sl-SI" sz="1400">
                <a:latin typeface="Palatino Linotype" panose="02040502050505030304" pitchFamily="18" charset="0"/>
              </a:rPr>
            </a:br>
            <a:r>
              <a:rPr lang="sl-SI" altLang="sl-SI" sz="1400">
                <a:latin typeface="Palatino Linotype" panose="02040502050505030304" pitchFamily="18" charset="0"/>
              </a:rPr>
              <a:t>			zdravljica vaša, vi naš up! </a:t>
            </a:r>
            <a:br>
              <a:rPr lang="sl-SI" altLang="sl-SI" sz="1400">
                <a:latin typeface="Palatino Linotype" panose="02040502050505030304" pitchFamily="18" charset="0"/>
              </a:rPr>
            </a:br>
            <a:r>
              <a:rPr lang="sl-SI" altLang="sl-SI" sz="1400">
                <a:latin typeface="Palatino Linotype" panose="02040502050505030304" pitchFamily="18" charset="0"/>
              </a:rPr>
              <a:t>			Ljubezni domačije </a:t>
            </a:r>
            <a:br>
              <a:rPr lang="sl-SI" altLang="sl-SI" sz="1400">
                <a:latin typeface="Palatino Linotype" panose="02040502050505030304" pitchFamily="18" charset="0"/>
              </a:rPr>
            </a:br>
            <a:r>
              <a:rPr lang="sl-SI" altLang="sl-SI" sz="1400">
                <a:latin typeface="Palatino Linotype" panose="02040502050505030304" pitchFamily="18" charset="0"/>
              </a:rPr>
              <a:t>			noben naj vam ne usmrti strup; </a:t>
            </a:r>
            <a:br>
              <a:rPr lang="sl-SI" altLang="sl-SI" sz="1400">
                <a:latin typeface="Palatino Linotype" panose="02040502050505030304" pitchFamily="18" charset="0"/>
              </a:rPr>
            </a:br>
            <a:r>
              <a:rPr lang="sl-SI" altLang="sl-SI" sz="1400">
                <a:latin typeface="Palatino Linotype" panose="02040502050505030304" pitchFamily="18" charset="0"/>
              </a:rPr>
              <a:t>			ker po nas </a:t>
            </a:r>
            <a:br>
              <a:rPr lang="sl-SI" altLang="sl-SI" sz="1400">
                <a:latin typeface="Palatino Linotype" panose="02040502050505030304" pitchFamily="18" charset="0"/>
              </a:rPr>
            </a:br>
            <a:r>
              <a:rPr lang="sl-SI" altLang="sl-SI" sz="1400">
                <a:latin typeface="Palatino Linotype" panose="02040502050505030304" pitchFamily="18" charset="0"/>
              </a:rPr>
              <a:t>			bode vas </a:t>
            </a:r>
            <a:br>
              <a:rPr lang="sl-SI" altLang="sl-SI" sz="1400">
                <a:latin typeface="Palatino Linotype" panose="02040502050505030304" pitchFamily="18" charset="0"/>
              </a:rPr>
            </a:br>
            <a:r>
              <a:rPr lang="sl-SI" altLang="sl-SI" sz="1400">
                <a:latin typeface="Palatino Linotype" panose="02040502050505030304" pitchFamily="18" charset="0"/>
              </a:rPr>
              <a:t>			jo srčno branit' klical čas! 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140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600">
                <a:latin typeface="Palatino Linotype" panose="02040502050505030304" pitchFamily="18" charset="0"/>
              </a:rPr>
              <a:t>                                                  7. </a:t>
            </a:r>
            <a:r>
              <a:rPr lang="sl-SI" altLang="sl-SI" sz="1600" b="1">
                <a:latin typeface="Palatino Linotype" panose="02040502050505030304" pitchFamily="18" charset="0"/>
              </a:rPr>
              <a:t>Žive naj vsi narodi </a:t>
            </a:r>
            <a:br>
              <a:rPr lang="sl-SI" altLang="sl-SI" sz="1600" b="1">
                <a:latin typeface="Palatino Linotype" panose="02040502050505030304" pitchFamily="18" charset="0"/>
              </a:rPr>
            </a:br>
            <a:r>
              <a:rPr lang="sl-SI" altLang="sl-SI" sz="1600" b="1">
                <a:latin typeface="Palatino Linotype" panose="02040502050505030304" pitchFamily="18" charset="0"/>
              </a:rPr>
              <a:t> 			ki hrepene dočakat' dan, </a:t>
            </a:r>
            <a:br>
              <a:rPr lang="sl-SI" altLang="sl-SI" sz="1600" b="1">
                <a:latin typeface="Palatino Linotype" panose="02040502050505030304" pitchFamily="18" charset="0"/>
              </a:rPr>
            </a:br>
            <a:r>
              <a:rPr lang="sl-SI" altLang="sl-SI" sz="1600" b="1">
                <a:latin typeface="Palatino Linotype" panose="02040502050505030304" pitchFamily="18" charset="0"/>
              </a:rPr>
              <a:t>			da koder sonce hodi, </a:t>
            </a:r>
            <a:br>
              <a:rPr lang="sl-SI" altLang="sl-SI" sz="1600" b="1">
                <a:latin typeface="Palatino Linotype" panose="02040502050505030304" pitchFamily="18" charset="0"/>
              </a:rPr>
            </a:br>
            <a:r>
              <a:rPr lang="sl-SI" altLang="sl-SI" sz="1600" b="1">
                <a:latin typeface="Palatino Linotype" panose="02040502050505030304" pitchFamily="18" charset="0"/>
              </a:rPr>
              <a:t>			prepir iz sveta bo pregnan, </a:t>
            </a:r>
            <a:br>
              <a:rPr lang="sl-SI" altLang="sl-SI" sz="1600" b="1">
                <a:latin typeface="Palatino Linotype" panose="02040502050505030304" pitchFamily="18" charset="0"/>
              </a:rPr>
            </a:br>
            <a:r>
              <a:rPr lang="sl-SI" altLang="sl-SI" sz="1600" b="1">
                <a:latin typeface="Palatino Linotype" panose="02040502050505030304" pitchFamily="18" charset="0"/>
              </a:rPr>
              <a:t>			da rojak </a:t>
            </a:r>
            <a:br>
              <a:rPr lang="sl-SI" altLang="sl-SI" sz="1600" b="1">
                <a:latin typeface="Palatino Linotype" panose="02040502050505030304" pitchFamily="18" charset="0"/>
              </a:rPr>
            </a:br>
            <a:r>
              <a:rPr lang="sl-SI" altLang="sl-SI" sz="1600" b="1">
                <a:latin typeface="Palatino Linotype" panose="02040502050505030304" pitchFamily="18" charset="0"/>
              </a:rPr>
              <a:t>			prost bo vsak,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600">
                <a:latin typeface="Palatino Linotype" panose="02040502050505030304" pitchFamily="18" charset="0"/>
              </a:rPr>
              <a:t>				</a:t>
            </a:r>
            <a:r>
              <a:rPr lang="sl-SI" altLang="sl-SI" sz="1600" b="1">
                <a:latin typeface="Palatino Linotype" panose="02040502050505030304" pitchFamily="18" charset="0"/>
              </a:rPr>
              <a:t>ne vrag, le sosed bo mejak!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1600" b="1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600">
                <a:latin typeface="Palatino Linotype" panose="02040502050505030304" pitchFamily="18" charset="0"/>
              </a:rPr>
              <a:t>                                                 8. </a:t>
            </a:r>
            <a:r>
              <a:rPr lang="sl-SI" altLang="sl-SI" sz="1800">
                <a:latin typeface="Palatino Linotype" panose="02040502050505030304" pitchFamily="18" charset="0"/>
              </a:rPr>
              <a:t>Nazadnje še, prijat'lji, </a:t>
            </a:r>
            <a:br>
              <a:rPr lang="sl-SI" altLang="sl-SI" sz="1800">
                <a:latin typeface="Palatino Linotype" panose="02040502050505030304" pitchFamily="18" charset="0"/>
              </a:rPr>
            </a:br>
            <a:r>
              <a:rPr lang="sl-SI" altLang="sl-SI" sz="1800">
                <a:latin typeface="Palatino Linotype" panose="02040502050505030304" pitchFamily="18" charset="0"/>
              </a:rPr>
              <a:t>		              kozarec zase vzdignimo, </a:t>
            </a:r>
            <a:br>
              <a:rPr lang="sl-SI" altLang="sl-SI" sz="1800">
                <a:latin typeface="Palatino Linotype" panose="02040502050505030304" pitchFamily="18" charset="0"/>
              </a:rPr>
            </a:br>
            <a:r>
              <a:rPr lang="sl-SI" altLang="sl-SI" sz="1800">
                <a:latin typeface="Palatino Linotype" panose="02040502050505030304" pitchFamily="18" charset="0"/>
              </a:rPr>
              <a:t>		              ki smo zato se zbrat'li, </a:t>
            </a:r>
            <a:br>
              <a:rPr lang="sl-SI" altLang="sl-SI" sz="1800">
                <a:latin typeface="Palatino Linotype" panose="02040502050505030304" pitchFamily="18" charset="0"/>
              </a:rPr>
            </a:br>
            <a:r>
              <a:rPr lang="sl-SI" altLang="sl-SI" sz="1800">
                <a:latin typeface="Palatino Linotype" panose="02040502050505030304" pitchFamily="18" charset="0"/>
              </a:rPr>
              <a:t>		              ker dobro v srcu mislimo. </a:t>
            </a:r>
            <a:br>
              <a:rPr lang="sl-SI" altLang="sl-SI" sz="1800">
                <a:latin typeface="Palatino Linotype" panose="02040502050505030304" pitchFamily="18" charset="0"/>
              </a:rPr>
            </a:br>
            <a:r>
              <a:rPr lang="sl-SI" altLang="sl-SI" sz="1800">
                <a:latin typeface="Palatino Linotype" panose="02040502050505030304" pitchFamily="18" charset="0"/>
              </a:rPr>
              <a:t>		               Dokaj dni </a:t>
            </a:r>
            <a:br>
              <a:rPr lang="sl-SI" altLang="sl-SI" sz="1800">
                <a:latin typeface="Palatino Linotype" panose="02040502050505030304" pitchFamily="18" charset="0"/>
              </a:rPr>
            </a:br>
            <a:r>
              <a:rPr lang="sl-SI" altLang="sl-SI" sz="1800">
                <a:latin typeface="Palatino Linotype" panose="02040502050505030304" pitchFamily="18" charset="0"/>
              </a:rPr>
              <a:t>		               naj živi </a:t>
            </a:r>
            <a:br>
              <a:rPr lang="sl-SI" altLang="sl-SI" sz="1800">
                <a:latin typeface="Palatino Linotype" panose="02040502050505030304" pitchFamily="18" charset="0"/>
              </a:rPr>
            </a:br>
            <a:r>
              <a:rPr lang="sl-SI" altLang="sl-SI" sz="1800">
                <a:latin typeface="Palatino Linotype" panose="02040502050505030304" pitchFamily="18" charset="0"/>
              </a:rPr>
              <a:t>		               Bog, kar nas dobrih je ljudi!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2D2CB45-3E9B-4724-9B2A-BB71E876C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latin typeface="Palatino Linotype" panose="02040502050505030304" pitchFamily="18" charset="0"/>
              </a:rPr>
              <a:t>1. in 2.januar, Novo leto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0AE9F86-2697-431E-AF25-7DCE494242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89888" cy="231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~ Novo leto je praznični dan, ki obeležuje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   začetek novega koledarskega leta.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~ V gregorijanskem koledarju je ta dan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   1.januar, ki velja v večini sveta.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~ V rimskih časih je bil začetek leta 1.marec.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~ V Sloveniji še novo leto praznik, ki ga še praznujemo 2.januarja.</a:t>
            </a:r>
            <a:endParaRPr lang="sl-SI" altLang="sl-SI" sz="2800"/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/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0B8C657-5787-48E5-BD7E-3BE9788B10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4292600"/>
            <a:ext cx="3455988" cy="2314575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AE54A29-7786-48B1-AB25-60F8CA6EE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latin typeface="Palatino Linotype" panose="02040502050505030304" pitchFamily="18" charset="0"/>
              </a:rPr>
              <a:t>8.februar, Slovenski kulturni praznik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592C05E-F636-4D2C-AFFD-00C78C1EB9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205038"/>
            <a:ext cx="4894262" cy="2960687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~ 8.februar je torej kulturni praznik, dela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prost dan.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~ Na ta dan je umrl leta 1849 največji slovenski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pesnik France Prešeren.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~ Napisal je leta 1844 Zdravljico, ki je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dan danes tudi himna Republike Slovenije.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02EE4EA-0D99-4FF6-BDAA-CEBFC57AF4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492375"/>
            <a:ext cx="2835275" cy="3671888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A55ACFE-4C5C-450A-B808-7E9CA9F24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latin typeface="Palatino Linotype" panose="02040502050505030304" pitchFamily="18" charset="0"/>
              </a:rPr>
              <a:t>Velika noč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8ED8F40-65FC-4798-8F63-C8AAA8BA83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965700" cy="487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~ Velika noč je najpomembnejši krščanski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   praznik.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~ Kristjani na ta dan praznujemo Jezusovo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   vstajenje.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~ Po tradiciji je veliki petek strog zapovedani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   post.Na veliko soboto se blagoslovijo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   (žegnajo) jedila, ki se potem zaužijejo 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    nedeljski zajtrk.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~ Jedila imajo določeno simboliko: meso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   Kristusovo telo,rdeči pirhi – kaplje krvi 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   hren – žeblje in potica –krono.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~ Velika noč je premakljiv praznik,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   odvisnosti od datuma.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~ Pri nas temu prazniku rečemo vuzem ali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   uskrs.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800"/>
          </a:p>
          <a:p>
            <a:pPr>
              <a:lnSpc>
                <a:spcPct val="80000"/>
              </a:lnSpc>
              <a:buFontTx/>
              <a:buNone/>
            </a:pPr>
            <a:endParaRPr lang="sl-SI" altLang="sl-SI" sz="280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1F19BAD7-C3D1-4062-BE2F-B58C141923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0888" y="4619625"/>
            <a:ext cx="3313112" cy="2238375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63D5806-1E7A-4B5E-B640-571FE1A48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latin typeface="Palatino Linotype" panose="02040502050505030304" pitchFamily="18" charset="0"/>
              </a:rPr>
              <a:t>Velikonočni ponedeljek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4DAC126-182E-4D47-9483-E88873E187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33900" cy="41148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~ Kristjani se na velikonočni ponedeljek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spominjajo Jezusovega prikazovanja.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~ Učenca naj bi Jezusa prepoznala po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lomljenju kruha in povedala drugim.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~ Lomljenje kruha je izraz, ki so ga prvi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kristjani uporabili za darovanje svete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   maše.</a:t>
            </a:r>
          </a:p>
          <a:p>
            <a:pPr>
              <a:buFontTx/>
              <a:buNone/>
            </a:pPr>
            <a:r>
              <a:rPr lang="sl-SI" altLang="sl-SI" sz="1800">
                <a:latin typeface="Palatino Linotype" panose="02040502050505030304" pitchFamily="18" charset="0"/>
              </a:rPr>
              <a:t>~ Na ta dan kristjani obiščejo svoje bližnje.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73824E11-2F9E-4E8E-AFEE-D62F2BC9E8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3644900"/>
            <a:ext cx="3171825" cy="2790825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44D1FB0-4DAC-4A4D-A8F7-B239C20DA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latin typeface="Palatino Linotype" panose="02040502050505030304" pitchFamily="18" charset="0"/>
              </a:rPr>
              <a:t>27.april, Dan upora proti okupatorju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36A555C-3FB1-445B-BED9-183D0B3AA0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318000" cy="4543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1800"/>
              <a:t> </a:t>
            </a:r>
            <a:r>
              <a:rPr lang="sl-SI" altLang="sl-SI" sz="2000"/>
              <a:t>~ Dan upora proti okupatorju, je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/>
              <a:t>    praznik, ki ga v Sloveniji praznujemo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/>
              <a:t>    27.aprila.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/>
              <a:t> ~ Na ta dan je leta 1941 v Ljublajni bila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/>
              <a:t>    ustanovljena Osvobodilna fronta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/>
              <a:t>    Slovenskega naroda 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/>
              <a:t>~ OF je bila ustanovljena dan prej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/>
              <a:t>   (26.aprila 1941), v hiši književnika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/>
              <a:t>    Josipa Vidmarja.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/>
              <a:t> ~ Praznik je danes sicer vsakoletni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/>
              <a:t>   povod za obnovo nesoglasij v vlogi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/>
              <a:t>   posameznih nasprotujočih skupin med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/>
              <a:t>   drugo svetovno vojno.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00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B665A927-82CF-48ED-A0C6-172E6A05BA0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133600"/>
            <a:ext cx="2735263" cy="2084388"/>
          </a:xfrm>
          <a:noFill/>
          <a:ln/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1BD60515-F159-4763-99CB-359691D2807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4437063"/>
            <a:ext cx="2808288" cy="2127250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A7F325C-9489-49F2-9D4F-C9A484E6D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latin typeface="Palatino Linotype" panose="02040502050505030304" pitchFamily="18" charset="0"/>
              </a:rPr>
              <a:t>1. in 2. maj, Praznik dela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2DCBFF8-3DBC-4FD7-94C0-DED086801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/>
              <a:t> </a:t>
            </a:r>
            <a:r>
              <a:rPr lang="sl-SI" altLang="sl-SI" sz="2000">
                <a:latin typeface="Palatino Linotype" panose="02040502050505030304" pitchFamily="18" charset="0"/>
              </a:rPr>
              <a:t>~ Praznik dela je znan tudi kot 1.maj.</a:t>
            </a:r>
          </a:p>
          <a:p>
            <a:pPr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 ~ Je mednarodni dan delavstva, ki ga 1.maja vsako leto</a:t>
            </a:r>
          </a:p>
          <a:p>
            <a:pPr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    praznujemo v večini držav, izjema so ZDA.</a:t>
            </a:r>
          </a:p>
          <a:p>
            <a:pPr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~ 1.maj  skozi svojo zgodovino izstopajoči dogodek za</a:t>
            </a:r>
          </a:p>
          <a:p>
            <a:pPr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   demonstracije različnih  socialističnih, komunističnih in</a:t>
            </a:r>
          </a:p>
          <a:p>
            <a:pPr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   anarhističnih skupin.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93089CD-627E-4D70-BD4E-B5BF88B73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latin typeface="Palatino Linotype" panose="02040502050505030304" pitchFamily="18" charset="0"/>
              </a:rPr>
              <a:t>31.maj, Binkošti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34D0B7E-2AC4-499C-AB53-A2075217A0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749800" cy="37528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~ Binkošti ali praznik Svetega Duha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   (tudi praznik tednov).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~ Na 50.dan po Veliki noči,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   rimokatoličani praznujemo prihod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   Svetega Duha.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~ Simboliziran je z rdečo barvo 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   bogoslužju.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~ V pravoslavnih Cerkvah praznujejo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   50.dan po Veliki noči praznik Svete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   Trojice, praznik Svetega Duha a šele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Palatino Linotype" panose="02040502050505030304" pitchFamily="18" charset="0"/>
              </a:rPr>
              <a:t>   naslednji 51.dan.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E08D18C4-8C1F-4CA7-8E51-A097E8707B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2636838"/>
            <a:ext cx="2571750" cy="3771900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ivzeti načr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1213</Words>
  <Application>Microsoft Office PowerPoint</Application>
  <PresentationFormat>On-screen Show (4:3)</PresentationFormat>
  <Paragraphs>206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Palatino Linotype</vt:lpstr>
      <vt:lpstr>Times New Roman</vt:lpstr>
      <vt:lpstr>Trebuchet MS</vt:lpstr>
      <vt:lpstr>Privzeti načrt</vt:lpstr>
      <vt:lpstr>PowerPoint Presentation</vt:lpstr>
      <vt:lpstr>PRAZNIK</vt:lpstr>
      <vt:lpstr>1. in 2.januar, Novo leto</vt:lpstr>
      <vt:lpstr>8.februar, Slovenski kulturni praznik</vt:lpstr>
      <vt:lpstr>Velika noč</vt:lpstr>
      <vt:lpstr>Velikonočni ponedeljek</vt:lpstr>
      <vt:lpstr>27.april, Dan upora proti okupatorju</vt:lpstr>
      <vt:lpstr>1. in 2. maj, Praznik dela</vt:lpstr>
      <vt:lpstr>31.maj, Binkošti</vt:lpstr>
      <vt:lpstr>25.junij, Dan državnosti</vt:lpstr>
      <vt:lpstr>15.avgust, Marijino vnebovzetje</vt:lpstr>
      <vt:lpstr>31.oktober, Dan reformacije</vt:lpstr>
      <vt:lpstr>1.november, Dan spomina na mrtve</vt:lpstr>
      <vt:lpstr>25.december, Božič</vt:lpstr>
      <vt:lpstr>26.december, Dan samostojnosti in enotnosti</vt:lpstr>
      <vt:lpstr>Zastava Slovenije</vt:lpstr>
      <vt:lpstr>Grb Slovenije</vt:lpstr>
      <vt:lpstr>Himna Slovenije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2019-06-03T09:10:37Z</dcterms:created>
  <dcterms:modified xsi:type="dcterms:W3CDTF">2019-06-03T09:10:37Z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