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60" r:id="rId3"/>
    <p:sldId id="272" r:id="rId4"/>
    <p:sldId id="273" r:id="rId5"/>
    <p:sldId id="274" r:id="rId6"/>
    <p:sldId id="275" r:id="rId7"/>
    <p:sldId id="276" r:id="rId8"/>
    <p:sldId id="277" r:id="rId9"/>
    <p:sldId id="278" r:id="rId10"/>
    <p:sldId id="279" r:id="rId11"/>
    <p:sldId id="280" r:id="rId12"/>
    <p:sldId id="259" r:id="rId13"/>
    <p:sldId id="261" r:id="rId14"/>
    <p:sldId id="262" r:id="rId15"/>
    <p:sldId id="263" r:id="rId16"/>
    <p:sldId id="268" r:id="rId17"/>
  </p:sldIdLst>
  <p:sldSz cx="9144000" cy="6858000" type="screen4x3"/>
  <p:notesSz cx="6858000" cy="9144000"/>
  <p:defaultTextStyle>
    <a:defPPr>
      <a:defRPr lang="sl-SI"/>
    </a:defPPr>
    <a:lvl1pPr algn="l" rtl="0" fontAlgn="base">
      <a:spcBef>
        <a:spcPct val="50000"/>
      </a:spcBef>
      <a:spcAft>
        <a:spcPct val="0"/>
      </a:spcAft>
      <a:defRPr sz="9600" kern="1200">
        <a:solidFill>
          <a:schemeClr val="bg1"/>
        </a:solidFill>
        <a:latin typeface="Times New Roman" panose="02020603050405020304" pitchFamily="18" charset="0"/>
        <a:ea typeface="+mn-ea"/>
        <a:cs typeface="+mn-cs"/>
      </a:defRPr>
    </a:lvl1pPr>
    <a:lvl2pPr marL="457200" algn="l" rtl="0" fontAlgn="base">
      <a:spcBef>
        <a:spcPct val="50000"/>
      </a:spcBef>
      <a:spcAft>
        <a:spcPct val="0"/>
      </a:spcAft>
      <a:defRPr sz="9600" kern="1200">
        <a:solidFill>
          <a:schemeClr val="bg1"/>
        </a:solidFill>
        <a:latin typeface="Times New Roman" panose="02020603050405020304" pitchFamily="18" charset="0"/>
        <a:ea typeface="+mn-ea"/>
        <a:cs typeface="+mn-cs"/>
      </a:defRPr>
    </a:lvl2pPr>
    <a:lvl3pPr marL="914400" algn="l" rtl="0" fontAlgn="base">
      <a:spcBef>
        <a:spcPct val="50000"/>
      </a:spcBef>
      <a:spcAft>
        <a:spcPct val="0"/>
      </a:spcAft>
      <a:defRPr sz="9600" kern="1200">
        <a:solidFill>
          <a:schemeClr val="bg1"/>
        </a:solidFill>
        <a:latin typeface="Times New Roman" panose="02020603050405020304" pitchFamily="18" charset="0"/>
        <a:ea typeface="+mn-ea"/>
        <a:cs typeface="+mn-cs"/>
      </a:defRPr>
    </a:lvl3pPr>
    <a:lvl4pPr marL="1371600" algn="l" rtl="0" fontAlgn="base">
      <a:spcBef>
        <a:spcPct val="50000"/>
      </a:spcBef>
      <a:spcAft>
        <a:spcPct val="0"/>
      </a:spcAft>
      <a:defRPr sz="9600" kern="1200">
        <a:solidFill>
          <a:schemeClr val="bg1"/>
        </a:solidFill>
        <a:latin typeface="Times New Roman" panose="02020603050405020304" pitchFamily="18" charset="0"/>
        <a:ea typeface="+mn-ea"/>
        <a:cs typeface="+mn-cs"/>
      </a:defRPr>
    </a:lvl4pPr>
    <a:lvl5pPr marL="1828800" algn="l" rtl="0" fontAlgn="base">
      <a:spcBef>
        <a:spcPct val="50000"/>
      </a:spcBef>
      <a:spcAft>
        <a:spcPct val="0"/>
      </a:spcAft>
      <a:defRPr sz="9600" kern="1200">
        <a:solidFill>
          <a:schemeClr val="bg1"/>
        </a:solidFill>
        <a:latin typeface="Times New Roman" panose="02020603050405020304" pitchFamily="18" charset="0"/>
        <a:ea typeface="+mn-ea"/>
        <a:cs typeface="+mn-cs"/>
      </a:defRPr>
    </a:lvl5pPr>
    <a:lvl6pPr marL="2286000" algn="l" defTabSz="914400" rtl="0" eaLnBrk="1" latinLnBrk="0" hangingPunct="1">
      <a:defRPr sz="9600" kern="1200">
        <a:solidFill>
          <a:schemeClr val="bg1"/>
        </a:solidFill>
        <a:latin typeface="Times New Roman" panose="02020603050405020304" pitchFamily="18" charset="0"/>
        <a:ea typeface="+mn-ea"/>
        <a:cs typeface="+mn-cs"/>
      </a:defRPr>
    </a:lvl6pPr>
    <a:lvl7pPr marL="2743200" algn="l" defTabSz="914400" rtl="0" eaLnBrk="1" latinLnBrk="0" hangingPunct="1">
      <a:defRPr sz="9600" kern="1200">
        <a:solidFill>
          <a:schemeClr val="bg1"/>
        </a:solidFill>
        <a:latin typeface="Times New Roman" panose="02020603050405020304" pitchFamily="18" charset="0"/>
        <a:ea typeface="+mn-ea"/>
        <a:cs typeface="+mn-cs"/>
      </a:defRPr>
    </a:lvl7pPr>
    <a:lvl8pPr marL="3200400" algn="l" defTabSz="914400" rtl="0" eaLnBrk="1" latinLnBrk="0" hangingPunct="1">
      <a:defRPr sz="9600" kern="1200">
        <a:solidFill>
          <a:schemeClr val="bg1"/>
        </a:solidFill>
        <a:latin typeface="Times New Roman" panose="02020603050405020304" pitchFamily="18" charset="0"/>
        <a:ea typeface="+mn-ea"/>
        <a:cs typeface="+mn-cs"/>
      </a:defRPr>
    </a:lvl8pPr>
    <a:lvl9pPr marL="3657600" algn="l" defTabSz="914400" rtl="0" eaLnBrk="1" latinLnBrk="0" hangingPunct="1">
      <a:defRPr sz="9600" kern="1200">
        <a:solidFill>
          <a:schemeClr val="bg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A8"/>
    <a:srgbClr val="0000D8"/>
    <a:srgbClr val="30FF07"/>
    <a:srgbClr val="C0A0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87" autoAdjust="0"/>
    <p:restoredTop sz="86964" autoAdjust="0"/>
  </p:normalViewPr>
  <p:slideViewPr>
    <p:cSldViewPr>
      <p:cViewPr varScale="1">
        <p:scale>
          <a:sx n="79" d="100"/>
          <a:sy n="79" d="100"/>
        </p:scale>
        <p:origin x="-16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25427-6F69-4EE0-8868-58EC981968DC}"/>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25F22913-9DD8-4B12-AEAD-719A6508F6C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A3E8EF3E-E4B0-429A-81E6-57C93E6CA6C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0357A47-50AE-4450-975D-306EEA7B3BB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ABCF101-CBB2-4395-B387-3B3E89A1100C}"/>
              </a:ext>
            </a:extLst>
          </p:cNvPr>
          <p:cNvSpPr>
            <a:spLocks noGrp="1"/>
          </p:cNvSpPr>
          <p:nvPr>
            <p:ph type="sldNum" sz="quarter" idx="12"/>
          </p:nvPr>
        </p:nvSpPr>
        <p:spPr/>
        <p:txBody>
          <a:bodyPr/>
          <a:lstStyle>
            <a:lvl1pPr>
              <a:defRPr/>
            </a:lvl1pPr>
          </a:lstStyle>
          <a:p>
            <a:fld id="{07F848ED-E34A-4203-B323-342F262CA400}" type="slidenum">
              <a:rPr lang="sl-SI" altLang="sl-SI"/>
              <a:pPr/>
              <a:t>‹#›</a:t>
            </a:fld>
            <a:endParaRPr lang="sl-SI" altLang="sl-SI"/>
          </a:p>
        </p:txBody>
      </p:sp>
    </p:spTree>
    <p:extLst>
      <p:ext uri="{BB962C8B-B14F-4D97-AF65-F5344CB8AC3E}">
        <p14:creationId xmlns:p14="http://schemas.microsoft.com/office/powerpoint/2010/main" val="1047853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A9DAA-CEB3-44FE-9F0C-9CC8C7B4C9D5}"/>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41663C8B-81FB-4F4E-A594-C25CAAAE97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FAA352A-98DC-4923-9A2E-E4C21187662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601CECC-2890-456B-8D35-2C0AC7EE5AB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FAE221C-6AA4-402F-8099-0B8640B23C1B}"/>
              </a:ext>
            </a:extLst>
          </p:cNvPr>
          <p:cNvSpPr>
            <a:spLocks noGrp="1"/>
          </p:cNvSpPr>
          <p:nvPr>
            <p:ph type="sldNum" sz="quarter" idx="12"/>
          </p:nvPr>
        </p:nvSpPr>
        <p:spPr/>
        <p:txBody>
          <a:bodyPr/>
          <a:lstStyle>
            <a:lvl1pPr>
              <a:defRPr/>
            </a:lvl1pPr>
          </a:lstStyle>
          <a:p>
            <a:fld id="{8049B398-C918-4616-A12E-FB32B3CC1CB2}" type="slidenum">
              <a:rPr lang="sl-SI" altLang="sl-SI"/>
              <a:pPr/>
              <a:t>‹#›</a:t>
            </a:fld>
            <a:endParaRPr lang="sl-SI" altLang="sl-SI"/>
          </a:p>
        </p:txBody>
      </p:sp>
    </p:spTree>
    <p:extLst>
      <p:ext uri="{BB962C8B-B14F-4D97-AF65-F5344CB8AC3E}">
        <p14:creationId xmlns:p14="http://schemas.microsoft.com/office/powerpoint/2010/main" val="3314709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C2DA33-0A5F-43D8-BD41-93562ADD556B}"/>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0E0C5255-B395-433A-9801-9E14593A9FE2}"/>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2A465F8-A9B7-4BE0-8154-1253C750898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1656ACB-33F5-4112-BC17-637270E0805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D5F51AE-3849-48B0-8EE7-D6712BB987ED}"/>
              </a:ext>
            </a:extLst>
          </p:cNvPr>
          <p:cNvSpPr>
            <a:spLocks noGrp="1"/>
          </p:cNvSpPr>
          <p:nvPr>
            <p:ph type="sldNum" sz="quarter" idx="12"/>
          </p:nvPr>
        </p:nvSpPr>
        <p:spPr/>
        <p:txBody>
          <a:bodyPr/>
          <a:lstStyle>
            <a:lvl1pPr>
              <a:defRPr/>
            </a:lvl1pPr>
          </a:lstStyle>
          <a:p>
            <a:fld id="{8A2469E9-6224-4AAD-8CCF-BB960E1E5CCD}" type="slidenum">
              <a:rPr lang="sl-SI" altLang="sl-SI"/>
              <a:pPr/>
              <a:t>‹#›</a:t>
            </a:fld>
            <a:endParaRPr lang="sl-SI" altLang="sl-SI"/>
          </a:p>
        </p:txBody>
      </p:sp>
    </p:spTree>
    <p:extLst>
      <p:ext uri="{BB962C8B-B14F-4D97-AF65-F5344CB8AC3E}">
        <p14:creationId xmlns:p14="http://schemas.microsoft.com/office/powerpoint/2010/main" val="2814345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3E19D-499D-4B3B-BFAE-C4F8F48CFCA9}"/>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74610E99-3EE4-4056-8FCE-A02D16B563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5CB39F3-B460-4BBC-82E3-B65B73F5E77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3DDB682-DF08-4E79-9046-63CED25D716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141961A-157A-4608-B49B-B383CCD8124B}"/>
              </a:ext>
            </a:extLst>
          </p:cNvPr>
          <p:cNvSpPr>
            <a:spLocks noGrp="1"/>
          </p:cNvSpPr>
          <p:nvPr>
            <p:ph type="sldNum" sz="quarter" idx="12"/>
          </p:nvPr>
        </p:nvSpPr>
        <p:spPr/>
        <p:txBody>
          <a:bodyPr/>
          <a:lstStyle>
            <a:lvl1pPr>
              <a:defRPr/>
            </a:lvl1pPr>
          </a:lstStyle>
          <a:p>
            <a:fld id="{8DF17A5E-F8CA-4969-8BBC-376E4F9824EA}" type="slidenum">
              <a:rPr lang="sl-SI" altLang="sl-SI"/>
              <a:pPr/>
              <a:t>‹#›</a:t>
            </a:fld>
            <a:endParaRPr lang="sl-SI" altLang="sl-SI"/>
          </a:p>
        </p:txBody>
      </p:sp>
    </p:spTree>
    <p:extLst>
      <p:ext uri="{BB962C8B-B14F-4D97-AF65-F5344CB8AC3E}">
        <p14:creationId xmlns:p14="http://schemas.microsoft.com/office/powerpoint/2010/main" val="2034583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097C0-4C5F-4771-9327-35DA879A5B7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C7EA9986-B9EE-45FE-864B-9CCB8AF6D4E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FC507EF-7433-426A-B18F-23DC4D1FB9E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7B95159-20B0-4C5B-B4A0-47257C44C68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775087C-9518-4A74-B049-6F635C54292E}"/>
              </a:ext>
            </a:extLst>
          </p:cNvPr>
          <p:cNvSpPr>
            <a:spLocks noGrp="1"/>
          </p:cNvSpPr>
          <p:nvPr>
            <p:ph type="sldNum" sz="quarter" idx="12"/>
          </p:nvPr>
        </p:nvSpPr>
        <p:spPr/>
        <p:txBody>
          <a:bodyPr/>
          <a:lstStyle>
            <a:lvl1pPr>
              <a:defRPr/>
            </a:lvl1pPr>
          </a:lstStyle>
          <a:p>
            <a:fld id="{36EC2972-6BAC-4C78-99D4-44511DB86E5C}" type="slidenum">
              <a:rPr lang="sl-SI" altLang="sl-SI"/>
              <a:pPr/>
              <a:t>‹#›</a:t>
            </a:fld>
            <a:endParaRPr lang="sl-SI" altLang="sl-SI"/>
          </a:p>
        </p:txBody>
      </p:sp>
    </p:spTree>
    <p:extLst>
      <p:ext uri="{BB962C8B-B14F-4D97-AF65-F5344CB8AC3E}">
        <p14:creationId xmlns:p14="http://schemas.microsoft.com/office/powerpoint/2010/main" val="1245345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51DDF-AA2E-4F00-8950-EFF7268279BE}"/>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7AE343E2-E50F-4A93-A95F-4E5FDD82E6B9}"/>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68F80322-F1DB-4053-8C0E-173F59F175AE}"/>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C4D5F675-FF94-4C4A-B7B9-4E8071D350EE}"/>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B761F83-28DB-435D-AE44-FFE2525D9102}"/>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CF3766E-27B0-46B9-9651-599906F11056}"/>
              </a:ext>
            </a:extLst>
          </p:cNvPr>
          <p:cNvSpPr>
            <a:spLocks noGrp="1"/>
          </p:cNvSpPr>
          <p:nvPr>
            <p:ph type="sldNum" sz="quarter" idx="12"/>
          </p:nvPr>
        </p:nvSpPr>
        <p:spPr/>
        <p:txBody>
          <a:bodyPr/>
          <a:lstStyle>
            <a:lvl1pPr>
              <a:defRPr/>
            </a:lvl1pPr>
          </a:lstStyle>
          <a:p>
            <a:fld id="{97C1E5BC-8DA3-4D48-B8C1-9839F0DC73E5}" type="slidenum">
              <a:rPr lang="sl-SI" altLang="sl-SI"/>
              <a:pPr/>
              <a:t>‹#›</a:t>
            </a:fld>
            <a:endParaRPr lang="sl-SI" altLang="sl-SI"/>
          </a:p>
        </p:txBody>
      </p:sp>
    </p:spTree>
    <p:extLst>
      <p:ext uri="{BB962C8B-B14F-4D97-AF65-F5344CB8AC3E}">
        <p14:creationId xmlns:p14="http://schemas.microsoft.com/office/powerpoint/2010/main" val="4223981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46DBE-C1C8-4D02-918A-A0508927E085}"/>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6F373412-09E2-46BD-9360-947D4FFFD47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DCD0DC-DBE4-4EC8-9993-0C722A6BA86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D369A158-CD3D-4E5A-A4C2-433D705D8AF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B553FF-5526-470D-916F-AEF6E4BAAC1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98A1A85B-F98D-4A8B-96AC-04F8D3E47AEA}"/>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5A2DE612-7AE7-408E-BA9B-E00D281F7EFE}"/>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18AF905B-03D1-4083-9303-F5F299C534A5}"/>
              </a:ext>
            </a:extLst>
          </p:cNvPr>
          <p:cNvSpPr>
            <a:spLocks noGrp="1"/>
          </p:cNvSpPr>
          <p:nvPr>
            <p:ph type="sldNum" sz="quarter" idx="12"/>
          </p:nvPr>
        </p:nvSpPr>
        <p:spPr/>
        <p:txBody>
          <a:bodyPr/>
          <a:lstStyle>
            <a:lvl1pPr>
              <a:defRPr/>
            </a:lvl1pPr>
          </a:lstStyle>
          <a:p>
            <a:fld id="{370144D3-7F5D-4BF1-BD26-B9E00F91EAC2}" type="slidenum">
              <a:rPr lang="sl-SI" altLang="sl-SI"/>
              <a:pPr/>
              <a:t>‹#›</a:t>
            </a:fld>
            <a:endParaRPr lang="sl-SI" altLang="sl-SI"/>
          </a:p>
        </p:txBody>
      </p:sp>
    </p:spTree>
    <p:extLst>
      <p:ext uri="{BB962C8B-B14F-4D97-AF65-F5344CB8AC3E}">
        <p14:creationId xmlns:p14="http://schemas.microsoft.com/office/powerpoint/2010/main" val="111831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7F2AE-8438-4FFB-8D28-1E292F493D11}"/>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C3FF414B-A883-43D3-8DAA-8109AEA2DEBF}"/>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0AAB2FE7-9471-4022-B50E-5D7891CA52E4}"/>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89044EA2-DD96-47E0-8658-85D344CC5759}"/>
              </a:ext>
            </a:extLst>
          </p:cNvPr>
          <p:cNvSpPr>
            <a:spLocks noGrp="1"/>
          </p:cNvSpPr>
          <p:nvPr>
            <p:ph type="sldNum" sz="quarter" idx="12"/>
          </p:nvPr>
        </p:nvSpPr>
        <p:spPr/>
        <p:txBody>
          <a:bodyPr/>
          <a:lstStyle>
            <a:lvl1pPr>
              <a:defRPr/>
            </a:lvl1pPr>
          </a:lstStyle>
          <a:p>
            <a:fld id="{8A47457B-B391-441B-9101-C478023CC1C4}" type="slidenum">
              <a:rPr lang="sl-SI" altLang="sl-SI"/>
              <a:pPr/>
              <a:t>‹#›</a:t>
            </a:fld>
            <a:endParaRPr lang="sl-SI" altLang="sl-SI"/>
          </a:p>
        </p:txBody>
      </p:sp>
    </p:spTree>
    <p:extLst>
      <p:ext uri="{BB962C8B-B14F-4D97-AF65-F5344CB8AC3E}">
        <p14:creationId xmlns:p14="http://schemas.microsoft.com/office/powerpoint/2010/main" val="1923295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AD78CE-A7A0-4948-B13B-C26563BDFD92}"/>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F04793B0-51AF-4058-95FA-C99DBAC2CED0}"/>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C8D181F9-BBBA-45A7-ABC0-D3EC55DD07B3}"/>
              </a:ext>
            </a:extLst>
          </p:cNvPr>
          <p:cNvSpPr>
            <a:spLocks noGrp="1"/>
          </p:cNvSpPr>
          <p:nvPr>
            <p:ph type="sldNum" sz="quarter" idx="12"/>
          </p:nvPr>
        </p:nvSpPr>
        <p:spPr/>
        <p:txBody>
          <a:bodyPr/>
          <a:lstStyle>
            <a:lvl1pPr>
              <a:defRPr/>
            </a:lvl1pPr>
          </a:lstStyle>
          <a:p>
            <a:fld id="{35661E52-0B21-4C80-9382-EC9D81338349}" type="slidenum">
              <a:rPr lang="sl-SI" altLang="sl-SI"/>
              <a:pPr/>
              <a:t>‹#›</a:t>
            </a:fld>
            <a:endParaRPr lang="sl-SI" altLang="sl-SI"/>
          </a:p>
        </p:txBody>
      </p:sp>
    </p:spTree>
    <p:extLst>
      <p:ext uri="{BB962C8B-B14F-4D97-AF65-F5344CB8AC3E}">
        <p14:creationId xmlns:p14="http://schemas.microsoft.com/office/powerpoint/2010/main" val="529437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26B97-F65B-4ACD-BA86-501A703EFC4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38C3F215-03E2-4D75-937F-F49DE8574CE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F84793CD-5E8C-4539-B420-4D6297BE9A7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CB0666-A79C-49E5-A2C7-B89ADC583B42}"/>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8A1B6CD-3F9E-4775-BBCC-EA1F30E1297F}"/>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3F5BCF3-7E94-46B9-9880-54D0DCAC8063}"/>
              </a:ext>
            </a:extLst>
          </p:cNvPr>
          <p:cNvSpPr>
            <a:spLocks noGrp="1"/>
          </p:cNvSpPr>
          <p:nvPr>
            <p:ph type="sldNum" sz="quarter" idx="12"/>
          </p:nvPr>
        </p:nvSpPr>
        <p:spPr/>
        <p:txBody>
          <a:bodyPr/>
          <a:lstStyle>
            <a:lvl1pPr>
              <a:defRPr/>
            </a:lvl1pPr>
          </a:lstStyle>
          <a:p>
            <a:fld id="{5A5C0B68-9564-4C43-92CA-AB6D93B871E6}" type="slidenum">
              <a:rPr lang="sl-SI" altLang="sl-SI"/>
              <a:pPr/>
              <a:t>‹#›</a:t>
            </a:fld>
            <a:endParaRPr lang="sl-SI" altLang="sl-SI"/>
          </a:p>
        </p:txBody>
      </p:sp>
    </p:spTree>
    <p:extLst>
      <p:ext uri="{BB962C8B-B14F-4D97-AF65-F5344CB8AC3E}">
        <p14:creationId xmlns:p14="http://schemas.microsoft.com/office/powerpoint/2010/main" val="3941427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8A995-665E-4929-B300-07A1A4F8D1A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F35E9593-8871-4AD6-9A3B-17C3AF4DD66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B45471DC-ACF4-40C2-AC02-CE379687002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B63B3B-E379-461A-9097-BC8CA8E5A538}"/>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1A896DA-EC72-4312-92BA-2B146917A64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1AA2B78-B3BA-462F-8339-1BE8A132F3D0}"/>
              </a:ext>
            </a:extLst>
          </p:cNvPr>
          <p:cNvSpPr>
            <a:spLocks noGrp="1"/>
          </p:cNvSpPr>
          <p:nvPr>
            <p:ph type="sldNum" sz="quarter" idx="12"/>
          </p:nvPr>
        </p:nvSpPr>
        <p:spPr/>
        <p:txBody>
          <a:bodyPr/>
          <a:lstStyle>
            <a:lvl1pPr>
              <a:defRPr/>
            </a:lvl1pPr>
          </a:lstStyle>
          <a:p>
            <a:fld id="{8AF7115C-B29D-436F-93DC-0BCB2BB0DEDA}" type="slidenum">
              <a:rPr lang="sl-SI" altLang="sl-SI"/>
              <a:pPr/>
              <a:t>‹#›</a:t>
            </a:fld>
            <a:endParaRPr lang="sl-SI" altLang="sl-SI"/>
          </a:p>
        </p:txBody>
      </p:sp>
    </p:spTree>
    <p:extLst>
      <p:ext uri="{BB962C8B-B14F-4D97-AF65-F5344CB8AC3E}">
        <p14:creationId xmlns:p14="http://schemas.microsoft.com/office/powerpoint/2010/main" val="3270721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47FF"/>
            </a:gs>
            <a:gs pos="6500">
              <a:srgbClr val="000082"/>
            </a:gs>
            <a:gs pos="14000">
              <a:srgbClr val="0047FF"/>
            </a:gs>
            <a:gs pos="21000">
              <a:srgbClr val="000082"/>
            </a:gs>
            <a:gs pos="28501">
              <a:srgbClr val="0047FF"/>
            </a:gs>
            <a:gs pos="36000">
              <a:srgbClr val="000082"/>
            </a:gs>
            <a:gs pos="43500">
              <a:srgbClr val="0047FF"/>
            </a:gs>
            <a:gs pos="50000">
              <a:srgbClr val="000082"/>
            </a:gs>
            <a:gs pos="56500">
              <a:srgbClr val="0047FF"/>
            </a:gs>
            <a:gs pos="64000">
              <a:srgbClr val="000082"/>
            </a:gs>
            <a:gs pos="71500">
              <a:srgbClr val="0047FF"/>
            </a:gs>
            <a:gs pos="79000">
              <a:srgbClr val="000082"/>
            </a:gs>
            <a:gs pos="86000">
              <a:srgbClr val="0047FF"/>
            </a:gs>
            <a:gs pos="93500">
              <a:srgbClr val="000082"/>
            </a:gs>
            <a:gs pos="100000">
              <a:srgbClr val="0047FF"/>
            </a:gs>
          </a:gsLst>
          <a:lin ang="27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B2D4295-F967-4715-9B9C-0D84897071E8}"/>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Click to edit Master title style</a:t>
            </a:r>
          </a:p>
        </p:txBody>
      </p:sp>
      <p:sp>
        <p:nvSpPr>
          <p:cNvPr id="1027" name="Rectangle 3">
            <a:extLst>
              <a:ext uri="{FF2B5EF4-FFF2-40B4-BE49-F238E27FC236}">
                <a16:creationId xmlns:a16="http://schemas.microsoft.com/office/drawing/2014/main" id="{80AB54CE-035F-4A3F-9C74-92F8FEF7FBE2}"/>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Click to edit Master text styles</a:t>
            </a:r>
          </a:p>
          <a:p>
            <a:pPr lvl="1"/>
            <a:r>
              <a:rPr lang="sl-SI" altLang="sl-SI"/>
              <a:t>Second level</a:t>
            </a:r>
          </a:p>
          <a:p>
            <a:pPr lvl="2"/>
            <a:r>
              <a:rPr lang="sl-SI" altLang="sl-SI"/>
              <a:t>Third level</a:t>
            </a:r>
          </a:p>
          <a:p>
            <a:pPr lvl="3"/>
            <a:r>
              <a:rPr lang="sl-SI" altLang="sl-SI"/>
              <a:t>Fourth level</a:t>
            </a:r>
          </a:p>
          <a:p>
            <a:pPr lvl="4"/>
            <a:r>
              <a:rPr lang="sl-SI" altLang="sl-SI"/>
              <a:t>Fifth level</a:t>
            </a:r>
          </a:p>
        </p:txBody>
      </p:sp>
      <p:sp>
        <p:nvSpPr>
          <p:cNvPr id="1028" name="Rectangle 4">
            <a:extLst>
              <a:ext uri="{FF2B5EF4-FFF2-40B4-BE49-F238E27FC236}">
                <a16:creationId xmlns:a16="http://schemas.microsoft.com/office/drawing/2014/main" id="{5DD50672-EDD9-4680-84C5-42446A09EC87}"/>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a:solidFill>
                  <a:schemeClr val="tx1"/>
                </a:solidFill>
              </a:defRPr>
            </a:lvl1pPr>
          </a:lstStyle>
          <a:p>
            <a:endParaRPr lang="sl-SI" altLang="sl-SI"/>
          </a:p>
        </p:txBody>
      </p:sp>
      <p:sp>
        <p:nvSpPr>
          <p:cNvPr id="1029" name="Rectangle 5">
            <a:extLst>
              <a:ext uri="{FF2B5EF4-FFF2-40B4-BE49-F238E27FC236}">
                <a16:creationId xmlns:a16="http://schemas.microsoft.com/office/drawing/2014/main" id="{D1D72B37-F8A0-42B0-B420-FEBD89C4E0F5}"/>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defRPr sz="1400">
                <a:solidFill>
                  <a:schemeClr val="tx1"/>
                </a:solidFill>
              </a:defRPr>
            </a:lvl1pPr>
          </a:lstStyle>
          <a:p>
            <a:endParaRPr lang="sl-SI" altLang="sl-SI"/>
          </a:p>
        </p:txBody>
      </p:sp>
      <p:sp>
        <p:nvSpPr>
          <p:cNvPr id="1030" name="Rectangle 6">
            <a:extLst>
              <a:ext uri="{FF2B5EF4-FFF2-40B4-BE49-F238E27FC236}">
                <a16:creationId xmlns:a16="http://schemas.microsoft.com/office/drawing/2014/main" id="{6C5B6194-A8C7-42B7-A85F-5666DCDFA73C}"/>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solidFill>
                  <a:schemeClr val="tx1"/>
                </a:solidFill>
              </a:defRPr>
            </a:lvl1pPr>
          </a:lstStyle>
          <a:p>
            <a:fld id="{E5EF14DD-A7FA-48BF-A744-74CD3A6EEF6E}"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image" Target="../media/image8.wmf"/></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audio" Target="../media/audio2.wav"/><Relationship Id="rId1" Type="http://schemas.openxmlformats.org/officeDocument/2006/relationships/slideLayout" Target="../slideLayouts/slideLayout7.xml"/><Relationship Id="rId5" Type="http://schemas.openxmlformats.org/officeDocument/2006/relationships/image" Target="../media/image11.wmf"/><Relationship Id="rId4" Type="http://schemas.openxmlformats.org/officeDocument/2006/relationships/image" Target="../media/image10.wmf"/></Relationships>
</file>

<file path=ppt/slides/_rels/slide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2.wav"/><Relationship Id="rId1" Type="http://schemas.openxmlformats.org/officeDocument/2006/relationships/slideLayout" Target="../slideLayouts/slideLayout7.xml"/><Relationship Id="rId5" Type="http://schemas.openxmlformats.org/officeDocument/2006/relationships/image" Target="../media/image14.wmf"/><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B7A9E35-0B6B-4D51-AA92-0696645E18F2}"/>
              </a:ext>
            </a:extLst>
          </p:cNvPr>
          <p:cNvSpPr>
            <a:spLocks noGrp="1" noChangeArrowheads="1"/>
          </p:cNvSpPr>
          <p:nvPr>
            <p:ph type="ctrTitle"/>
          </p:nvPr>
        </p:nvSpPr>
        <p:spPr>
          <a:xfrm>
            <a:off x="0" y="228600"/>
            <a:ext cx="9144000" cy="1600200"/>
          </a:xfrm>
        </p:spPr>
        <p:txBody>
          <a:bodyPr anchor="ctr"/>
          <a:lstStyle/>
          <a:p>
            <a:r>
              <a:rPr lang="sl-SI" altLang="sl-SI" sz="7200">
                <a:solidFill>
                  <a:schemeClr val="bg1"/>
                </a:solidFill>
              </a:rPr>
              <a:t>SOCIOLOGIJA</a:t>
            </a:r>
          </a:p>
        </p:txBody>
      </p:sp>
      <p:sp>
        <p:nvSpPr>
          <p:cNvPr id="2051" name="Rectangle 3">
            <a:extLst>
              <a:ext uri="{FF2B5EF4-FFF2-40B4-BE49-F238E27FC236}">
                <a16:creationId xmlns:a16="http://schemas.microsoft.com/office/drawing/2014/main" id="{321AA94D-656D-4625-B653-08C043281816}"/>
              </a:ext>
            </a:extLst>
          </p:cNvPr>
          <p:cNvSpPr>
            <a:spLocks noGrp="1" noChangeArrowheads="1"/>
          </p:cNvSpPr>
          <p:nvPr>
            <p:ph type="subTitle" idx="1"/>
          </p:nvPr>
        </p:nvSpPr>
        <p:spPr>
          <a:xfrm>
            <a:off x="1295400" y="5486400"/>
            <a:ext cx="6400800" cy="838200"/>
          </a:xfrm>
        </p:spPr>
        <p:txBody>
          <a:bodyPr/>
          <a:lstStyle/>
          <a:p>
            <a:r>
              <a:rPr lang="sl-SI" altLang="sl-SI" sz="3600">
                <a:solidFill>
                  <a:schemeClr val="bg1"/>
                </a:solidFill>
              </a:rPr>
              <a:t>Socializacija</a:t>
            </a:r>
          </a:p>
          <a:p>
            <a:endParaRPr lang="sl-SI" altLang="sl-SI" sz="3600">
              <a:solidFill>
                <a:schemeClr val="bg1"/>
              </a:solidFill>
            </a:endParaRPr>
          </a:p>
          <a:p>
            <a:endParaRPr lang="sl-SI" altLang="sl-SI" sz="3600"/>
          </a:p>
          <a:p>
            <a:endParaRPr lang="sl-SI" altLang="sl-SI" sz="3600"/>
          </a:p>
        </p:txBody>
      </p:sp>
      <p:pic>
        <p:nvPicPr>
          <p:cNvPr id="2055" name="Picture 7" descr="C:\WINDOWS\Application Data\Microsoft\Media Catalog\Downloaded Clips\cl23\j0088510.wmf">
            <a:extLst>
              <a:ext uri="{FF2B5EF4-FFF2-40B4-BE49-F238E27FC236}">
                <a16:creationId xmlns:a16="http://schemas.microsoft.com/office/drawing/2014/main" id="{CCDB958A-25C1-4C54-A353-0FD4A63555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1905000"/>
            <a:ext cx="2884488" cy="31226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200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055"/>
                                        </p:tgtEl>
                                        <p:attrNameLst>
                                          <p:attrName>style.visibility</p:attrName>
                                        </p:attrNameLst>
                                      </p:cBhvr>
                                      <p:to>
                                        <p:strVal val="visible"/>
                                      </p:to>
                                    </p:set>
                                    <p:anim calcmode="lin" valueType="num">
                                      <p:cBhvr additive="base">
                                        <p:cTn id="13" dur="500" fill="hold"/>
                                        <p:tgtEl>
                                          <p:spTgt spid="2055"/>
                                        </p:tgtEl>
                                        <p:attrNameLst>
                                          <p:attrName>ppt_x</p:attrName>
                                        </p:attrNameLst>
                                      </p:cBhvr>
                                      <p:tavLst>
                                        <p:tav tm="0">
                                          <p:val>
                                            <p:strVal val="0-#ppt_w/2"/>
                                          </p:val>
                                        </p:tav>
                                        <p:tav tm="100000">
                                          <p:val>
                                            <p:strVal val="#ppt_x"/>
                                          </p:val>
                                        </p:tav>
                                      </p:tavLst>
                                    </p:anim>
                                    <p:anim calcmode="lin" valueType="num">
                                      <p:cBhvr additive="base">
                                        <p:cTn id="14" dur="500" fill="hold"/>
                                        <p:tgtEl>
                                          <p:spTgt spid="205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type.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528" fill="hold" grpId="0" nodeType="clickEffect">
                                  <p:stCondLst>
                                    <p:cond delay="0"/>
                                  </p:stCondLst>
                                  <p:iterate type="lt">
                                    <p:tmPct val="100000"/>
                                  </p:iterate>
                                  <p:childTnLst>
                                    <p:set>
                                      <p:cBhvr>
                                        <p:cTn id="18" dur="1" fill="hold">
                                          <p:stCondLst>
                                            <p:cond delay="0"/>
                                          </p:stCondLst>
                                        </p:cTn>
                                        <p:tgtEl>
                                          <p:spTgt spid="2051">
                                            <p:txEl>
                                              <p:pRg st="0" end="0"/>
                                            </p:txEl>
                                          </p:spTgt>
                                        </p:tgtEl>
                                        <p:attrNameLst>
                                          <p:attrName>style.visibility</p:attrName>
                                        </p:attrNameLst>
                                      </p:cBhvr>
                                      <p:to>
                                        <p:strVal val="visible"/>
                                      </p:to>
                                    </p:set>
                                    <p:anim calcmode="lin" valueType="num">
                                      <p:cBhvr>
                                        <p:cTn id="19" dur="75"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20" dur="75" fill="hold"/>
                                        <p:tgtEl>
                                          <p:spTgt spid="2051">
                                            <p:txEl>
                                              <p:pRg st="0" end="0"/>
                                            </p:txEl>
                                          </p:spTgt>
                                        </p:tgtEl>
                                        <p:attrNameLst>
                                          <p:attrName>ppt_h</p:attrName>
                                        </p:attrNameLst>
                                      </p:cBhvr>
                                      <p:tavLst>
                                        <p:tav tm="0">
                                          <p:val>
                                            <p:fltVal val="0"/>
                                          </p:val>
                                        </p:tav>
                                        <p:tav tm="100000">
                                          <p:val>
                                            <p:strVal val="#ppt_h"/>
                                          </p:val>
                                        </p:tav>
                                      </p:tavLst>
                                    </p:anim>
                                    <p:anim calcmode="lin" valueType="num">
                                      <p:cBhvr>
                                        <p:cTn id="21" dur="75" fill="hold"/>
                                        <p:tgtEl>
                                          <p:spTgt spid="2051">
                                            <p:txEl>
                                              <p:pRg st="0" end="0"/>
                                            </p:txEl>
                                          </p:spTgt>
                                        </p:tgtEl>
                                        <p:attrNameLst>
                                          <p:attrName>ppt_x</p:attrName>
                                        </p:attrNameLst>
                                      </p:cBhvr>
                                      <p:tavLst>
                                        <p:tav tm="0">
                                          <p:val>
                                            <p:fltVal val="0.5"/>
                                          </p:val>
                                        </p:tav>
                                        <p:tav tm="100000">
                                          <p:val>
                                            <p:strVal val="#ppt_x"/>
                                          </p:val>
                                        </p:tav>
                                      </p:tavLst>
                                    </p:anim>
                                    <p:anim calcmode="lin" valueType="num">
                                      <p:cBhvr>
                                        <p:cTn id="22" dur="75" fill="hold"/>
                                        <p:tgtEl>
                                          <p:spTgt spid="2051">
                                            <p:txEl>
                                              <p:pRg st="0" end="0"/>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a:extLst>
              <a:ext uri="{FF2B5EF4-FFF2-40B4-BE49-F238E27FC236}">
                <a16:creationId xmlns:a16="http://schemas.microsoft.com/office/drawing/2014/main" id="{D888846A-A860-4FE5-95E1-6B19D8B41F9B}"/>
              </a:ext>
            </a:extLst>
          </p:cNvPr>
          <p:cNvSpPr txBox="1">
            <a:spLocks noChangeArrowheads="1"/>
          </p:cNvSpPr>
          <p:nvPr/>
        </p:nvSpPr>
        <p:spPr bwMode="auto">
          <a:xfrm>
            <a:off x="228600" y="228600"/>
            <a:ext cx="8610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800"/>
              <a:t>SOCIALIZACIJA      IN     INDIVIDUALNA SVOBODA</a:t>
            </a:r>
          </a:p>
        </p:txBody>
      </p:sp>
      <p:sp>
        <p:nvSpPr>
          <p:cNvPr id="44035" name="Text Box 3">
            <a:extLst>
              <a:ext uri="{FF2B5EF4-FFF2-40B4-BE49-F238E27FC236}">
                <a16:creationId xmlns:a16="http://schemas.microsoft.com/office/drawing/2014/main" id="{534F8EAF-8020-46E6-8112-8AD6E3E3583D}"/>
              </a:ext>
            </a:extLst>
          </p:cNvPr>
          <p:cNvSpPr txBox="1">
            <a:spLocks noChangeArrowheads="1"/>
          </p:cNvSpPr>
          <p:nvPr/>
        </p:nvSpPr>
        <p:spPr bwMode="auto">
          <a:xfrm>
            <a:off x="381000" y="838200"/>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1.</a:t>
            </a:r>
            <a:r>
              <a:rPr lang="sl-SI" altLang="sl-SI" sz="2000"/>
              <a:t> Razmerje med socializacijo in individualnostjo lahko preučejemo le na konkretnih primerih.</a:t>
            </a:r>
          </a:p>
        </p:txBody>
      </p:sp>
      <p:sp>
        <p:nvSpPr>
          <p:cNvPr id="44036" name="Text Box 4">
            <a:extLst>
              <a:ext uri="{FF2B5EF4-FFF2-40B4-BE49-F238E27FC236}">
                <a16:creationId xmlns:a16="http://schemas.microsoft.com/office/drawing/2014/main" id="{CCF9A9F5-08E0-4D12-96F9-BA0A605EF403}"/>
              </a:ext>
            </a:extLst>
          </p:cNvPr>
          <p:cNvSpPr txBox="1">
            <a:spLocks noChangeArrowheads="1"/>
          </p:cNvSpPr>
          <p:nvPr/>
        </p:nvSpPr>
        <p:spPr bwMode="auto">
          <a:xfrm>
            <a:off x="381000" y="1600200"/>
            <a:ext cx="8382000"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2. Tradicionalna družba- </a:t>
            </a:r>
            <a:r>
              <a:rPr lang="sl-SI" altLang="sl-SI" sz="1800"/>
              <a:t>Značilna je trdna vezanost posameznika na ozke družbene skupine. Te so mu dajale varnost, hkrati pa zahtevale tudi precejšno konformnost. Družbene norme so bile jasno opredeljene, prav tako tudi kazni za vse, ki bi jih kršili. Prevladovala je močna identitetna prisila. Posameznik je tvegal svoje preživetje, če je bil preveč odklonski.</a:t>
            </a:r>
          </a:p>
        </p:txBody>
      </p:sp>
      <p:sp>
        <p:nvSpPr>
          <p:cNvPr id="44037" name="Text Box 5">
            <a:extLst>
              <a:ext uri="{FF2B5EF4-FFF2-40B4-BE49-F238E27FC236}">
                <a16:creationId xmlns:a16="http://schemas.microsoft.com/office/drawing/2014/main" id="{7B3B7773-9D7F-4686-8029-62F04012DCF7}"/>
              </a:ext>
            </a:extLst>
          </p:cNvPr>
          <p:cNvSpPr txBox="1">
            <a:spLocks noChangeArrowheads="1"/>
          </p:cNvSpPr>
          <p:nvPr/>
        </p:nvSpPr>
        <p:spPr bwMode="auto">
          <a:xfrm>
            <a:off x="381000" y="3124200"/>
            <a:ext cx="8382000" cy="177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3. Moderna družba- </a:t>
            </a:r>
            <a:r>
              <a:rPr lang="sl-SI" altLang="sl-SI" sz="1800"/>
              <a:t>je izrazito kompleksna, heterogena in konformnost posameznika je majhna. Zanje značilna razvejena družbena delitev dela in mnoštvo različnih skupin. Upada pomen pripisanega statusa. Posamezniku je prepuščena možnost, da si sam oblikuje identiteto. Za moderne družbe je tako značilno poudarjanje individualizma in individualne svobode. Posameznik ima veliko možnosti in izbir, kar lahko vodi nevarnosti.</a:t>
            </a:r>
          </a:p>
        </p:txBody>
      </p:sp>
      <p:sp>
        <p:nvSpPr>
          <p:cNvPr id="44038" name="Text Box 6">
            <a:extLst>
              <a:ext uri="{FF2B5EF4-FFF2-40B4-BE49-F238E27FC236}">
                <a16:creationId xmlns:a16="http://schemas.microsoft.com/office/drawing/2014/main" id="{59EB8913-880E-494C-BF49-C8E79A0CB771}"/>
              </a:ext>
            </a:extLst>
          </p:cNvPr>
          <p:cNvSpPr txBox="1">
            <a:spLocks noChangeArrowheads="1"/>
          </p:cNvSpPr>
          <p:nvPr/>
        </p:nvSpPr>
        <p:spPr bwMode="auto">
          <a:xfrm>
            <a:off x="381000" y="4953000"/>
            <a:ext cx="838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4. Argumenti za Ulrich Beck:</a:t>
            </a:r>
            <a:endParaRPr lang="sl-SI" altLang="sl-SI" sz="1800"/>
          </a:p>
        </p:txBody>
      </p:sp>
      <p:sp>
        <p:nvSpPr>
          <p:cNvPr id="44039" name="Text Box 7">
            <a:extLst>
              <a:ext uri="{FF2B5EF4-FFF2-40B4-BE49-F238E27FC236}">
                <a16:creationId xmlns:a16="http://schemas.microsoft.com/office/drawing/2014/main" id="{9BA50827-68C4-4494-BB2C-53D9A0671209}"/>
              </a:ext>
            </a:extLst>
          </p:cNvPr>
          <p:cNvSpPr txBox="1">
            <a:spLocks noChangeArrowheads="1"/>
          </p:cNvSpPr>
          <p:nvPr/>
        </p:nvSpPr>
        <p:spPr bwMode="auto">
          <a:xfrm>
            <a:off x="381000" y="5410200"/>
            <a:ext cx="838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a.) </a:t>
            </a:r>
            <a:r>
              <a:rPr lang="sl-SI" altLang="sl-SI" sz="1800"/>
              <a:t>neznansko povečanje materialnega življenskega standarda, razvoj množične potrošnje in razvoj individualnih življenjskih stikov</a:t>
            </a:r>
          </a:p>
        </p:txBody>
      </p:sp>
      <p:sp>
        <p:nvSpPr>
          <p:cNvPr id="44040" name="Text Box 8">
            <a:extLst>
              <a:ext uri="{FF2B5EF4-FFF2-40B4-BE49-F238E27FC236}">
                <a16:creationId xmlns:a16="http://schemas.microsoft.com/office/drawing/2014/main" id="{4B23D7A1-29CC-4EE0-88B7-EAFBBED1170C}"/>
              </a:ext>
            </a:extLst>
          </p:cNvPr>
          <p:cNvSpPr txBox="1">
            <a:spLocks noChangeArrowheads="1"/>
          </p:cNvSpPr>
          <p:nvPr/>
        </p:nvSpPr>
        <p:spPr bwMode="auto">
          <a:xfrm>
            <a:off x="381000" y="6216650"/>
            <a:ext cx="838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b.) </a:t>
            </a:r>
            <a:r>
              <a:rPr lang="sl-SI" altLang="sl-SI" sz="1800"/>
              <a:t>vedno daljše šolanje in raznovrstno izobraževanje vse večjega dela mlade populacije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lt">
                                    <p:tmPct val="100000"/>
                                  </p:iterate>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75" fill="hold"/>
                                        <p:tgtEl>
                                          <p:spTgt spid="44034"/>
                                        </p:tgtEl>
                                        <p:attrNameLst>
                                          <p:attrName>ppt_x</p:attrName>
                                        </p:attrNameLst>
                                      </p:cBhvr>
                                      <p:tavLst>
                                        <p:tav tm="0">
                                          <p:val>
                                            <p:strVal val="#ppt_x"/>
                                          </p:val>
                                        </p:tav>
                                        <p:tav tm="100000">
                                          <p:val>
                                            <p:strVal val="#ppt_x"/>
                                          </p:val>
                                        </p:tav>
                                      </p:tavLst>
                                    </p:anim>
                                    <p:anim calcmode="lin" valueType="num">
                                      <p:cBhvr additive="base">
                                        <p:cTn id="8" dur="75" fill="hold"/>
                                        <p:tgtEl>
                                          <p:spTgt spid="4403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4035"/>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44036"/>
                                        </p:tgtEl>
                                        <p:attrNameLst>
                                          <p:attrName>style.visibility</p:attrName>
                                        </p:attrNameLst>
                                      </p:cBhvr>
                                      <p:to>
                                        <p:strVal val="visible"/>
                                      </p:to>
                                    </p:set>
                                  </p:childTnLst>
                                  <p:subTnLst>
                                    <p:audio>
                                      <p:cMediaNode>
                                        <p:cTn display="0" masterRel="sameClick">
                                          <p:stCondLst>
                                            <p:cond evt="begin" delay="0">
                                              <p:tn val="15"/>
                                            </p:cond>
                                          </p:stCondLst>
                                          <p:endCondLst>
                                            <p:cond evt="onStopAudio" delay="0">
                                              <p:tgtEl>
                                                <p:sldTgt/>
                                              </p:tgtEl>
                                            </p:cond>
                                          </p:endCondLst>
                                        </p:cTn>
                                        <p:tgtEl>
                                          <p:sndTgt r:embed="rId2" name="type.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4037"/>
                                        </p:tgtEl>
                                        <p:attrNameLst>
                                          <p:attrName>style.visibility</p:attrName>
                                        </p:attrNameLst>
                                      </p:cBhvr>
                                      <p:to>
                                        <p:strVal val="visible"/>
                                      </p:to>
                                    </p:set>
                                  </p:childTnLst>
                                  <p:subTnLst>
                                    <p:audio>
                                      <p:cMediaNode>
                                        <p:cTn display="0" masterRel="sameClick">
                                          <p:stCondLst>
                                            <p:cond evt="begin" delay="0">
                                              <p:tn val="19"/>
                                            </p:cond>
                                          </p:stCondLst>
                                          <p:endCondLst>
                                            <p:cond evt="onStopAudio" delay="0">
                                              <p:tgtEl>
                                                <p:sldTgt/>
                                              </p:tgtEl>
                                            </p:cond>
                                          </p:endCondLst>
                                        </p:cTn>
                                        <p:tgtEl>
                                          <p:sndTgt r:embed="rId2" name="typ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4038"/>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2" name="type.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44039"/>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type.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44040"/>
                                        </p:tgtEl>
                                        <p:attrNameLst>
                                          <p:attrName>style.visibility</p:attrName>
                                        </p:attrNameLst>
                                      </p:cBhvr>
                                      <p:to>
                                        <p:strVal val="visible"/>
                                      </p:to>
                                    </p:set>
                                  </p:childTnLst>
                                  <p:subTnLst>
                                    <p:audio>
                                      <p:cMediaNode>
                                        <p:cTn display="0" masterRel="sameClick">
                                          <p:stCondLst>
                                            <p:cond evt="begin" delay="0">
                                              <p:tn val="31"/>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autoUpdateAnimBg="0"/>
      <p:bldP spid="44036" grpId="0" autoUpdateAnimBg="0"/>
      <p:bldP spid="44037" grpId="0" autoUpdateAnimBg="0"/>
      <p:bldP spid="44038" grpId="0" autoUpdateAnimBg="0"/>
      <p:bldP spid="44039" grpId="0" autoUpdateAnimBg="0"/>
      <p:bldP spid="4404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a:extLst>
              <a:ext uri="{FF2B5EF4-FFF2-40B4-BE49-F238E27FC236}">
                <a16:creationId xmlns:a16="http://schemas.microsoft.com/office/drawing/2014/main" id="{A0E60C83-5F8E-4C2C-80E7-6CA155CC0095}"/>
              </a:ext>
            </a:extLst>
          </p:cNvPr>
          <p:cNvSpPr txBox="1">
            <a:spLocks noChangeArrowheads="1"/>
          </p:cNvSpPr>
          <p:nvPr/>
        </p:nvSpPr>
        <p:spPr bwMode="auto">
          <a:xfrm>
            <a:off x="381000" y="304800"/>
            <a:ext cx="8382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c.) </a:t>
            </a:r>
            <a:r>
              <a:rPr lang="sl-SI" altLang="sl-SI" sz="1800"/>
              <a:t>povečana družbena in prostorska mobilnost prebivalstva. Beck opozarja predvsem na naraščajočo zaposlitev žensk in spremembe družinskih vlog. Pojavlja se vedno večji pluralizem identitet.</a:t>
            </a:r>
          </a:p>
        </p:txBody>
      </p:sp>
      <p:sp>
        <p:nvSpPr>
          <p:cNvPr id="45059" name="Text Box 3">
            <a:extLst>
              <a:ext uri="{FF2B5EF4-FFF2-40B4-BE49-F238E27FC236}">
                <a16:creationId xmlns:a16="http://schemas.microsoft.com/office/drawing/2014/main" id="{A6E09D0D-AB76-46E8-BE37-B7304E43538B}"/>
              </a:ext>
            </a:extLst>
          </p:cNvPr>
          <p:cNvSpPr txBox="1">
            <a:spLocks noChangeArrowheads="1"/>
          </p:cNvSpPr>
          <p:nvPr/>
        </p:nvSpPr>
        <p:spPr bwMode="auto">
          <a:xfrm>
            <a:off x="381000" y="1371600"/>
            <a:ext cx="838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5. Argumenti proti Ulrich Beck:</a:t>
            </a:r>
            <a:endParaRPr lang="sl-SI" altLang="sl-SI" sz="1800"/>
          </a:p>
        </p:txBody>
      </p:sp>
      <p:sp>
        <p:nvSpPr>
          <p:cNvPr id="45060" name="Text Box 4">
            <a:extLst>
              <a:ext uri="{FF2B5EF4-FFF2-40B4-BE49-F238E27FC236}">
                <a16:creationId xmlns:a16="http://schemas.microsoft.com/office/drawing/2014/main" id="{3AC0F2EB-5224-4A77-8165-BABAF7CFC310}"/>
              </a:ext>
            </a:extLst>
          </p:cNvPr>
          <p:cNvSpPr txBox="1">
            <a:spLocks noChangeArrowheads="1"/>
          </p:cNvSpPr>
          <p:nvPr/>
        </p:nvSpPr>
        <p:spPr bwMode="auto">
          <a:xfrm>
            <a:off x="381000" y="1828800"/>
            <a:ext cx="8382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a.) </a:t>
            </a:r>
            <a:r>
              <a:rPr lang="sl-SI" altLang="sl-SI" sz="1800"/>
              <a:t>Posameznik postaja čedalje bolj odvisen od drugih socialnih institucij, na katere ima malo vpliva</a:t>
            </a:r>
            <a:r>
              <a:rPr lang="sl-SI" altLang="sl-SI" sz="1800">
                <a:solidFill>
                  <a:srgbClr val="30FF07"/>
                </a:solidFill>
              </a:rPr>
              <a:t> (HIPERINSTITUCIONALIZACIJA). </a:t>
            </a:r>
            <a:r>
              <a:rPr lang="sl-SI" altLang="sl-SI" sz="1800"/>
              <a:t>To so predvsem trg delovne sile, izobraževalni sistem, sistem socialnega skrbstva, sistemi socialnega zavarovanja in zdravstva.</a:t>
            </a:r>
          </a:p>
        </p:txBody>
      </p:sp>
      <p:sp>
        <p:nvSpPr>
          <p:cNvPr id="45061" name="Text Box 5">
            <a:extLst>
              <a:ext uri="{FF2B5EF4-FFF2-40B4-BE49-F238E27FC236}">
                <a16:creationId xmlns:a16="http://schemas.microsoft.com/office/drawing/2014/main" id="{FE0A1000-2E80-4E10-A959-8EE600EB26B6}"/>
              </a:ext>
            </a:extLst>
          </p:cNvPr>
          <p:cNvSpPr txBox="1">
            <a:spLocks noChangeArrowheads="1"/>
          </p:cNvSpPr>
          <p:nvPr/>
        </p:nvSpPr>
        <p:spPr bwMode="auto">
          <a:xfrm>
            <a:off x="381000" y="3048000"/>
            <a:ext cx="838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6. Argumenti proti Nashbitt:</a:t>
            </a:r>
            <a:endParaRPr lang="sl-SI" altLang="sl-SI" sz="1800"/>
          </a:p>
        </p:txBody>
      </p:sp>
      <p:sp>
        <p:nvSpPr>
          <p:cNvPr id="45062" name="Text Box 6">
            <a:extLst>
              <a:ext uri="{FF2B5EF4-FFF2-40B4-BE49-F238E27FC236}">
                <a16:creationId xmlns:a16="http://schemas.microsoft.com/office/drawing/2014/main" id="{9D46544F-64E2-4C91-9C2D-4C3083D6DB3F}"/>
              </a:ext>
            </a:extLst>
          </p:cNvPr>
          <p:cNvSpPr txBox="1">
            <a:spLocks noChangeArrowheads="1"/>
          </p:cNvSpPr>
          <p:nvPr/>
        </p:nvSpPr>
        <p:spPr bwMode="auto">
          <a:xfrm>
            <a:off x="381000" y="4495800"/>
            <a:ext cx="838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7. Argumenti proti Erich Fromm:</a:t>
            </a:r>
            <a:endParaRPr lang="sl-SI" altLang="sl-SI" sz="1800"/>
          </a:p>
        </p:txBody>
      </p:sp>
      <p:sp>
        <p:nvSpPr>
          <p:cNvPr id="45063" name="Text Box 7">
            <a:extLst>
              <a:ext uri="{FF2B5EF4-FFF2-40B4-BE49-F238E27FC236}">
                <a16:creationId xmlns:a16="http://schemas.microsoft.com/office/drawing/2014/main" id="{59EBEB57-95BF-43DF-BD42-075BC8FC02C6}"/>
              </a:ext>
            </a:extLst>
          </p:cNvPr>
          <p:cNvSpPr txBox="1">
            <a:spLocks noChangeArrowheads="1"/>
          </p:cNvSpPr>
          <p:nvPr/>
        </p:nvSpPr>
        <p:spPr bwMode="auto">
          <a:xfrm>
            <a:off x="381000" y="3505200"/>
            <a:ext cx="8382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a.) </a:t>
            </a:r>
            <a:r>
              <a:rPr lang="sl-SI" altLang="sl-SI" sz="1800"/>
              <a:t>Unifikacija je proces poenotenja celotne kulture. Svojo trditev podpira z dokazi popularnih glasbenikov, moderne glasbe, modernih načinov oblačenja, ki so čedalje bolj enaki v vseh delih sveta.</a:t>
            </a:r>
          </a:p>
        </p:txBody>
      </p:sp>
      <p:sp>
        <p:nvSpPr>
          <p:cNvPr id="45064" name="Text Box 8">
            <a:extLst>
              <a:ext uri="{FF2B5EF4-FFF2-40B4-BE49-F238E27FC236}">
                <a16:creationId xmlns:a16="http://schemas.microsoft.com/office/drawing/2014/main" id="{AB3D066E-4354-4795-AC97-9F132B5CAA5D}"/>
              </a:ext>
            </a:extLst>
          </p:cNvPr>
          <p:cNvSpPr txBox="1">
            <a:spLocks noChangeArrowheads="1"/>
          </p:cNvSpPr>
          <p:nvPr/>
        </p:nvSpPr>
        <p:spPr bwMode="auto">
          <a:xfrm>
            <a:off x="381000" y="4953000"/>
            <a:ext cx="83820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a.) </a:t>
            </a:r>
            <a:r>
              <a:rPr lang="sl-SI" altLang="sl-SI" sz="1800"/>
              <a:t>Človek lahko zamenjuje različne družbena okolja, še ne pomeni, da ni več avtoritete, ki se ji mora podrejati. Avtoriteta tako ni več nekdo, ampak nekaj. To so trg blaga, delovne sile in osebnost, kapital, javno mnenje. Zakoni anonimne avtoritete, ki silijo človeka v konformnizem, delujejo neposredno proti individualnosti. Za tržni mehanizem je najboljša identiteta, ki izraža v načelu: </a:t>
            </a:r>
            <a:r>
              <a:rPr lang="sl-SI" altLang="sl-SI" sz="1800">
                <a:solidFill>
                  <a:srgbClr val="30FF07"/>
                </a:solidFill>
              </a:rPr>
              <a:t>SEM TAKŠEN, KAKRŠNEGA ME ŽELITE.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058"/>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5059"/>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2" name="type.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5060"/>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2" name="type.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5061"/>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type.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5063"/>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type.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5062"/>
                                        </p:tgtEl>
                                        <p:attrNameLst>
                                          <p:attrName>style.visibility</p:attrName>
                                        </p:attrNameLst>
                                      </p:cBhvr>
                                      <p:to>
                                        <p:strVal val="visible"/>
                                      </p:to>
                                    </p:set>
                                  </p:childTnLst>
                                  <p:subTnLst>
                                    <p:audio>
                                      <p:cMediaNode>
                                        <p:cTn display="0" masterRel="sameClick">
                                          <p:stCondLst>
                                            <p:cond evt="begin" delay="0">
                                              <p:tn val="25"/>
                                            </p:cond>
                                          </p:stCondLst>
                                          <p:endCondLst>
                                            <p:cond evt="onStopAudio" delay="0">
                                              <p:tgtEl>
                                                <p:sldTgt/>
                                              </p:tgtEl>
                                            </p:cond>
                                          </p:endCondLst>
                                        </p:cTn>
                                        <p:tgtEl>
                                          <p:sndTgt r:embed="rId2" name="type.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5064"/>
                                        </p:tgtEl>
                                        <p:attrNameLst>
                                          <p:attrName>style.visibility</p:attrName>
                                        </p:attrNameLst>
                                      </p:cBhvr>
                                      <p:to>
                                        <p:strVal val="visible"/>
                                      </p:to>
                                    </p:set>
                                  </p:childTnLst>
                                  <p:subTnLst>
                                    <p:audio>
                                      <p:cMediaNode>
                                        <p:cTn display="0" masterRel="sameClick">
                                          <p:stCondLst>
                                            <p:cond evt="begin" delay="0">
                                              <p:tn val="29"/>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autoUpdateAnimBg="0"/>
      <p:bldP spid="45060" grpId="0" autoUpdateAnimBg="0"/>
      <p:bldP spid="45061" grpId="0" autoUpdateAnimBg="0"/>
      <p:bldP spid="45062" grpId="0" autoUpdateAnimBg="0"/>
      <p:bldP spid="45063" grpId="0" autoUpdateAnimBg="0"/>
      <p:bldP spid="4506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Text Box 5">
            <a:extLst>
              <a:ext uri="{FF2B5EF4-FFF2-40B4-BE49-F238E27FC236}">
                <a16:creationId xmlns:a16="http://schemas.microsoft.com/office/drawing/2014/main" id="{45437724-18A4-49B7-8C78-71BFCB317EE2}"/>
              </a:ext>
            </a:extLst>
          </p:cNvPr>
          <p:cNvSpPr txBox="1">
            <a:spLocks noChangeArrowheads="1"/>
          </p:cNvSpPr>
          <p:nvPr/>
        </p:nvSpPr>
        <p:spPr bwMode="auto">
          <a:xfrm>
            <a:off x="228600" y="228600"/>
            <a:ext cx="8610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800"/>
              <a:t>            STOPNJE RAZISKOVALNEGA DELA</a:t>
            </a:r>
          </a:p>
        </p:txBody>
      </p:sp>
      <p:sp>
        <p:nvSpPr>
          <p:cNvPr id="20487" name="Text Box 7">
            <a:extLst>
              <a:ext uri="{FF2B5EF4-FFF2-40B4-BE49-F238E27FC236}">
                <a16:creationId xmlns:a16="http://schemas.microsoft.com/office/drawing/2014/main" id="{52406424-00CD-4D09-AFB2-193071D9023A}"/>
              </a:ext>
            </a:extLst>
          </p:cNvPr>
          <p:cNvSpPr txBox="1">
            <a:spLocks noChangeArrowheads="1"/>
          </p:cNvSpPr>
          <p:nvPr/>
        </p:nvSpPr>
        <p:spPr bwMode="auto">
          <a:xfrm>
            <a:off x="381000" y="838200"/>
            <a:ext cx="8382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t>V procesu pridobivanja spoznanj je pomembno, da se pravilno lotiš obravnave raziskovalnega problema. Z upoštevanjem </a:t>
            </a:r>
            <a:r>
              <a:rPr lang="sl-SI" altLang="sl-SI" sz="2000">
                <a:solidFill>
                  <a:srgbClr val="30FF07"/>
                </a:solidFill>
              </a:rPr>
              <a:t>faz raziskovalnega dela </a:t>
            </a:r>
            <a:r>
              <a:rPr lang="sl-SI" altLang="sl-SI" sz="2000"/>
              <a:t>izdelamo načrt raziskovanja. Faze raziskovalnega dela so:</a:t>
            </a:r>
          </a:p>
        </p:txBody>
      </p:sp>
      <p:sp>
        <p:nvSpPr>
          <p:cNvPr id="20490" name="Text Box 10">
            <a:extLst>
              <a:ext uri="{FF2B5EF4-FFF2-40B4-BE49-F238E27FC236}">
                <a16:creationId xmlns:a16="http://schemas.microsoft.com/office/drawing/2014/main" id="{DC2FE603-2A02-46E2-AE90-8A660DDF92D6}"/>
              </a:ext>
            </a:extLst>
          </p:cNvPr>
          <p:cNvSpPr txBox="1">
            <a:spLocks noChangeArrowheads="1"/>
          </p:cNvSpPr>
          <p:nvPr/>
        </p:nvSpPr>
        <p:spPr bwMode="auto">
          <a:xfrm>
            <a:off x="457200" y="1981200"/>
            <a:ext cx="8153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solidFill>
                  <a:srgbClr val="30FF07"/>
                </a:solidFill>
              </a:rPr>
              <a:t>1.Opredelitev problema: </a:t>
            </a:r>
            <a:r>
              <a:rPr lang="sl-SI" altLang="sl-SI" sz="1600"/>
              <a:t>je izjemno pomembna faza v procesu raziskovanja.Zastavimo si problemsko vprašanje in ga skušamo utemeljiti in opredeliti sociološki vidik</a:t>
            </a:r>
          </a:p>
        </p:txBody>
      </p:sp>
      <p:sp>
        <p:nvSpPr>
          <p:cNvPr id="20491" name="Text Box 11">
            <a:extLst>
              <a:ext uri="{FF2B5EF4-FFF2-40B4-BE49-F238E27FC236}">
                <a16:creationId xmlns:a16="http://schemas.microsoft.com/office/drawing/2014/main" id="{8AD41B1A-66D6-4845-8C3B-E6E2E7165E0F}"/>
              </a:ext>
            </a:extLst>
          </p:cNvPr>
          <p:cNvSpPr txBox="1">
            <a:spLocks noChangeArrowheads="1"/>
          </p:cNvSpPr>
          <p:nvPr/>
        </p:nvSpPr>
        <p:spPr bwMode="auto">
          <a:xfrm>
            <a:off x="457200" y="2590800"/>
            <a:ext cx="81534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solidFill>
                  <a:srgbClr val="30FF07"/>
                </a:solidFill>
              </a:rPr>
              <a:t>2.Pregled literature: </a:t>
            </a:r>
            <a:r>
              <a:rPr lang="sl-SI" altLang="sl-SI" sz="1600"/>
              <a:t>Natančne opredelitve problema seveda ni mogoče doseči brez predhodnega pregleda raziskav, ki na določenem področju že obstajajo.Pridobimo teoretično in temeljno znanje.</a:t>
            </a:r>
          </a:p>
        </p:txBody>
      </p:sp>
      <p:sp>
        <p:nvSpPr>
          <p:cNvPr id="20492" name="Text Box 12">
            <a:extLst>
              <a:ext uri="{FF2B5EF4-FFF2-40B4-BE49-F238E27FC236}">
                <a16:creationId xmlns:a16="http://schemas.microsoft.com/office/drawing/2014/main" id="{708363B7-43B2-4087-B523-68A25B46E3AC}"/>
              </a:ext>
            </a:extLst>
          </p:cNvPr>
          <p:cNvSpPr txBox="1">
            <a:spLocks noChangeArrowheads="1"/>
          </p:cNvSpPr>
          <p:nvPr/>
        </p:nvSpPr>
        <p:spPr bwMode="auto">
          <a:xfrm>
            <a:off x="457200" y="3429000"/>
            <a:ext cx="81534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solidFill>
                  <a:srgbClr val="30FF07"/>
                </a:solidFill>
              </a:rPr>
              <a:t>3.Opredelitev hipoteze: </a:t>
            </a:r>
            <a:r>
              <a:rPr lang="sl-SI" altLang="sl-SI" sz="1600"/>
              <a:t>Na osnovi opredelitve problema ter pregleda literature je mogoče postaviti HIPOTEZO.Hipoteza je domneva,o odnosih in povezanosti med pojavi v izbranem problemu..Vendar pa je treba hipotezo še dokazati ali zavreči.</a:t>
            </a:r>
          </a:p>
        </p:txBody>
      </p:sp>
      <p:sp>
        <p:nvSpPr>
          <p:cNvPr id="20493" name="Text Box 13">
            <a:extLst>
              <a:ext uri="{FF2B5EF4-FFF2-40B4-BE49-F238E27FC236}">
                <a16:creationId xmlns:a16="http://schemas.microsoft.com/office/drawing/2014/main" id="{6C37195E-9DA6-4926-AFED-400FD33198AD}"/>
              </a:ext>
            </a:extLst>
          </p:cNvPr>
          <p:cNvSpPr txBox="1">
            <a:spLocks noChangeArrowheads="1"/>
          </p:cNvSpPr>
          <p:nvPr/>
        </p:nvSpPr>
        <p:spPr bwMode="auto">
          <a:xfrm>
            <a:off x="457200" y="4267200"/>
            <a:ext cx="8153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solidFill>
                  <a:srgbClr val="30FF07"/>
                </a:solidFill>
              </a:rPr>
              <a:t>4.Izbor metod: </a:t>
            </a:r>
            <a:r>
              <a:rPr lang="sl-SI" altLang="sl-SI" sz="1600"/>
              <a:t>Odločimo se, kako bomo zbrali gradivo, podatke, ki jih potrebujemo, da preverimo našo hipotezo. Izbor metod je odvisen od izbranega problema, postavitve hipoteze.</a:t>
            </a:r>
          </a:p>
        </p:txBody>
      </p:sp>
      <p:sp>
        <p:nvSpPr>
          <p:cNvPr id="20494" name="Text Box 14">
            <a:extLst>
              <a:ext uri="{FF2B5EF4-FFF2-40B4-BE49-F238E27FC236}">
                <a16:creationId xmlns:a16="http://schemas.microsoft.com/office/drawing/2014/main" id="{94E75DBA-53A5-4DE8-9F00-003519E1064A}"/>
              </a:ext>
            </a:extLst>
          </p:cNvPr>
          <p:cNvSpPr txBox="1">
            <a:spLocks noChangeArrowheads="1"/>
          </p:cNvSpPr>
          <p:nvPr/>
        </p:nvSpPr>
        <p:spPr bwMode="auto">
          <a:xfrm>
            <a:off x="457200" y="4876800"/>
            <a:ext cx="8153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solidFill>
                  <a:srgbClr val="30FF07"/>
                </a:solidFill>
              </a:rPr>
              <a:t>5. Zbiranje podatkov: </a:t>
            </a:r>
            <a:r>
              <a:rPr lang="sl-SI" altLang="sl-SI" sz="1600"/>
              <a:t>V fazi zbiranja podatkov je treba voditi dokumentacijo.Lahko zbiramo podatke sami (Primarni vir) ali pa uporabimo že zbrane podatke (Sekundarni vir).</a:t>
            </a:r>
          </a:p>
        </p:txBody>
      </p:sp>
      <p:sp>
        <p:nvSpPr>
          <p:cNvPr id="20495" name="Text Box 15">
            <a:extLst>
              <a:ext uri="{FF2B5EF4-FFF2-40B4-BE49-F238E27FC236}">
                <a16:creationId xmlns:a16="http://schemas.microsoft.com/office/drawing/2014/main" id="{029C0FD6-118B-4C29-B801-BF16FD6EB33B}"/>
              </a:ext>
            </a:extLst>
          </p:cNvPr>
          <p:cNvSpPr txBox="1">
            <a:spLocks noChangeArrowheads="1"/>
          </p:cNvSpPr>
          <p:nvPr/>
        </p:nvSpPr>
        <p:spPr bwMode="auto">
          <a:xfrm>
            <a:off x="457200" y="5486400"/>
            <a:ext cx="81534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solidFill>
                  <a:srgbClr val="30FF07"/>
                </a:solidFill>
              </a:rPr>
              <a:t>6.Analiza podatkov: </a:t>
            </a:r>
            <a:r>
              <a:rPr lang="sl-SI" altLang="sl-SI" sz="1600"/>
              <a:t>V okviru analize gradiva, podatkov je treba vzpostaviti zvezo med zbranimi podatki ter opredeljeno hipotezo. Poznamo kvantitativno in kvalitativno analizo(oblikujemo sklepe).</a:t>
            </a:r>
          </a:p>
        </p:txBody>
      </p:sp>
      <p:sp>
        <p:nvSpPr>
          <p:cNvPr id="20496" name="Text Box 16">
            <a:extLst>
              <a:ext uri="{FF2B5EF4-FFF2-40B4-BE49-F238E27FC236}">
                <a16:creationId xmlns:a16="http://schemas.microsoft.com/office/drawing/2014/main" id="{DAB1BA92-0660-4E70-A5D8-865BFD1167D9}"/>
              </a:ext>
            </a:extLst>
          </p:cNvPr>
          <p:cNvSpPr txBox="1">
            <a:spLocks noChangeArrowheads="1"/>
          </p:cNvSpPr>
          <p:nvPr/>
        </p:nvSpPr>
        <p:spPr bwMode="auto">
          <a:xfrm>
            <a:off x="457200" y="6324600"/>
            <a:ext cx="815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solidFill>
                  <a:srgbClr val="30FF07"/>
                </a:solidFill>
              </a:rPr>
              <a:t>7. Sklepi: </a:t>
            </a:r>
            <a:r>
              <a:rPr lang="sl-SI" altLang="sl-SI" sz="1600"/>
              <a:t>Sklepi in zbrano gradivo potrdijo ali pa zavržejo hipotezo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lt">
                                    <p:tmPct val="100000"/>
                                  </p:iterate>
                                  <p:childTnLst>
                                    <p:set>
                                      <p:cBhvr>
                                        <p:cTn id="6" dur="1" fill="hold">
                                          <p:stCondLst>
                                            <p:cond delay="0"/>
                                          </p:stCondLst>
                                        </p:cTn>
                                        <p:tgtEl>
                                          <p:spTgt spid="20485"/>
                                        </p:tgtEl>
                                        <p:attrNameLst>
                                          <p:attrName>style.visibility</p:attrName>
                                        </p:attrNameLst>
                                      </p:cBhvr>
                                      <p:to>
                                        <p:strVal val="visible"/>
                                      </p:to>
                                    </p:set>
                                    <p:anim calcmode="lin" valueType="num">
                                      <p:cBhvr additive="base">
                                        <p:cTn id="7" dur="75" fill="hold"/>
                                        <p:tgtEl>
                                          <p:spTgt spid="20485"/>
                                        </p:tgtEl>
                                        <p:attrNameLst>
                                          <p:attrName>ppt_x</p:attrName>
                                        </p:attrNameLst>
                                      </p:cBhvr>
                                      <p:tavLst>
                                        <p:tav tm="0">
                                          <p:val>
                                            <p:strVal val="#ppt_x"/>
                                          </p:val>
                                        </p:tav>
                                        <p:tav tm="100000">
                                          <p:val>
                                            <p:strVal val="#ppt_x"/>
                                          </p:val>
                                        </p:tav>
                                      </p:tavLst>
                                    </p:anim>
                                    <p:anim calcmode="lin" valueType="num">
                                      <p:cBhvr additive="base">
                                        <p:cTn id="8" dur="75" fill="hold"/>
                                        <p:tgtEl>
                                          <p:spTgt spid="2048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0487"/>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0490"/>
                                        </p:tgtEl>
                                        <p:attrNameLst>
                                          <p:attrName>style.visibility</p:attrName>
                                        </p:attrNameLst>
                                      </p:cBhvr>
                                      <p:to>
                                        <p:strVal val="visible"/>
                                      </p:to>
                                    </p:set>
                                  </p:childTnLst>
                                  <p:subTnLst>
                                    <p:audio>
                                      <p:cMediaNode>
                                        <p:cTn display="0" masterRel="sameClick">
                                          <p:stCondLst>
                                            <p:cond evt="begin" delay="0">
                                              <p:tn val="15"/>
                                            </p:cond>
                                          </p:stCondLst>
                                          <p:endCondLst>
                                            <p:cond evt="onStopAudio" delay="0">
                                              <p:tgtEl>
                                                <p:sldTgt/>
                                              </p:tgtEl>
                                            </p:cond>
                                          </p:endCondLst>
                                        </p:cTn>
                                        <p:tgtEl>
                                          <p:sndTgt r:embed="rId2" name="type.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0491"/>
                                        </p:tgtEl>
                                        <p:attrNameLst>
                                          <p:attrName>style.visibility</p:attrName>
                                        </p:attrNameLst>
                                      </p:cBhvr>
                                      <p:to>
                                        <p:strVal val="visible"/>
                                      </p:to>
                                    </p:set>
                                  </p:childTnLst>
                                  <p:subTnLst>
                                    <p:audio>
                                      <p:cMediaNode>
                                        <p:cTn display="0" masterRel="sameClick">
                                          <p:stCondLst>
                                            <p:cond evt="begin" delay="0">
                                              <p:tn val="19"/>
                                            </p:cond>
                                          </p:stCondLst>
                                          <p:endCondLst>
                                            <p:cond evt="onStopAudio" delay="0">
                                              <p:tgtEl>
                                                <p:sldTgt/>
                                              </p:tgtEl>
                                            </p:cond>
                                          </p:endCondLst>
                                        </p:cTn>
                                        <p:tgtEl>
                                          <p:sndTgt r:embed="rId2" name="typ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0492"/>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2" name="type.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0493"/>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type.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20494"/>
                                        </p:tgtEl>
                                        <p:attrNameLst>
                                          <p:attrName>style.visibility</p:attrName>
                                        </p:attrNameLst>
                                      </p:cBhvr>
                                      <p:to>
                                        <p:strVal val="visible"/>
                                      </p:to>
                                    </p:set>
                                  </p:childTnLst>
                                  <p:subTnLst>
                                    <p:audio>
                                      <p:cMediaNode>
                                        <p:cTn display="0" masterRel="sameClick">
                                          <p:stCondLst>
                                            <p:cond evt="begin" delay="0">
                                              <p:tn val="31"/>
                                            </p:cond>
                                          </p:stCondLst>
                                          <p:endCondLst>
                                            <p:cond evt="onStopAudio" delay="0">
                                              <p:tgtEl>
                                                <p:sldTgt/>
                                              </p:tgtEl>
                                            </p:cond>
                                          </p:endCondLst>
                                        </p:cTn>
                                        <p:tgtEl>
                                          <p:sndTgt r:embed="rId2" name="type.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20495"/>
                                        </p:tgtEl>
                                        <p:attrNameLst>
                                          <p:attrName>style.visibility</p:attrName>
                                        </p:attrNameLst>
                                      </p:cBhvr>
                                      <p:to>
                                        <p:strVal val="visible"/>
                                      </p:to>
                                    </p:set>
                                  </p:childTnLst>
                                  <p:subTnLst>
                                    <p:audio>
                                      <p:cMediaNode>
                                        <p:cTn display="0" masterRel="sameClick">
                                          <p:stCondLst>
                                            <p:cond evt="begin" delay="0">
                                              <p:tn val="35"/>
                                            </p:cond>
                                          </p:stCondLst>
                                          <p:endCondLst>
                                            <p:cond evt="onStopAudio" delay="0">
                                              <p:tgtEl>
                                                <p:sldTgt/>
                                              </p:tgtEl>
                                            </p:cond>
                                          </p:endCondLst>
                                        </p:cTn>
                                        <p:tgtEl>
                                          <p:sndTgt r:embed="rId2" name="type.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20496"/>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autoUpdateAnimBg="0"/>
      <p:bldP spid="20487" grpId="0" autoUpdateAnimBg="0"/>
      <p:bldP spid="20490" grpId="0" autoUpdateAnimBg="0"/>
      <p:bldP spid="20491" grpId="0" autoUpdateAnimBg="0"/>
      <p:bldP spid="20492" grpId="0" autoUpdateAnimBg="0"/>
      <p:bldP spid="20493" grpId="0" autoUpdateAnimBg="0"/>
      <p:bldP spid="20494" grpId="0" autoUpdateAnimBg="0"/>
      <p:bldP spid="20495" grpId="0" autoUpdateAnimBg="0"/>
      <p:bldP spid="20496"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a:extLst>
              <a:ext uri="{FF2B5EF4-FFF2-40B4-BE49-F238E27FC236}">
                <a16:creationId xmlns:a16="http://schemas.microsoft.com/office/drawing/2014/main" id="{732DA80C-4B54-4A3B-9206-CDABA907AAA2}"/>
              </a:ext>
            </a:extLst>
          </p:cNvPr>
          <p:cNvSpPr txBox="1">
            <a:spLocks noChangeArrowheads="1"/>
          </p:cNvSpPr>
          <p:nvPr/>
        </p:nvSpPr>
        <p:spPr bwMode="auto">
          <a:xfrm>
            <a:off x="228600" y="228600"/>
            <a:ext cx="8610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800"/>
              <a:t>                      </a:t>
            </a:r>
            <a:r>
              <a:rPr lang="sl-SI" altLang="sl-SI" sz="2800">
                <a:latin typeface="Georgia" panose="02040502050405020303" pitchFamily="18" charset="0"/>
                <a:cs typeface="Times New Roman" panose="02020603050405020304" pitchFamily="18" charset="0"/>
              </a:rPr>
              <a:t> METODE OPAZOVANJA</a:t>
            </a:r>
            <a:r>
              <a:rPr lang="sl-SI" altLang="sl-SI" sz="2800"/>
              <a:t> </a:t>
            </a:r>
          </a:p>
        </p:txBody>
      </p:sp>
      <p:sp>
        <p:nvSpPr>
          <p:cNvPr id="23565" name="Text Box 13">
            <a:extLst>
              <a:ext uri="{FF2B5EF4-FFF2-40B4-BE49-F238E27FC236}">
                <a16:creationId xmlns:a16="http://schemas.microsoft.com/office/drawing/2014/main" id="{D4972789-F563-48CF-91D7-0B3096F1B381}"/>
              </a:ext>
            </a:extLst>
          </p:cNvPr>
          <p:cNvSpPr txBox="1">
            <a:spLocks noChangeArrowheads="1"/>
          </p:cNvSpPr>
          <p:nvPr/>
        </p:nvSpPr>
        <p:spPr bwMode="auto">
          <a:xfrm>
            <a:off x="609600" y="838200"/>
            <a:ext cx="8153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latin typeface="Georgia" panose="02040502050405020303" pitchFamily="18" charset="0"/>
                <a:cs typeface="Times New Roman" panose="02020603050405020304" pitchFamily="18" charset="0"/>
              </a:rPr>
              <a:t>V sociologiji se uporablja </a:t>
            </a:r>
            <a:r>
              <a:rPr lang="sl-SI" altLang="sl-SI" sz="2000" b="1">
                <a:solidFill>
                  <a:srgbClr val="30FF07"/>
                </a:solidFill>
                <a:latin typeface="Georgia" panose="02040502050405020303" pitchFamily="18" charset="0"/>
                <a:cs typeface="Times New Roman" panose="02020603050405020304" pitchFamily="18" charset="0"/>
              </a:rPr>
              <a:t>metoda opazovanja z udeležbo</a:t>
            </a:r>
            <a:r>
              <a:rPr lang="sl-SI" altLang="sl-SI" sz="2000">
                <a:latin typeface="Georgia" panose="02040502050405020303" pitchFamily="18" charset="0"/>
                <a:cs typeface="Times New Roman" panose="02020603050405020304" pitchFamily="18" charset="0"/>
              </a:rPr>
              <a:t>. Zanjo je značilno, da raziskovalec v času, ko raziskuje, živi in dela s skupino, ki jo proučuje.</a:t>
            </a:r>
            <a:r>
              <a:rPr lang="sl-SI" altLang="sl-SI" sz="2000"/>
              <a:t> Preučevanje sekt, plemen, umobolnic, zaporov, brezdomcev.</a:t>
            </a:r>
          </a:p>
        </p:txBody>
      </p:sp>
      <p:sp>
        <p:nvSpPr>
          <p:cNvPr id="23566" name="Text Box 14">
            <a:extLst>
              <a:ext uri="{FF2B5EF4-FFF2-40B4-BE49-F238E27FC236}">
                <a16:creationId xmlns:a16="http://schemas.microsoft.com/office/drawing/2014/main" id="{AE2E5DFB-4C8C-4825-82F1-B7C3D6D6427E}"/>
              </a:ext>
            </a:extLst>
          </p:cNvPr>
          <p:cNvSpPr txBox="1">
            <a:spLocks noChangeArrowheads="1"/>
          </p:cNvSpPr>
          <p:nvPr/>
        </p:nvSpPr>
        <p:spPr bwMode="auto">
          <a:xfrm>
            <a:off x="457200" y="1981200"/>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t>                                                        </a:t>
            </a:r>
            <a:r>
              <a:rPr lang="sl-SI" altLang="sl-SI" sz="1600">
                <a:latin typeface="Georgia" panose="02040502050405020303" pitchFamily="18" charset="0"/>
                <a:cs typeface="Times New Roman" panose="02020603050405020304" pitchFamily="18" charset="0"/>
              </a:rPr>
              <a:t> </a:t>
            </a:r>
            <a:r>
              <a:rPr lang="sl-SI" altLang="sl-SI" sz="1600"/>
              <a:t> </a:t>
            </a:r>
            <a:r>
              <a:rPr lang="sl-SI" altLang="sl-SI" sz="1800">
                <a:latin typeface="Georgia" panose="02040502050405020303" pitchFamily="18" charset="0"/>
                <a:cs typeface="Times New Roman" panose="02020603050405020304" pitchFamily="18" charset="0"/>
              </a:rPr>
              <a:t>Prednosti: </a:t>
            </a:r>
            <a:endParaRPr lang="sl-SI" altLang="sl-SI" sz="1800"/>
          </a:p>
        </p:txBody>
      </p:sp>
      <p:sp>
        <p:nvSpPr>
          <p:cNvPr id="23567" name="Text Box 15">
            <a:extLst>
              <a:ext uri="{FF2B5EF4-FFF2-40B4-BE49-F238E27FC236}">
                <a16:creationId xmlns:a16="http://schemas.microsoft.com/office/drawing/2014/main" id="{A9316DB3-3FFB-496F-9880-449F5A10B253}"/>
              </a:ext>
            </a:extLst>
          </p:cNvPr>
          <p:cNvSpPr txBox="1">
            <a:spLocks noChangeArrowheads="1"/>
          </p:cNvSpPr>
          <p:nvPr/>
        </p:nvSpPr>
        <p:spPr bwMode="auto">
          <a:xfrm>
            <a:off x="533400" y="2362200"/>
            <a:ext cx="81534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latin typeface="Georgia" panose="02040502050405020303" pitchFamily="18" charset="0"/>
                <a:cs typeface="Times New Roman" panose="02020603050405020304" pitchFamily="18" charset="0"/>
              </a:rPr>
              <a:t>---Prednosti tovrstne metode je, da omogoča raziskovalcu spoznati tudi tisti del družbenega življenja skupine, ki je sicer skrit površnemu opazovalcu. Tako bolje razume odnose med člani in članicami skupine in njihovo vedenje. Prav zato se opazovanje z udeležbo uporablja za raziskovanje življenja družbenih skupin, ki so sicer nedostopne in zaprte. </a:t>
            </a:r>
          </a:p>
        </p:txBody>
      </p:sp>
      <p:sp>
        <p:nvSpPr>
          <p:cNvPr id="23568" name="Text Box 16">
            <a:extLst>
              <a:ext uri="{FF2B5EF4-FFF2-40B4-BE49-F238E27FC236}">
                <a16:creationId xmlns:a16="http://schemas.microsoft.com/office/drawing/2014/main" id="{D4609D56-645F-4456-9334-74AC4BBEB514}"/>
              </a:ext>
            </a:extLst>
          </p:cNvPr>
          <p:cNvSpPr txBox="1">
            <a:spLocks noChangeArrowheads="1"/>
          </p:cNvSpPr>
          <p:nvPr/>
        </p:nvSpPr>
        <p:spPr bwMode="auto">
          <a:xfrm>
            <a:off x="533400" y="4038600"/>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latin typeface="Georgia" panose="02040502050405020303" pitchFamily="18" charset="0"/>
                <a:cs typeface="Times New Roman" panose="02020603050405020304" pitchFamily="18" charset="0"/>
              </a:rPr>
              <a:t> </a:t>
            </a:r>
            <a:r>
              <a:rPr lang="sl-SI" altLang="sl-SI" sz="1800"/>
              <a:t>                                                 </a:t>
            </a:r>
            <a:r>
              <a:rPr lang="sl-SI" altLang="sl-SI" sz="1800">
                <a:latin typeface="Georgia" panose="02040502050405020303" pitchFamily="18" charset="0"/>
                <a:cs typeface="Times New Roman" panose="02020603050405020304" pitchFamily="18" charset="0"/>
              </a:rPr>
              <a:t>Pomanjkljivosti:</a:t>
            </a:r>
            <a:r>
              <a:rPr lang="sl-SI" altLang="sl-SI" sz="1800"/>
              <a:t> </a:t>
            </a:r>
          </a:p>
        </p:txBody>
      </p:sp>
      <p:sp>
        <p:nvSpPr>
          <p:cNvPr id="23569" name="Text Box 17">
            <a:extLst>
              <a:ext uri="{FF2B5EF4-FFF2-40B4-BE49-F238E27FC236}">
                <a16:creationId xmlns:a16="http://schemas.microsoft.com/office/drawing/2014/main" id="{97B1DA29-3914-44D3-86E9-CFBE5940F032}"/>
              </a:ext>
            </a:extLst>
          </p:cNvPr>
          <p:cNvSpPr txBox="1">
            <a:spLocks noChangeArrowheads="1"/>
          </p:cNvSpPr>
          <p:nvPr/>
        </p:nvSpPr>
        <p:spPr bwMode="auto">
          <a:xfrm>
            <a:off x="609600" y="3429000"/>
            <a:ext cx="8153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latin typeface="Georgia" panose="02040502050405020303" pitchFamily="18" charset="0"/>
                <a:cs typeface="Times New Roman" panose="02020603050405020304" pitchFamily="18" charset="0"/>
              </a:rPr>
              <a:t>---Med prednostmi te metode raziskovalci navajajo predvsem temeljitejšega, bolj poglobljenega razumevanja življenja ljudi.Zbrani podatki, gradivo in informacije pa so zato bogatejši.</a:t>
            </a:r>
            <a:r>
              <a:rPr lang="sl-SI" altLang="sl-SI" sz="1600"/>
              <a:t> </a:t>
            </a:r>
          </a:p>
        </p:txBody>
      </p:sp>
      <p:sp>
        <p:nvSpPr>
          <p:cNvPr id="23570" name="Text Box 18">
            <a:extLst>
              <a:ext uri="{FF2B5EF4-FFF2-40B4-BE49-F238E27FC236}">
                <a16:creationId xmlns:a16="http://schemas.microsoft.com/office/drawing/2014/main" id="{404D3053-D9F7-445C-B49B-C70868DE1C1E}"/>
              </a:ext>
            </a:extLst>
          </p:cNvPr>
          <p:cNvSpPr txBox="1">
            <a:spLocks noChangeArrowheads="1"/>
          </p:cNvSpPr>
          <p:nvPr/>
        </p:nvSpPr>
        <p:spPr bwMode="auto">
          <a:xfrm>
            <a:off x="609600" y="4495800"/>
            <a:ext cx="815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latin typeface="Georgia" panose="02040502050405020303" pitchFamily="18" charset="0"/>
                <a:cs typeface="Times New Roman" panose="02020603050405020304" pitchFamily="18" charset="0"/>
              </a:rPr>
              <a:t>---Metodo lahko izvajamo le manjših skupinah, možnost posplošitve spoznanj je majhna.</a:t>
            </a:r>
            <a:endParaRPr lang="sl-SI" altLang="sl-SI" sz="1600"/>
          </a:p>
        </p:txBody>
      </p:sp>
      <p:sp>
        <p:nvSpPr>
          <p:cNvPr id="23571" name="Text Box 19">
            <a:extLst>
              <a:ext uri="{FF2B5EF4-FFF2-40B4-BE49-F238E27FC236}">
                <a16:creationId xmlns:a16="http://schemas.microsoft.com/office/drawing/2014/main" id="{93FBD39D-532B-487B-84F3-AB2BE3882589}"/>
              </a:ext>
            </a:extLst>
          </p:cNvPr>
          <p:cNvSpPr txBox="1">
            <a:spLocks noChangeArrowheads="1"/>
          </p:cNvSpPr>
          <p:nvPr/>
        </p:nvSpPr>
        <p:spPr bwMode="auto">
          <a:xfrm>
            <a:off x="609600" y="4800600"/>
            <a:ext cx="8153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latin typeface="Georgia" panose="02040502050405020303" pitchFamily="18" charset="0"/>
                <a:cs typeface="Times New Roman" panose="02020603050405020304" pitchFamily="18" charset="0"/>
              </a:rPr>
              <a:t>---Zelo težko je zapisovati podatke in ugotovitve; raziskovalci so lahko navzoči pri nevarnih ali celo kaznivih dejanjih.</a:t>
            </a:r>
            <a:r>
              <a:rPr lang="sl-SI" altLang="sl-SI" sz="1600"/>
              <a:t> </a:t>
            </a:r>
          </a:p>
        </p:txBody>
      </p:sp>
      <p:sp>
        <p:nvSpPr>
          <p:cNvPr id="23572" name="Text Box 20">
            <a:extLst>
              <a:ext uri="{FF2B5EF4-FFF2-40B4-BE49-F238E27FC236}">
                <a16:creationId xmlns:a16="http://schemas.microsoft.com/office/drawing/2014/main" id="{234E7124-C32A-41EE-AA6A-5FD537F1DDC2}"/>
              </a:ext>
            </a:extLst>
          </p:cNvPr>
          <p:cNvSpPr txBox="1">
            <a:spLocks noChangeArrowheads="1"/>
          </p:cNvSpPr>
          <p:nvPr/>
        </p:nvSpPr>
        <p:spPr bwMode="auto">
          <a:xfrm>
            <a:off x="609600" y="5334000"/>
            <a:ext cx="81534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latin typeface="Georgia" panose="02040502050405020303" pitchFamily="18" charset="0"/>
                <a:cs typeface="Times New Roman" panose="02020603050405020304" pitchFamily="18" charset="0"/>
              </a:rPr>
              <a:t>---To je subjektivna metoda raziskovanja; vloga osebnosti raziskovalca je zelo pomembna. Življenje v določeni skupnosti vpliva tudi na raziskovalca tako, da se le-ta lahko popolnoma vključi v skupino in ni več občutljiv za različnosti in posebnosti, ki raziskovano skupino ločijo od ostalih.</a:t>
            </a:r>
            <a:r>
              <a:rPr lang="sl-SI" altLang="sl-SI" sz="1600"/>
              <a:t> </a:t>
            </a:r>
          </a:p>
        </p:txBody>
      </p:sp>
      <p:sp>
        <p:nvSpPr>
          <p:cNvPr id="23573" name="Text Box 21">
            <a:extLst>
              <a:ext uri="{FF2B5EF4-FFF2-40B4-BE49-F238E27FC236}">
                <a16:creationId xmlns:a16="http://schemas.microsoft.com/office/drawing/2014/main" id="{000259D9-43B4-42F1-9F54-A41B6D1DD57F}"/>
              </a:ext>
            </a:extLst>
          </p:cNvPr>
          <p:cNvSpPr txBox="1">
            <a:spLocks noChangeArrowheads="1"/>
          </p:cNvSpPr>
          <p:nvPr/>
        </p:nvSpPr>
        <p:spPr bwMode="auto">
          <a:xfrm>
            <a:off x="609600" y="6324600"/>
            <a:ext cx="815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latin typeface="Georgia" panose="02040502050405020303" pitchFamily="18" charset="0"/>
                <a:cs typeface="Times New Roman" panose="02020603050405020304" pitchFamily="18" charset="0"/>
              </a:rPr>
              <a:t>---Zahteva zelo veliko časa, tudi več let</a:t>
            </a:r>
            <a:r>
              <a:rPr lang="sl-SI" altLang="sl-SI" sz="16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lt">
                                    <p:tmPct val="100000"/>
                                  </p:iterate>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75" fill="hold"/>
                                        <p:tgtEl>
                                          <p:spTgt spid="23554"/>
                                        </p:tgtEl>
                                        <p:attrNameLst>
                                          <p:attrName>ppt_x</p:attrName>
                                        </p:attrNameLst>
                                      </p:cBhvr>
                                      <p:tavLst>
                                        <p:tav tm="0">
                                          <p:val>
                                            <p:strVal val="#ppt_x"/>
                                          </p:val>
                                        </p:tav>
                                        <p:tav tm="100000">
                                          <p:val>
                                            <p:strVal val="#ppt_x"/>
                                          </p:val>
                                        </p:tav>
                                      </p:tavLst>
                                    </p:anim>
                                    <p:anim calcmode="lin" valueType="num">
                                      <p:cBhvr additive="base">
                                        <p:cTn id="8" dur="75" fill="hold"/>
                                        <p:tgtEl>
                                          <p:spTgt spid="2355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3565"/>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3566"/>
                                        </p:tgtEl>
                                        <p:attrNameLst>
                                          <p:attrName>style.visibility</p:attrName>
                                        </p:attrNameLst>
                                      </p:cBhvr>
                                      <p:to>
                                        <p:strVal val="visible"/>
                                      </p:to>
                                    </p:set>
                                  </p:childTnLst>
                                  <p:subTnLst>
                                    <p:audio>
                                      <p:cMediaNode>
                                        <p:cTn display="0" masterRel="sameClick">
                                          <p:stCondLst>
                                            <p:cond evt="begin" delay="0">
                                              <p:tn val="15"/>
                                            </p:cond>
                                          </p:stCondLst>
                                          <p:endCondLst>
                                            <p:cond evt="onStopAudio" delay="0">
                                              <p:tgtEl>
                                                <p:sldTgt/>
                                              </p:tgtEl>
                                            </p:cond>
                                          </p:endCondLst>
                                        </p:cTn>
                                        <p:tgtEl>
                                          <p:sndTgt r:embed="rId2" name="type.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3567"/>
                                        </p:tgtEl>
                                        <p:attrNameLst>
                                          <p:attrName>style.visibility</p:attrName>
                                        </p:attrNameLst>
                                      </p:cBhvr>
                                      <p:to>
                                        <p:strVal val="visible"/>
                                      </p:to>
                                    </p:set>
                                  </p:childTnLst>
                                  <p:subTnLst>
                                    <p:audio>
                                      <p:cMediaNode>
                                        <p:cTn display="0" masterRel="sameClick">
                                          <p:stCondLst>
                                            <p:cond evt="begin" delay="0">
                                              <p:tn val="19"/>
                                            </p:cond>
                                          </p:stCondLst>
                                          <p:endCondLst>
                                            <p:cond evt="onStopAudio" delay="0">
                                              <p:tgtEl>
                                                <p:sldTgt/>
                                              </p:tgtEl>
                                            </p:cond>
                                          </p:endCondLst>
                                        </p:cTn>
                                        <p:tgtEl>
                                          <p:sndTgt r:embed="rId2" name="typ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3569"/>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2" name="type.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3568"/>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type.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23570"/>
                                        </p:tgtEl>
                                        <p:attrNameLst>
                                          <p:attrName>style.visibility</p:attrName>
                                        </p:attrNameLst>
                                      </p:cBhvr>
                                      <p:to>
                                        <p:strVal val="visible"/>
                                      </p:to>
                                    </p:set>
                                  </p:childTnLst>
                                  <p:subTnLst>
                                    <p:audio>
                                      <p:cMediaNode>
                                        <p:cTn display="0" masterRel="sameClick">
                                          <p:stCondLst>
                                            <p:cond evt="begin" delay="0">
                                              <p:tn val="31"/>
                                            </p:cond>
                                          </p:stCondLst>
                                          <p:endCondLst>
                                            <p:cond evt="onStopAudio" delay="0">
                                              <p:tgtEl>
                                                <p:sldTgt/>
                                              </p:tgtEl>
                                            </p:cond>
                                          </p:endCondLst>
                                        </p:cTn>
                                        <p:tgtEl>
                                          <p:sndTgt r:embed="rId2" name="type.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23571"/>
                                        </p:tgtEl>
                                        <p:attrNameLst>
                                          <p:attrName>style.visibility</p:attrName>
                                        </p:attrNameLst>
                                      </p:cBhvr>
                                      <p:to>
                                        <p:strVal val="visible"/>
                                      </p:to>
                                    </p:set>
                                  </p:childTnLst>
                                  <p:subTnLst>
                                    <p:audio>
                                      <p:cMediaNode>
                                        <p:cTn display="0" masterRel="sameClick">
                                          <p:stCondLst>
                                            <p:cond evt="begin" delay="0">
                                              <p:tn val="35"/>
                                            </p:cond>
                                          </p:stCondLst>
                                          <p:endCondLst>
                                            <p:cond evt="onStopAudio" delay="0">
                                              <p:tgtEl>
                                                <p:sldTgt/>
                                              </p:tgtEl>
                                            </p:cond>
                                          </p:endCondLst>
                                        </p:cTn>
                                        <p:tgtEl>
                                          <p:sndTgt r:embed="rId2" name="type.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23572"/>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type.wav"/>
                                        </p:tgtEl>
                                      </p:cMediaNode>
                                    </p:audio>
                                  </p:sub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23573"/>
                                        </p:tgtEl>
                                        <p:attrNameLst>
                                          <p:attrName>style.visibility</p:attrName>
                                        </p:attrNameLst>
                                      </p:cBhvr>
                                      <p:to>
                                        <p:strVal val="visible"/>
                                      </p:to>
                                    </p:set>
                                  </p:childTnLst>
                                  <p:subTnLst>
                                    <p:audio>
                                      <p:cMediaNode>
                                        <p:cTn display="0" masterRel="sameClick">
                                          <p:stCondLst>
                                            <p:cond evt="begin" delay="0">
                                              <p:tn val="43"/>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65" grpId="0" autoUpdateAnimBg="0"/>
      <p:bldP spid="23566" grpId="0" autoUpdateAnimBg="0"/>
      <p:bldP spid="23567" grpId="0" autoUpdateAnimBg="0"/>
      <p:bldP spid="23568" grpId="0" autoUpdateAnimBg="0"/>
      <p:bldP spid="23569" grpId="0" autoUpdateAnimBg="0"/>
      <p:bldP spid="23570" grpId="0" autoUpdateAnimBg="0"/>
      <p:bldP spid="23571" grpId="0" autoUpdateAnimBg="0"/>
      <p:bldP spid="23572" grpId="0" autoUpdateAnimBg="0"/>
      <p:bldP spid="2357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a:extLst>
              <a:ext uri="{FF2B5EF4-FFF2-40B4-BE49-F238E27FC236}">
                <a16:creationId xmlns:a16="http://schemas.microsoft.com/office/drawing/2014/main" id="{97608017-5DD9-4986-98C4-D183CFF6CE2D}"/>
              </a:ext>
            </a:extLst>
          </p:cNvPr>
          <p:cNvSpPr txBox="1">
            <a:spLocks noChangeArrowheads="1"/>
          </p:cNvSpPr>
          <p:nvPr/>
        </p:nvSpPr>
        <p:spPr bwMode="auto">
          <a:xfrm>
            <a:off x="228600" y="228600"/>
            <a:ext cx="8610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800"/>
              <a:t>                      </a:t>
            </a:r>
            <a:r>
              <a:rPr lang="sl-SI" altLang="sl-SI" sz="2800">
                <a:latin typeface="Georgia" panose="02040502050405020303" pitchFamily="18" charset="0"/>
                <a:cs typeface="Times New Roman" panose="02020603050405020304" pitchFamily="18" charset="0"/>
              </a:rPr>
              <a:t> </a:t>
            </a:r>
            <a:r>
              <a:rPr lang="sl-SI" altLang="sl-SI" sz="2800"/>
              <a:t>          EKSPERIMENT </a:t>
            </a:r>
          </a:p>
        </p:txBody>
      </p:sp>
      <p:sp>
        <p:nvSpPr>
          <p:cNvPr id="24579" name="Text Box 3">
            <a:extLst>
              <a:ext uri="{FF2B5EF4-FFF2-40B4-BE49-F238E27FC236}">
                <a16:creationId xmlns:a16="http://schemas.microsoft.com/office/drawing/2014/main" id="{7F67BAA4-7FB1-435D-9BE3-0CD17F7BA89A}"/>
              </a:ext>
            </a:extLst>
          </p:cNvPr>
          <p:cNvSpPr txBox="1">
            <a:spLocks noChangeArrowheads="1"/>
          </p:cNvSpPr>
          <p:nvPr/>
        </p:nvSpPr>
        <p:spPr bwMode="auto">
          <a:xfrm>
            <a:off x="609600" y="838200"/>
            <a:ext cx="8153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latin typeface="Georgia" panose="02040502050405020303" pitchFamily="18" charset="0"/>
                <a:cs typeface="Times New Roman" panose="02020603050405020304" pitchFamily="18" charset="0"/>
              </a:rPr>
              <a:t>To je metoda sociološkega raziskovanja, kjer namerno vpeljemo spremenljivko in proučujemo učinek njenega delovanja. Eksperimentiranje se opravlja ob predpostavki, da bo razlika med skupinama nastala na podlagi delovanja vpeljane spremenljivke</a:t>
            </a:r>
            <a:r>
              <a:rPr lang="sl-SI" altLang="sl-SI" sz="2000"/>
              <a:t>.</a:t>
            </a:r>
          </a:p>
        </p:txBody>
      </p:sp>
      <p:sp>
        <p:nvSpPr>
          <p:cNvPr id="24582" name="Text Box 6">
            <a:extLst>
              <a:ext uri="{FF2B5EF4-FFF2-40B4-BE49-F238E27FC236}">
                <a16:creationId xmlns:a16="http://schemas.microsoft.com/office/drawing/2014/main" id="{845F91A3-F509-415F-88EB-98ACBF92B118}"/>
              </a:ext>
            </a:extLst>
          </p:cNvPr>
          <p:cNvSpPr txBox="1">
            <a:spLocks noChangeArrowheads="1"/>
          </p:cNvSpPr>
          <p:nvPr/>
        </p:nvSpPr>
        <p:spPr bwMode="auto">
          <a:xfrm>
            <a:off x="457200" y="3657600"/>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t>                                                        </a:t>
            </a:r>
            <a:r>
              <a:rPr lang="sl-SI" altLang="sl-SI" sz="1600">
                <a:latin typeface="Georgia" panose="02040502050405020303" pitchFamily="18" charset="0"/>
                <a:cs typeface="Times New Roman" panose="02020603050405020304" pitchFamily="18" charset="0"/>
              </a:rPr>
              <a:t> </a:t>
            </a:r>
            <a:r>
              <a:rPr lang="sl-SI" altLang="sl-SI" sz="1600"/>
              <a:t> </a:t>
            </a:r>
            <a:r>
              <a:rPr lang="sl-SI" altLang="sl-SI" sz="1800">
                <a:latin typeface="Georgia" panose="02040502050405020303" pitchFamily="18" charset="0"/>
                <a:cs typeface="Times New Roman" panose="02020603050405020304" pitchFamily="18" charset="0"/>
              </a:rPr>
              <a:t>Prednosti: </a:t>
            </a:r>
            <a:endParaRPr lang="sl-SI" altLang="sl-SI" sz="1800"/>
          </a:p>
        </p:txBody>
      </p:sp>
      <p:sp>
        <p:nvSpPr>
          <p:cNvPr id="24583" name="Text Box 7">
            <a:extLst>
              <a:ext uri="{FF2B5EF4-FFF2-40B4-BE49-F238E27FC236}">
                <a16:creationId xmlns:a16="http://schemas.microsoft.com/office/drawing/2014/main" id="{3435B1EB-E857-4994-965B-148AA6CAD13E}"/>
              </a:ext>
            </a:extLst>
          </p:cNvPr>
          <p:cNvSpPr txBox="1">
            <a:spLocks noChangeArrowheads="1"/>
          </p:cNvSpPr>
          <p:nvPr/>
        </p:nvSpPr>
        <p:spPr bwMode="auto">
          <a:xfrm>
            <a:off x="533400" y="5029200"/>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latin typeface="Georgia" panose="02040502050405020303" pitchFamily="18" charset="0"/>
                <a:cs typeface="Times New Roman" panose="02020603050405020304" pitchFamily="18" charset="0"/>
              </a:rPr>
              <a:t> </a:t>
            </a:r>
            <a:r>
              <a:rPr lang="sl-SI" altLang="sl-SI" sz="1800"/>
              <a:t>                                                 </a:t>
            </a:r>
            <a:r>
              <a:rPr lang="sl-SI" altLang="sl-SI" sz="1800">
                <a:latin typeface="Georgia" panose="02040502050405020303" pitchFamily="18" charset="0"/>
                <a:cs typeface="Times New Roman" panose="02020603050405020304" pitchFamily="18" charset="0"/>
              </a:rPr>
              <a:t>Pomanjkljivosti:</a:t>
            </a:r>
            <a:r>
              <a:rPr lang="sl-SI" altLang="sl-SI" sz="1800"/>
              <a:t> </a:t>
            </a:r>
          </a:p>
        </p:txBody>
      </p:sp>
      <p:sp>
        <p:nvSpPr>
          <p:cNvPr id="24584" name="Text Box 8">
            <a:extLst>
              <a:ext uri="{FF2B5EF4-FFF2-40B4-BE49-F238E27FC236}">
                <a16:creationId xmlns:a16="http://schemas.microsoft.com/office/drawing/2014/main" id="{5CB1CE0C-12D4-4692-A8F8-C860EC9E75AE}"/>
              </a:ext>
            </a:extLst>
          </p:cNvPr>
          <p:cNvSpPr txBox="1">
            <a:spLocks noChangeArrowheads="1"/>
          </p:cNvSpPr>
          <p:nvPr/>
        </p:nvSpPr>
        <p:spPr bwMode="auto">
          <a:xfrm>
            <a:off x="533400" y="2362200"/>
            <a:ext cx="815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l-SI" altLang="sl-SI" sz="1600">
              <a:latin typeface="Georgia" panose="02040502050405020303" pitchFamily="18" charset="0"/>
              <a:cs typeface="Times New Roman" panose="02020603050405020304" pitchFamily="18" charset="0"/>
            </a:endParaRPr>
          </a:p>
        </p:txBody>
      </p:sp>
      <p:sp>
        <p:nvSpPr>
          <p:cNvPr id="24585" name="Text Box 9">
            <a:extLst>
              <a:ext uri="{FF2B5EF4-FFF2-40B4-BE49-F238E27FC236}">
                <a16:creationId xmlns:a16="http://schemas.microsoft.com/office/drawing/2014/main" id="{5454B30F-C94D-4483-A452-4C007D7F1B07}"/>
              </a:ext>
            </a:extLst>
          </p:cNvPr>
          <p:cNvSpPr txBox="1">
            <a:spLocks noChangeArrowheads="1"/>
          </p:cNvSpPr>
          <p:nvPr/>
        </p:nvSpPr>
        <p:spPr bwMode="auto">
          <a:xfrm>
            <a:off x="609600" y="4038600"/>
            <a:ext cx="8153400" cy="94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latin typeface="Georgia" panose="02040502050405020303" pitchFamily="18" charset="0"/>
                <a:cs typeface="Times New Roman" panose="02020603050405020304" pitchFamily="18" charset="0"/>
              </a:rPr>
              <a:t>Prednosti se večinoma pojavljajo pri naravoslovju</a:t>
            </a:r>
            <a:r>
              <a:rPr lang="sl-SI" altLang="sl-SI" sz="1600"/>
              <a:t>.</a:t>
            </a:r>
          </a:p>
          <a:p>
            <a:r>
              <a:rPr lang="sl-SI" altLang="sl-SI" sz="1600">
                <a:latin typeface="Georgia" panose="02040502050405020303" pitchFamily="18" charset="0"/>
                <a:cs typeface="Times New Roman" panose="02020603050405020304" pitchFamily="18" charset="0"/>
              </a:rPr>
              <a:t>---Lahko oblikujemo dve enaki skupini in lahko kontroliramo spremenljivke.Lahko preverjamo in ponavljamo rezultate</a:t>
            </a:r>
            <a:r>
              <a:rPr lang="sl-SI" altLang="sl-SI" sz="1600"/>
              <a:t>.</a:t>
            </a:r>
          </a:p>
        </p:txBody>
      </p:sp>
      <p:sp>
        <p:nvSpPr>
          <p:cNvPr id="24586" name="Text Box 10">
            <a:extLst>
              <a:ext uri="{FF2B5EF4-FFF2-40B4-BE49-F238E27FC236}">
                <a16:creationId xmlns:a16="http://schemas.microsoft.com/office/drawing/2014/main" id="{1697AA27-781C-46CB-9BC9-E5ACEBAA544C}"/>
              </a:ext>
            </a:extLst>
          </p:cNvPr>
          <p:cNvSpPr txBox="1">
            <a:spLocks noChangeArrowheads="1"/>
          </p:cNvSpPr>
          <p:nvPr/>
        </p:nvSpPr>
        <p:spPr bwMode="auto">
          <a:xfrm>
            <a:off x="609600" y="5410200"/>
            <a:ext cx="8153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latin typeface="Georgia" panose="02040502050405020303" pitchFamily="18" charset="0"/>
                <a:cs typeface="Times New Roman" panose="02020603050405020304" pitchFamily="18" charset="0"/>
              </a:rPr>
              <a:t>Pri družboslovju se soočamo z največ pomanjkljivosti.</a:t>
            </a:r>
          </a:p>
          <a:p>
            <a:r>
              <a:rPr lang="sl-SI" altLang="sl-SI" sz="1600">
                <a:latin typeface="Georgia" panose="02040502050405020303" pitchFamily="18" charset="0"/>
                <a:cs typeface="Times New Roman" panose="02020603050405020304" pitchFamily="18" charset="0"/>
              </a:rPr>
              <a:t>---Težko je dobiti dve popolnoma enaki skupini ljudi</a:t>
            </a:r>
          </a:p>
        </p:txBody>
      </p:sp>
      <p:sp>
        <p:nvSpPr>
          <p:cNvPr id="24587" name="Text Box 11">
            <a:extLst>
              <a:ext uri="{FF2B5EF4-FFF2-40B4-BE49-F238E27FC236}">
                <a16:creationId xmlns:a16="http://schemas.microsoft.com/office/drawing/2014/main" id="{88BE4727-54AD-4C30-A543-A241427F1B71}"/>
              </a:ext>
            </a:extLst>
          </p:cNvPr>
          <p:cNvSpPr txBox="1">
            <a:spLocks noChangeArrowheads="1"/>
          </p:cNvSpPr>
          <p:nvPr/>
        </p:nvSpPr>
        <p:spPr bwMode="auto">
          <a:xfrm>
            <a:off x="609600" y="6096000"/>
            <a:ext cx="815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latin typeface="Georgia" panose="02040502050405020303" pitchFamily="18" charset="0"/>
                <a:cs typeface="Times New Roman" panose="02020603050405020304" pitchFamily="18" charset="0"/>
              </a:rPr>
              <a:t>---Težko je izolirati delovanje samo ene spremenljivke ali dejavnika </a:t>
            </a:r>
          </a:p>
        </p:txBody>
      </p:sp>
      <p:sp>
        <p:nvSpPr>
          <p:cNvPr id="24588" name="Text Box 12">
            <a:extLst>
              <a:ext uri="{FF2B5EF4-FFF2-40B4-BE49-F238E27FC236}">
                <a16:creationId xmlns:a16="http://schemas.microsoft.com/office/drawing/2014/main" id="{BA26322B-2075-40DD-BC62-85D60FD16967}"/>
              </a:ext>
            </a:extLst>
          </p:cNvPr>
          <p:cNvSpPr txBox="1">
            <a:spLocks noChangeArrowheads="1"/>
          </p:cNvSpPr>
          <p:nvPr/>
        </p:nvSpPr>
        <p:spPr bwMode="auto">
          <a:xfrm>
            <a:off x="609600" y="6400800"/>
            <a:ext cx="815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latin typeface="Georgia" panose="02040502050405020303" pitchFamily="18" charset="0"/>
                <a:cs typeface="Times New Roman" panose="02020603050405020304" pitchFamily="18" charset="0"/>
              </a:rPr>
              <a:t>---Etično vprašanje: Ali je eksperimentiranje na ljudeh sploh opravičljivo? </a:t>
            </a:r>
          </a:p>
        </p:txBody>
      </p:sp>
      <p:sp>
        <p:nvSpPr>
          <p:cNvPr id="24591" name="Text Box 15">
            <a:extLst>
              <a:ext uri="{FF2B5EF4-FFF2-40B4-BE49-F238E27FC236}">
                <a16:creationId xmlns:a16="http://schemas.microsoft.com/office/drawing/2014/main" id="{344D230E-335A-4145-8865-9AF27FA88FDD}"/>
              </a:ext>
            </a:extLst>
          </p:cNvPr>
          <p:cNvSpPr txBox="1">
            <a:spLocks noChangeArrowheads="1"/>
          </p:cNvSpPr>
          <p:nvPr/>
        </p:nvSpPr>
        <p:spPr bwMode="auto">
          <a:xfrm>
            <a:off x="609600" y="2209800"/>
            <a:ext cx="81534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latin typeface="Georgia" panose="02040502050405020303" pitchFamily="18" charset="0"/>
                <a:cs typeface="Times New Roman" panose="02020603050405020304" pitchFamily="18" charset="0"/>
              </a:rPr>
              <a:t>1</a:t>
            </a:r>
            <a:r>
              <a:rPr lang="sl-SI" altLang="sl-SI" sz="1600"/>
              <a:t>. </a:t>
            </a:r>
            <a:r>
              <a:rPr lang="sl-SI" altLang="sl-SI" sz="1600">
                <a:latin typeface="Georgia" panose="02040502050405020303" pitchFamily="18" charset="0"/>
                <a:cs typeface="Times New Roman" panose="02020603050405020304" pitchFamily="18" charset="0"/>
              </a:rPr>
              <a:t>Eksperimentalna skupina je skupina, v katero namerno vpeljemo delovanje spremenljivke. Potem opazujemo spremembo med eksperimentalno in kontrolno skupino zaradi delovanja spremenljivke.</a:t>
            </a:r>
            <a:endParaRPr lang="sl-SI" altLang="sl-SI" sz="1600"/>
          </a:p>
        </p:txBody>
      </p:sp>
      <p:sp>
        <p:nvSpPr>
          <p:cNvPr id="24592" name="Text Box 16">
            <a:extLst>
              <a:ext uri="{FF2B5EF4-FFF2-40B4-BE49-F238E27FC236}">
                <a16:creationId xmlns:a16="http://schemas.microsoft.com/office/drawing/2014/main" id="{6A87FEAB-ECB1-4A83-96BF-B22D158CDBB9}"/>
              </a:ext>
            </a:extLst>
          </p:cNvPr>
          <p:cNvSpPr txBox="1">
            <a:spLocks noChangeArrowheads="1"/>
          </p:cNvSpPr>
          <p:nvPr/>
        </p:nvSpPr>
        <p:spPr bwMode="auto">
          <a:xfrm>
            <a:off x="609600" y="3200400"/>
            <a:ext cx="815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t>2. </a:t>
            </a:r>
            <a:r>
              <a:rPr lang="sl-SI" altLang="sl-SI" sz="1600">
                <a:latin typeface="Georgia" panose="02040502050405020303" pitchFamily="18" charset="0"/>
                <a:cs typeface="Times New Roman" panose="02020603050405020304" pitchFamily="18" charset="0"/>
              </a:rPr>
              <a:t>Kontrolna skupina je skupina, v kateri delovanja namerno vpeljane spremenljivke ni.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lt">
                                    <p:tmPct val="100000"/>
                                  </p:iterate>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75" fill="hold"/>
                                        <p:tgtEl>
                                          <p:spTgt spid="24578"/>
                                        </p:tgtEl>
                                        <p:attrNameLst>
                                          <p:attrName>ppt_x</p:attrName>
                                        </p:attrNameLst>
                                      </p:cBhvr>
                                      <p:tavLst>
                                        <p:tav tm="0">
                                          <p:val>
                                            <p:strVal val="#ppt_x"/>
                                          </p:val>
                                        </p:tav>
                                        <p:tav tm="100000">
                                          <p:val>
                                            <p:strVal val="#ppt_x"/>
                                          </p:val>
                                        </p:tav>
                                      </p:tavLst>
                                    </p:anim>
                                    <p:anim calcmode="lin" valueType="num">
                                      <p:cBhvr additive="base">
                                        <p:cTn id="8" dur="75" fill="hold"/>
                                        <p:tgtEl>
                                          <p:spTgt spid="2457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4579"/>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4591"/>
                                        </p:tgtEl>
                                        <p:attrNameLst>
                                          <p:attrName>style.visibility</p:attrName>
                                        </p:attrNameLst>
                                      </p:cBhvr>
                                      <p:to>
                                        <p:strVal val="visible"/>
                                      </p:to>
                                    </p:set>
                                  </p:childTnLst>
                                  <p:subTnLst>
                                    <p:audio>
                                      <p:cMediaNode>
                                        <p:cTn display="0" masterRel="sameClick">
                                          <p:stCondLst>
                                            <p:cond evt="begin" delay="0">
                                              <p:tn val="15"/>
                                            </p:cond>
                                          </p:stCondLst>
                                          <p:endCondLst>
                                            <p:cond evt="onStopAudio" delay="0">
                                              <p:tgtEl>
                                                <p:sldTgt/>
                                              </p:tgtEl>
                                            </p:cond>
                                          </p:endCondLst>
                                        </p:cTn>
                                        <p:tgtEl>
                                          <p:sndTgt r:embed="rId2" name="type.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4592"/>
                                        </p:tgtEl>
                                        <p:attrNameLst>
                                          <p:attrName>style.visibility</p:attrName>
                                        </p:attrNameLst>
                                      </p:cBhvr>
                                      <p:to>
                                        <p:strVal val="visible"/>
                                      </p:to>
                                    </p:set>
                                  </p:childTnLst>
                                  <p:subTnLst>
                                    <p:audio>
                                      <p:cMediaNode>
                                        <p:cTn display="0" masterRel="sameClick">
                                          <p:stCondLst>
                                            <p:cond evt="begin" delay="0">
                                              <p:tn val="19"/>
                                            </p:cond>
                                          </p:stCondLst>
                                          <p:endCondLst>
                                            <p:cond evt="onStopAudio" delay="0">
                                              <p:tgtEl>
                                                <p:sldTgt/>
                                              </p:tgtEl>
                                            </p:cond>
                                          </p:endCondLst>
                                        </p:cTn>
                                        <p:tgtEl>
                                          <p:sndTgt r:embed="rId2" name="typ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4582"/>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2" name="type.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4585"/>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type.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24583"/>
                                        </p:tgtEl>
                                        <p:attrNameLst>
                                          <p:attrName>style.visibility</p:attrName>
                                        </p:attrNameLst>
                                      </p:cBhvr>
                                      <p:to>
                                        <p:strVal val="visible"/>
                                      </p:to>
                                    </p:set>
                                  </p:childTnLst>
                                  <p:subTnLst>
                                    <p:audio>
                                      <p:cMediaNode>
                                        <p:cTn display="0" masterRel="sameClick">
                                          <p:stCondLst>
                                            <p:cond evt="begin" delay="0">
                                              <p:tn val="31"/>
                                            </p:cond>
                                          </p:stCondLst>
                                          <p:endCondLst>
                                            <p:cond evt="onStopAudio" delay="0">
                                              <p:tgtEl>
                                                <p:sldTgt/>
                                              </p:tgtEl>
                                            </p:cond>
                                          </p:endCondLst>
                                        </p:cTn>
                                        <p:tgtEl>
                                          <p:sndTgt r:embed="rId2" name="type.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24586"/>
                                        </p:tgtEl>
                                        <p:attrNameLst>
                                          <p:attrName>style.visibility</p:attrName>
                                        </p:attrNameLst>
                                      </p:cBhvr>
                                      <p:to>
                                        <p:strVal val="visible"/>
                                      </p:to>
                                    </p:set>
                                  </p:childTnLst>
                                  <p:subTnLst>
                                    <p:audio>
                                      <p:cMediaNode>
                                        <p:cTn display="0" masterRel="sameClick">
                                          <p:stCondLst>
                                            <p:cond evt="begin" delay="0">
                                              <p:tn val="35"/>
                                            </p:cond>
                                          </p:stCondLst>
                                          <p:endCondLst>
                                            <p:cond evt="onStopAudio" delay="0">
                                              <p:tgtEl>
                                                <p:sldTgt/>
                                              </p:tgtEl>
                                            </p:cond>
                                          </p:endCondLst>
                                        </p:cTn>
                                        <p:tgtEl>
                                          <p:sndTgt r:embed="rId2" name="type.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24587"/>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type.wav"/>
                                        </p:tgtEl>
                                      </p:cMediaNode>
                                    </p:audio>
                                  </p:sub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24588"/>
                                        </p:tgtEl>
                                        <p:attrNameLst>
                                          <p:attrName>style.visibility</p:attrName>
                                        </p:attrNameLst>
                                      </p:cBhvr>
                                      <p:to>
                                        <p:strVal val="visible"/>
                                      </p:to>
                                    </p:set>
                                  </p:childTnLst>
                                  <p:subTnLst>
                                    <p:audio>
                                      <p:cMediaNode>
                                        <p:cTn display="0" masterRel="sameClick">
                                          <p:stCondLst>
                                            <p:cond evt="begin" delay="0">
                                              <p:tn val="43"/>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autoUpdateAnimBg="0"/>
      <p:bldP spid="24582" grpId="0" autoUpdateAnimBg="0"/>
      <p:bldP spid="24583" grpId="0" autoUpdateAnimBg="0"/>
      <p:bldP spid="24585" grpId="0" autoUpdateAnimBg="0"/>
      <p:bldP spid="24586" grpId="0" autoUpdateAnimBg="0"/>
      <p:bldP spid="24587" grpId="0" autoUpdateAnimBg="0"/>
      <p:bldP spid="24588" grpId="0" autoUpdateAnimBg="0"/>
      <p:bldP spid="24591" grpId="0" autoUpdateAnimBg="0"/>
      <p:bldP spid="2459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a:extLst>
              <a:ext uri="{FF2B5EF4-FFF2-40B4-BE49-F238E27FC236}">
                <a16:creationId xmlns:a16="http://schemas.microsoft.com/office/drawing/2014/main" id="{25DA5788-3A07-4A83-86B5-C15F8C805C70}"/>
              </a:ext>
            </a:extLst>
          </p:cNvPr>
          <p:cNvSpPr txBox="1">
            <a:spLocks noChangeArrowheads="1"/>
          </p:cNvSpPr>
          <p:nvPr/>
        </p:nvSpPr>
        <p:spPr bwMode="auto">
          <a:xfrm>
            <a:off x="228600" y="228600"/>
            <a:ext cx="8610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800"/>
              <a:t>                     METODA   SPRAŠEVANJA</a:t>
            </a:r>
          </a:p>
        </p:txBody>
      </p:sp>
      <p:sp>
        <p:nvSpPr>
          <p:cNvPr id="25603" name="Text Box 3">
            <a:extLst>
              <a:ext uri="{FF2B5EF4-FFF2-40B4-BE49-F238E27FC236}">
                <a16:creationId xmlns:a16="http://schemas.microsoft.com/office/drawing/2014/main" id="{55050F00-A9CB-4D39-9FC2-8168D0CDE42D}"/>
              </a:ext>
            </a:extLst>
          </p:cNvPr>
          <p:cNvSpPr txBox="1">
            <a:spLocks noChangeArrowheads="1"/>
          </p:cNvSpPr>
          <p:nvPr/>
        </p:nvSpPr>
        <p:spPr bwMode="auto">
          <a:xfrm>
            <a:off x="609600" y="838200"/>
            <a:ext cx="81534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latin typeface="Georgia" panose="02040502050405020303" pitchFamily="18" charset="0"/>
                <a:cs typeface="Times New Roman" panose="02020603050405020304" pitchFamily="18" charset="0"/>
              </a:rPr>
              <a:t>Metoda spraševanja je ena od najpogosteje uporabljenih socioloških metod, saj omogočajo </a:t>
            </a:r>
            <a:r>
              <a:rPr lang="sl-SI" altLang="sl-SI" sz="2000" b="1">
                <a:latin typeface="Georgia" panose="02040502050405020303" pitchFamily="18" charset="0"/>
                <a:cs typeface="Times New Roman" panose="02020603050405020304" pitchFamily="18" charset="0"/>
              </a:rPr>
              <a:t>kvantitativno obdelavo podatkov </a:t>
            </a:r>
            <a:r>
              <a:rPr lang="sl-SI" altLang="sl-SI" sz="2000">
                <a:latin typeface="Georgia" panose="02040502050405020303" pitchFamily="18" charset="0"/>
                <a:cs typeface="Times New Roman" panose="02020603050405020304" pitchFamily="18" charset="0"/>
              </a:rPr>
              <a:t>in lahko zajamejo veliko ljudi. Pogosto nas konkretno vedenje ljudi niti ne zanima; zanimajo nas njihova stališča, videnja in prepričanja. V takšnih primerih je najprimernejša metoda spraševanja.Najznačilnejši obliki metode spraševanja sta </a:t>
            </a:r>
            <a:r>
              <a:rPr lang="sl-SI" altLang="sl-SI" sz="2000" b="1">
                <a:solidFill>
                  <a:srgbClr val="30FF07"/>
                </a:solidFill>
                <a:latin typeface="Georgia" panose="02040502050405020303" pitchFamily="18" charset="0"/>
                <a:cs typeface="Times New Roman" panose="02020603050405020304" pitchFamily="18" charset="0"/>
              </a:rPr>
              <a:t>intervju in anketa.</a:t>
            </a:r>
            <a:r>
              <a:rPr lang="sl-SI" altLang="sl-SI" sz="2000">
                <a:solidFill>
                  <a:srgbClr val="30FF07"/>
                </a:solidFill>
              </a:rPr>
              <a:t> </a:t>
            </a:r>
          </a:p>
        </p:txBody>
      </p:sp>
      <p:sp>
        <p:nvSpPr>
          <p:cNvPr id="25605" name="Text Box 5">
            <a:extLst>
              <a:ext uri="{FF2B5EF4-FFF2-40B4-BE49-F238E27FC236}">
                <a16:creationId xmlns:a16="http://schemas.microsoft.com/office/drawing/2014/main" id="{EAA45CFA-B433-4212-8AE9-3C35275CF91E}"/>
              </a:ext>
            </a:extLst>
          </p:cNvPr>
          <p:cNvSpPr txBox="1">
            <a:spLocks noChangeArrowheads="1"/>
          </p:cNvSpPr>
          <p:nvPr/>
        </p:nvSpPr>
        <p:spPr bwMode="auto">
          <a:xfrm>
            <a:off x="381000" y="2590800"/>
            <a:ext cx="8610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800"/>
              <a:t>                                     </a:t>
            </a:r>
            <a:r>
              <a:rPr lang="sl-SI" altLang="sl-SI" sz="2600"/>
              <a:t>Intervju</a:t>
            </a:r>
          </a:p>
        </p:txBody>
      </p:sp>
      <p:sp>
        <p:nvSpPr>
          <p:cNvPr id="25606" name="Text Box 6">
            <a:extLst>
              <a:ext uri="{FF2B5EF4-FFF2-40B4-BE49-F238E27FC236}">
                <a16:creationId xmlns:a16="http://schemas.microsoft.com/office/drawing/2014/main" id="{B41F43F4-A525-457B-8732-382E321DD7DB}"/>
              </a:ext>
            </a:extLst>
          </p:cNvPr>
          <p:cNvSpPr txBox="1">
            <a:spLocks noChangeArrowheads="1"/>
          </p:cNvSpPr>
          <p:nvPr/>
        </p:nvSpPr>
        <p:spPr bwMode="auto">
          <a:xfrm>
            <a:off x="457200" y="3124200"/>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latin typeface="Georgia" panose="02040502050405020303" pitchFamily="18" charset="0"/>
                <a:cs typeface="Times New Roman" panose="02020603050405020304" pitchFamily="18" charset="0"/>
              </a:rPr>
              <a:t>STRUKTURIRANI INTERVJU:</a:t>
            </a:r>
            <a:r>
              <a:rPr lang="sl-SI" altLang="sl-SI" sz="1800"/>
              <a:t> </a:t>
            </a:r>
          </a:p>
        </p:txBody>
      </p:sp>
      <p:sp>
        <p:nvSpPr>
          <p:cNvPr id="25607" name="Text Box 7">
            <a:extLst>
              <a:ext uri="{FF2B5EF4-FFF2-40B4-BE49-F238E27FC236}">
                <a16:creationId xmlns:a16="http://schemas.microsoft.com/office/drawing/2014/main" id="{13F86FC2-9242-419E-8B2B-23D1CEBA7F36}"/>
              </a:ext>
            </a:extLst>
          </p:cNvPr>
          <p:cNvSpPr txBox="1">
            <a:spLocks noChangeArrowheads="1"/>
          </p:cNvSpPr>
          <p:nvPr/>
        </p:nvSpPr>
        <p:spPr bwMode="auto">
          <a:xfrm>
            <a:off x="457200" y="5257800"/>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latin typeface="Georgia" panose="02040502050405020303" pitchFamily="18" charset="0"/>
                <a:cs typeface="Times New Roman" panose="02020603050405020304" pitchFamily="18" charset="0"/>
              </a:rPr>
              <a:t>NESTRUKTURIRANI INTERVJU:</a:t>
            </a:r>
            <a:r>
              <a:rPr lang="sl-SI" altLang="sl-SI" sz="1600"/>
              <a:t>                                                        </a:t>
            </a:r>
            <a:r>
              <a:rPr lang="sl-SI" altLang="sl-SI" sz="1600">
                <a:latin typeface="Georgia" panose="02040502050405020303" pitchFamily="18" charset="0"/>
                <a:cs typeface="Times New Roman" panose="02020603050405020304" pitchFamily="18" charset="0"/>
              </a:rPr>
              <a:t> </a:t>
            </a:r>
            <a:r>
              <a:rPr lang="sl-SI" altLang="sl-SI" sz="1600"/>
              <a:t> </a:t>
            </a:r>
          </a:p>
        </p:txBody>
      </p:sp>
      <p:sp>
        <p:nvSpPr>
          <p:cNvPr id="25608" name="Text Box 8">
            <a:extLst>
              <a:ext uri="{FF2B5EF4-FFF2-40B4-BE49-F238E27FC236}">
                <a16:creationId xmlns:a16="http://schemas.microsoft.com/office/drawing/2014/main" id="{89C1E7C8-A9DB-46D0-9DCE-E0688FD283E5}"/>
              </a:ext>
            </a:extLst>
          </p:cNvPr>
          <p:cNvSpPr txBox="1">
            <a:spLocks noChangeArrowheads="1"/>
          </p:cNvSpPr>
          <p:nvPr/>
        </p:nvSpPr>
        <p:spPr bwMode="auto">
          <a:xfrm>
            <a:off x="457200" y="3505200"/>
            <a:ext cx="815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latin typeface="Georgia" panose="02040502050405020303" pitchFamily="18" charset="0"/>
                <a:cs typeface="Times New Roman" panose="02020603050405020304" pitchFamily="18" charset="0"/>
              </a:rPr>
              <a:t>Je intervju, ki poteka ob vnaprej pripravljenih vprašanjih.</a:t>
            </a:r>
            <a:r>
              <a:rPr lang="sl-SI" altLang="sl-SI" sz="1600"/>
              <a:t> </a:t>
            </a:r>
          </a:p>
        </p:txBody>
      </p:sp>
      <p:sp>
        <p:nvSpPr>
          <p:cNvPr id="25609" name="Text Box 9">
            <a:extLst>
              <a:ext uri="{FF2B5EF4-FFF2-40B4-BE49-F238E27FC236}">
                <a16:creationId xmlns:a16="http://schemas.microsoft.com/office/drawing/2014/main" id="{0623D646-2C7E-41E6-900E-EED0B385460B}"/>
              </a:ext>
            </a:extLst>
          </p:cNvPr>
          <p:cNvSpPr txBox="1">
            <a:spLocks noChangeArrowheads="1"/>
          </p:cNvSpPr>
          <p:nvPr/>
        </p:nvSpPr>
        <p:spPr bwMode="auto">
          <a:xfrm>
            <a:off x="457200" y="3810000"/>
            <a:ext cx="8153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b="1">
                <a:latin typeface="Georgia" panose="02040502050405020303" pitchFamily="18" charset="0"/>
                <a:cs typeface="Times New Roman" panose="02020603050405020304" pitchFamily="18" charset="0"/>
              </a:rPr>
              <a:t>Prednosti:</a:t>
            </a:r>
            <a:r>
              <a:rPr lang="sl-SI" altLang="sl-SI" sz="1600">
                <a:latin typeface="Georgia" panose="02040502050405020303" pitchFamily="18" charset="0"/>
                <a:cs typeface="Times New Roman" panose="02020603050405020304" pitchFamily="18" charset="0"/>
              </a:rPr>
              <a:t> Omogoča hitrejše napredovanje, sogovornika sta ves čas osredotočena na osnovno tematiko razgovora, vpliv izpraševalca je nekoliko zmanjšan, je manj oseben.</a:t>
            </a:r>
            <a:r>
              <a:rPr lang="sl-SI" altLang="sl-SI" sz="1600"/>
              <a:t> </a:t>
            </a:r>
          </a:p>
        </p:txBody>
      </p:sp>
      <p:sp>
        <p:nvSpPr>
          <p:cNvPr id="25610" name="Text Box 10">
            <a:extLst>
              <a:ext uri="{FF2B5EF4-FFF2-40B4-BE49-F238E27FC236}">
                <a16:creationId xmlns:a16="http://schemas.microsoft.com/office/drawing/2014/main" id="{243CF342-908B-4190-BE30-53B29139EF59}"/>
              </a:ext>
            </a:extLst>
          </p:cNvPr>
          <p:cNvSpPr txBox="1">
            <a:spLocks noChangeArrowheads="1"/>
          </p:cNvSpPr>
          <p:nvPr/>
        </p:nvSpPr>
        <p:spPr bwMode="auto">
          <a:xfrm>
            <a:off x="457200" y="4343400"/>
            <a:ext cx="81534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b="1">
                <a:latin typeface="Georgia" panose="02040502050405020303" pitchFamily="18" charset="0"/>
                <a:cs typeface="Times New Roman" panose="02020603050405020304" pitchFamily="18" charset="0"/>
              </a:rPr>
              <a:t>Pomanjkljivosti: </a:t>
            </a:r>
            <a:r>
              <a:rPr lang="sl-SI" altLang="sl-SI" sz="1600">
                <a:latin typeface="Georgia" panose="02040502050405020303" pitchFamily="18" charset="0"/>
                <a:cs typeface="Times New Roman" panose="02020603050405020304" pitchFamily="18" charset="0"/>
              </a:rPr>
              <a:t>Odgovori so bolj skopi, pridobljene informacije so omejene. Vprašani ima malo možnosti, da izrazi svoja mnenja tudi o nekaterih drugih stvareh, ki pa morda bistveno vplivajo na raziskovalni problem.</a:t>
            </a:r>
            <a:r>
              <a:rPr lang="sl-SI" altLang="sl-SI" sz="1600"/>
              <a:t> </a:t>
            </a:r>
          </a:p>
        </p:txBody>
      </p:sp>
      <p:sp>
        <p:nvSpPr>
          <p:cNvPr id="25611" name="Text Box 11">
            <a:extLst>
              <a:ext uri="{FF2B5EF4-FFF2-40B4-BE49-F238E27FC236}">
                <a16:creationId xmlns:a16="http://schemas.microsoft.com/office/drawing/2014/main" id="{B35B72DA-272B-4B7E-B206-FA186EB5130B}"/>
              </a:ext>
            </a:extLst>
          </p:cNvPr>
          <p:cNvSpPr txBox="1">
            <a:spLocks noChangeArrowheads="1"/>
          </p:cNvSpPr>
          <p:nvPr/>
        </p:nvSpPr>
        <p:spPr bwMode="auto">
          <a:xfrm>
            <a:off x="457200" y="5638800"/>
            <a:ext cx="81534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600">
                <a:latin typeface="Georgia" panose="02040502050405020303" pitchFamily="18" charset="0"/>
                <a:cs typeface="Times New Roman" panose="02020603050405020304" pitchFamily="18" charset="0"/>
              </a:rPr>
              <a:t>Je intervju, ki je mnogo manj formalen, vzdušje je bolj podobno sproščenemu razgovoru. Pri takšnem intervjuju ni vnaprej natančno pripravljenih vprašanj. Raziskovalec določi samo okvirno temo spraševanja (glede na raziskovalni problem).</a:t>
            </a:r>
            <a:endParaRPr lang="sl-SI" altLang="sl-SI"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lt">
                                    <p:tmPct val="100000"/>
                                  </p:iterate>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75" fill="hold"/>
                                        <p:tgtEl>
                                          <p:spTgt spid="25602"/>
                                        </p:tgtEl>
                                        <p:attrNameLst>
                                          <p:attrName>ppt_x</p:attrName>
                                        </p:attrNameLst>
                                      </p:cBhvr>
                                      <p:tavLst>
                                        <p:tav tm="0">
                                          <p:val>
                                            <p:strVal val="#ppt_x"/>
                                          </p:val>
                                        </p:tav>
                                        <p:tav tm="100000">
                                          <p:val>
                                            <p:strVal val="#ppt_x"/>
                                          </p:val>
                                        </p:tav>
                                      </p:tavLst>
                                    </p:anim>
                                    <p:anim calcmode="lin" valueType="num">
                                      <p:cBhvr additive="base">
                                        <p:cTn id="8" dur="75" fill="hold"/>
                                        <p:tgtEl>
                                          <p:spTgt spid="2560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5603"/>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iterate type="lt">
                                    <p:tmPct val="100000"/>
                                  </p:iterate>
                                  <p:childTnLst>
                                    <p:set>
                                      <p:cBhvr>
                                        <p:cTn id="16" dur="1" fill="hold">
                                          <p:stCondLst>
                                            <p:cond delay="0"/>
                                          </p:stCondLst>
                                        </p:cTn>
                                        <p:tgtEl>
                                          <p:spTgt spid="25605"/>
                                        </p:tgtEl>
                                        <p:attrNameLst>
                                          <p:attrName>style.visibility</p:attrName>
                                        </p:attrNameLst>
                                      </p:cBhvr>
                                      <p:to>
                                        <p:strVal val="visible"/>
                                      </p:to>
                                    </p:set>
                                    <p:anim calcmode="lin" valueType="num">
                                      <p:cBhvr additive="base">
                                        <p:cTn id="17" dur="75" fill="hold"/>
                                        <p:tgtEl>
                                          <p:spTgt spid="25605"/>
                                        </p:tgtEl>
                                        <p:attrNameLst>
                                          <p:attrName>ppt_x</p:attrName>
                                        </p:attrNameLst>
                                      </p:cBhvr>
                                      <p:tavLst>
                                        <p:tav tm="0">
                                          <p:val>
                                            <p:strVal val="#ppt_x"/>
                                          </p:val>
                                        </p:tav>
                                        <p:tav tm="100000">
                                          <p:val>
                                            <p:strVal val="#ppt_x"/>
                                          </p:val>
                                        </p:tav>
                                      </p:tavLst>
                                    </p:anim>
                                    <p:anim calcmode="lin" valueType="num">
                                      <p:cBhvr additive="base">
                                        <p:cTn id="18" dur="75" fill="hold"/>
                                        <p:tgtEl>
                                          <p:spTgt spid="2560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type.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5606"/>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type.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5608"/>
                                        </p:tgtEl>
                                        <p:attrNameLst>
                                          <p:attrName>style.visibility</p:attrName>
                                        </p:attrNameLst>
                                      </p:cBhvr>
                                      <p:to>
                                        <p:strVal val="visible"/>
                                      </p:to>
                                    </p:set>
                                  </p:childTnLst>
                                  <p:subTnLst>
                                    <p:audio>
                                      <p:cMediaNode>
                                        <p:cTn display="0" masterRel="sameClick">
                                          <p:stCondLst>
                                            <p:cond evt="begin" delay="0">
                                              <p:tn val="25"/>
                                            </p:cond>
                                          </p:stCondLst>
                                          <p:endCondLst>
                                            <p:cond evt="onStopAudio" delay="0">
                                              <p:tgtEl>
                                                <p:sldTgt/>
                                              </p:tgtEl>
                                            </p:cond>
                                          </p:endCondLst>
                                        </p:cTn>
                                        <p:tgtEl>
                                          <p:sndTgt r:embed="rId2" name="type.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5609"/>
                                        </p:tgtEl>
                                        <p:attrNameLst>
                                          <p:attrName>style.visibility</p:attrName>
                                        </p:attrNameLst>
                                      </p:cBhvr>
                                      <p:to>
                                        <p:strVal val="visible"/>
                                      </p:to>
                                    </p:set>
                                  </p:childTnLst>
                                  <p:subTnLst>
                                    <p:audio>
                                      <p:cMediaNode>
                                        <p:cTn display="0" masterRel="sameClick">
                                          <p:stCondLst>
                                            <p:cond evt="begin" delay="0">
                                              <p:tn val="29"/>
                                            </p:cond>
                                          </p:stCondLst>
                                          <p:endCondLst>
                                            <p:cond evt="onStopAudio" delay="0">
                                              <p:tgtEl>
                                                <p:sldTgt/>
                                              </p:tgtEl>
                                            </p:cond>
                                          </p:endCondLst>
                                        </p:cTn>
                                        <p:tgtEl>
                                          <p:sndTgt r:embed="rId2" name="type.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5610"/>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2" name="type.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5607"/>
                                        </p:tgtEl>
                                        <p:attrNameLst>
                                          <p:attrName>style.visibility</p:attrName>
                                        </p:attrNameLst>
                                      </p:cBhvr>
                                      <p:to>
                                        <p:strVal val="visible"/>
                                      </p:to>
                                    </p:set>
                                  </p:childTnLst>
                                  <p:subTnLst>
                                    <p:audio>
                                      <p:cMediaNode>
                                        <p:cTn display="0" masterRel="sameClick">
                                          <p:stCondLst>
                                            <p:cond evt="begin" delay="0">
                                              <p:tn val="37"/>
                                            </p:cond>
                                          </p:stCondLst>
                                          <p:endCondLst>
                                            <p:cond evt="onStopAudio" delay="0">
                                              <p:tgtEl>
                                                <p:sldTgt/>
                                              </p:tgtEl>
                                            </p:cond>
                                          </p:endCondLst>
                                        </p:cTn>
                                        <p:tgtEl>
                                          <p:sndTgt r:embed="rId2" name="type.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5611"/>
                                        </p:tgtEl>
                                        <p:attrNameLst>
                                          <p:attrName>style.visibility</p:attrName>
                                        </p:attrNameLst>
                                      </p:cBhvr>
                                      <p:to>
                                        <p:strVal val="visible"/>
                                      </p:to>
                                    </p:set>
                                  </p:childTnLst>
                                  <p:subTnLst>
                                    <p:audio>
                                      <p:cMediaNode>
                                        <p:cTn display="0" masterRel="sameClick">
                                          <p:stCondLst>
                                            <p:cond evt="begin" delay="0">
                                              <p:tn val="41"/>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3" grpId="0" autoUpdateAnimBg="0"/>
      <p:bldP spid="25605" grpId="0" autoUpdateAnimBg="0"/>
      <p:bldP spid="25606" grpId="0" autoUpdateAnimBg="0"/>
      <p:bldP spid="25607" grpId="0" autoUpdateAnimBg="0"/>
      <p:bldP spid="25608" grpId="0" autoUpdateAnimBg="0"/>
      <p:bldP spid="25609" grpId="0" autoUpdateAnimBg="0"/>
      <p:bldP spid="25610" grpId="0" autoUpdateAnimBg="0"/>
      <p:bldP spid="25611"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A9C3601-D0BA-4423-8B0E-77BAEEA550B5}"/>
              </a:ext>
            </a:extLst>
          </p:cNvPr>
          <p:cNvSpPr>
            <a:spLocks noChangeArrowheads="1"/>
          </p:cNvSpPr>
          <p:nvPr/>
        </p:nvSpPr>
        <p:spPr bwMode="auto">
          <a:xfrm>
            <a:off x="0" y="990600"/>
            <a:ext cx="914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0"/>
              </a:spcBef>
            </a:pPr>
            <a:r>
              <a:rPr lang="sl-SI" altLang="sl-SI" sz="2000">
                <a:latin typeface="Georgia" panose="02040502050405020303" pitchFamily="18" charset="0"/>
                <a:cs typeface="Times New Roman" panose="02020603050405020304" pitchFamily="18" charset="0"/>
              </a:rPr>
              <a:t>Pri zbiranju podatkov lahko naletimo na različne vrste težav. V tabeli so prikazani najpogostejši problemi pri zbiranju podatkov.</a:t>
            </a:r>
            <a:endParaRPr lang="sl-SI" altLang="sl-SI" sz="2000">
              <a:latin typeface="Georgia" panose="02040502050405020303" pitchFamily="18" charset="0"/>
            </a:endParaRPr>
          </a:p>
        </p:txBody>
      </p:sp>
      <p:grpSp>
        <p:nvGrpSpPr>
          <p:cNvPr id="31782" name="Group 38">
            <a:extLst>
              <a:ext uri="{FF2B5EF4-FFF2-40B4-BE49-F238E27FC236}">
                <a16:creationId xmlns:a16="http://schemas.microsoft.com/office/drawing/2014/main" id="{1AF71E13-D360-402D-9E0D-2C6D5E0A0610}"/>
              </a:ext>
            </a:extLst>
          </p:cNvPr>
          <p:cNvGrpSpPr>
            <a:grpSpLocks/>
          </p:cNvGrpSpPr>
          <p:nvPr/>
        </p:nvGrpSpPr>
        <p:grpSpPr bwMode="auto">
          <a:xfrm>
            <a:off x="1371600" y="2057400"/>
            <a:ext cx="6248400" cy="4343400"/>
            <a:chOff x="-3" y="821"/>
            <a:chExt cx="3586" cy="2502"/>
          </a:xfrm>
        </p:grpSpPr>
        <p:grpSp>
          <p:nvGrpSpPr>
            <p:cNvPr id="31780" name="Group 36">
              <a:extLst>
                <a:ext uri="{FF2B5EF4-FFF2-40B4-BE49-F238E27FC236}">
                  <a16:creationId xmlns:a16="http://schemas.microsoft.com/office/drawing/2014/main" id="{4F11DD4C-DC09-434C-9452-2604DE69FFCA}"/>
                </a:ext>
              </a:extLst>
            </p:cNvPr>
            <p:cNvGrpSpPr>
              <a:grpSpLocks/>
            </p:cNvGrpSpPr>
            <p:nvPr/>
          </p:nvGrpSpPr>
          <p:grpSpPr bwMode="auto">
            <a:xfrm>
              <a:off x="0" y="824"/>
              <a:ext cx="3580" cy="2496"/>
              <a:chOff x="0" y="824"/>
              <a:chExt cx="3580" cy="2496"/>
            </a:xfrm>
          </p:grpSpPr>
          <p:grpSp>
            <p:nvGrpSpPr>
              <p:cNvPr id="31759" name="Group 15">
                <a:extLst>
                  <a:ext uri="{FF2B5EF4-FFF2-40B4-BE49-F238E27FC236}">
                    <a16:creationId xmlns:a16="http://schemas.microsoft.com/office/drawing/2014/main" id="{0616AFF0-6557-4DAB-B78C-A9772B6EA2F0}"/>
                  </a:ext>
                </a:extLst>
              </p:cNvPr>
              <p:cNvGrpSpPr>
                <a:grpSpLocks/>
              </p:cNvGrpSpPr>
              <p:nvPr/>
            </p:nvGrpSpPr>
            <p:grpSpPr bwMode="auto">
              <a:xfrm>
                <a:off x="0" y="824"/>
                <a:ext cx="3580" cy="422"/>
                <a:chOff x="0" y="824"/>
                <a:chExt cx="3580" cy="422"/>
              </a:xfrm>
            </p:grpSpPr>
            <p:sp>
              <p:nvSpPr>
                <p:cNvPr id="31747" name="Rectangle 3">
                  <a:extLst>
                    <a:ext uri="{FF2B5EF4-FFF2-40B4-BE49-F238E27FC236}">
                      <a16:creationId xmlns:a16="http://schemas.microsoft.com/office/drawing/2014/main" id="{6B14274B-BC43-4A97-92EB-8FB9A18F5980}"/>
                    </a:ext>
                  </a:extLst>
                </p:cNvPr>
                <p:cNvSpPr>
                  <a:spLocks noChangeArrowheads="1"/>
                </p:cNvSpPr>
                <p:nvPr/>
              </p:nvSpPr>
              <p:spPr bwMode="auto">
                <a:xfrm>
                  <a:off x="43" y="824"/>
                  <a:ext cx="3494" cy="42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0"/>
                    </a:spcBef>
                  </a:pPr>
                  <a:r>
                    <a:rPr lang="sl-SI" altLang="sl-SI" sz="1600" b="1">
                      <a:solidFill>
                        <a:srgbClr val="30FF07"/>
                      </a:solidFill>
                      <a:latin typeface="Georgia" panose="02040502050405020303" pitchFamily="18" charset="0"/>
                      <a:cs typeface="Times New Roman" panose="02020603050405020304" pitchFamily="18" charset="0"/>
                    </a:rPr>
                    <a:t>TEŽAVE PRI ZBIRANJU PODATKOV</a:t>
                  </a:r>
                  <a:endParaRPr lang="sl-SI" altLang="sl-SI" sz="1600">
                    <a:solidFill>
                      <a:srgbClr val="30FF07"/>
                    </a:solidFill>
                    <a:latin typeface="Georgia" panose="02040502050405020303" pitchFamily="18" charset="0"/>
                    <a:cs typeface="Times New Roman" panose="02020603050405020304" pitchFamily="18" charset="0"/>
                  </a:endParaRPr>
                </a:p>
                <a:p>
                  <a:pPr algn="ctr" eaLnBrk="0" hangingPunct="0">
                    <a:spcBef>
                      <a:spcPct val="0"/>
                    </a:spcBef>
                  </a:pPr>
                  <a:endParaRPr lang="sl-SI" altLang="sl-SI" sz="1600">
                    <a:solidFill>
                      <a:srgbClr val="30FF07"/>
                    </a:solidFill>
                    <a:latin typeface="Georgia" panose="02040502050405020303" pitchFamily="18" charset="0"/>
                  </a:endParaRPr>
                </a:p>
              </p:txBody>
            </p:sp>
            <p:sp>
              <p:nvSpPr>
                <p:cNvPr id="31758" name="Rectangle 14">
                  <a:extLst>
                    <a:ext uri="{FF2B5EF4-FFF2-40B4-BE49-F238E27FC236}">
                      <a16:creationId xmlns:a16="http://schemas.microsoft.com/office/drawing/2014/main" id="{6205CBB0-C072-4FF3-B313-264326BE1CA5}"/>
                    </a:ext>
                  </a:extLst>
                </p:cNvPr>
                <p:cNvSpPr>
                  <a:spLocks noChangeArrowheads="1"/>
                </p:cNvSpPr>
                <p:nvPr/>
              </p:nvSpPr>
              <p:spPr bwMode="auto">
                <a:xfrm>
                  <a:off x="0" y="824"/>
                  <a:ext cx="3580" cy="42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31761" name="Group 17">
                <a:extLst>
                  <a:ext uri="{FF2B5EF4-FFF2-40B4-BE49-F238E27FC236}">
                    <a16:creationId xmlns:a16="http://schemas.microsoft.com/office/drawing/2014/main" id="{B9CC28FE-755B-4C4B-A478-B893A8EFC832}"/>
                  </a:ext>
                </a:extLst>
              </p:cNvPr>
              <p:cNvGrpSpPr>
                <a:grpSpLocks/>
              </p:cNvGrpSpPr>
              <p:nvPr/>
            </p:nvGrpSpPr>
            <p:grpSpPr bwMode="auto">
              <a:xfrm>
                <a:off x="0" y="1246"/>
                <a:ext cx="1790" cy="422"/>
                <a:chOff x="0" y="1246"/>
                <a:chExt cx="1790" cy="422"/>
              </a:xfrm>
            </p:grpSpPr>
            <p:sp>
              <p:nvSpPr>
                <p:cNvPr id="31748" name="Rectangle 4">
                  <a:extLst>
                    <a:ext uri="{FF2B5EF4-FFF2-40B4-BE49-F238E27FC236}">
                      <a16:creationId xmlns:a16="http://schemas.microsoft.com/office/drawing/2014/main" id="{4112A3DA-1F30-4BAF-900C-9959D61A423D}"/>
                    </a:ext>
                  </a:extLst>
                </p:cNvPr>
                <p:cNvSpPr>
                  <a:spLocks noChangeArrowheads="1"/>
                </p:cNvSpPr>
                <p:nvPr/>
              </p:nvSpPr>
              <p:spPr bwMode="auto">
                <a:xfrm>
                  <a:off x="43" y="1246"/>
                  <a:ext cx="1704" cy="42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0"/>
                    </a:spcBef>
                  </a:pPr>
                  <a:r>
                    <a:rPr lang="sl-SI" altLang="sl-SI" sz="1600">
                      <a:latin typeface="Georgia" panose="02040502050405020303" pitchFamily="18" charset="0"/>
                      <a:cs typeface="Times New Roman" panose="02020603050405020304" pitchFamily="18" charset="0"/>
                    </a:rPr>
                    <a:t>že zbrani podatki</a:t>
                  </a:r>
                  <a:endParaRPr lang="sl-SI" altLang="sl-SI" sz="1600"/>
                </a:p>
                <a:p>
                  <a:pPr algn="ctr">
                    <a:spcBef>
                      <a:spcPct val="0"/>
                    </a:spcBef>
                  </a:pPr>
                  <a:r>
                    <a:rPr lang="sl-SI" altLang="sl-SI" sz="1600"/>
                    <a:t>(Sekundarni vir)</a:t>
                  </a:r>
                </a:p>
              </p:txBody>
            </p:sp>
            <p:sp>
              <p:nvSpPr>
                <p:cNvPr id="31760" name="Rectangle 16">
                  <a:extLst>
                    <a:ext uri="{FF2B5EF4-FFF2-40B4-BE49-F238E27FC236}">
                      <a16:creationId xmlns:a16="http://schemas.microsoft.com/office/drawing/2014/main" id="{2106F148-8C96-445D-8561-3414106069BF}"/>
                    </a:ext>
                  </a:extLst>
                </p:cNvPr>
                <p:cNvSpPr>
                  <a:spLocks noChangeArrowheads="1"/>
                </p:cNvSpPr>
                <p:nvPr/>
              </p:nvSpPr>
              <p:spPr bwMode="auto">
                <a:xfrm>
                  <a:off x="0" y="1246"/>
                  <a:ext cx="1790" cy="42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31763" name="Group 19">
                <a:extLst>
                  <a:ext uri="{FF2B5EF4-FFF2-40B4-BE49-F238E27FC236}">
                    <a16:creationId xmlns:a16="http://schemas.microsoft.com/office/drawing/2014/main" id="{425C8A7F-EF79-46A7-952F-6848A5C68445}"/>
                  </a:ext>
                </a:extLst>
              </p:cNvPr>
              <p:cNvGrpSpPr>
                <a:grpSpLocks/>
              </p:cNvGrpSpPr>
              <p:nvPr/>
            </p:nvGrpSpPr>
            <p:grpSpPr bwMode="auto">
              <a:xfrm>
                <a:off x="1790" y="1246"/>
                <a:ext cx="1790" cy="422"/>
                <a:chOff x="1790" y="1246"/>
                <a:chExt cx="1790" cy="422"/>
              </a:xfrm>
            </p:grpSpPr>
            <p:sp>
              <p:nvSpPr>
                <p:cNvPr id="31749" name="Rectangle 5">
                  <a:extLst>
                    <a:ext uri="{FF2B5EF4-FFF2-40B4-BE49-F238E27FC236}">
                      <a16:creationId xmlns:a16="http://schemas.microsoft.com/office/drawing/2014/main" id="{65F833F8-FEE5-4AF5-8BAC-14B7C38B5096}"/>
                    </a:ext>
                  </a:extLst>
                </p:cNvPr>
                <p:cNvSpPr>
                  <a:spLocks noChangeArrowheads="1"/>
                </p:cNvSpPr>
                <p:nvPr/>
              </p:nvSpPr>
              <p:spPr bwMode="auto">
                <a:xfrm>
                  <a:off x="1833" y="1246"/>
                  <a:ext cx="1704" cy="42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0"/>
                    </a:spcBef>
                  </a:pPr>
                  <a:r>
                    <a:rPr lang="sl-SI" altLang="sl-SI" sz="1600">
                      <a:latin typeface="Georgia" panose="02040502050405020303" pitchFamily="18" charset="0"/>
                      <a:cs typeface="Times New Roman" panose="02020603050405020304" pitchFamily="18" charset="0"/>
                    </a:rPr>
                    <a:t>podatki, ki jih zberemo sami</a:t>
                  </a:r>
                </a:p>
                <a:p>
                  <a:pPr algn="ctr" eaLnBrk="0" hangingPunct="0">
                    <a:spcBef>
                      <a:spcPct val="0"/>
                    </a:spcBef>
                  </a:pPr>
                  <a:r>
                    <a:rPr lang="sl-SI" altLang="sl-SI" sz="1600">
                      <a:latin typeface="Georgia" panose="02040502050405020303" pitchFamily="18" charset="0"/>
                    </a:rPr>
                    <a:t>(Primarni vir)</a:t>
                  </a:r>
                </a:p>
              </p:txBody>
            </p:sp>
            <p:sp>
              <p:nvSpPr>
                <p:cNvPr id="31762" name="Rectangle 18">
                  <a:extLst>
                    <a:ext uri="{FF2B5EF4-FFF2-40B4-BE49-F238E27FC236}">
                      <a16:creationId xmlns:a16="http://schemas.microsoft.com/office/drawing/2014/main" id="{FE6928A0-9028-48F1-83F5-26B5C4D20824}"/>
                    </a:ext>
                  </a:extLst>
                </p:cNvPr>
                <p:cNvSpPr>
                  <a:spLocks noChangeArrowheads="1"/>
                </p:cNvSpPr>
                <p:nvPr/>
              </p:nvSpPr>
              <p:spPr bwMode="auto">
                <a:xfrm>
                  <a:off x="1790" y="1246"/>
                  <a:ext cx="1790" cy="42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31765" name="Group 21">
                <a:extLst>
                  <a:ext uri="{FF2B5EF4-FFF2-40B4-BE49-F238E27FC236}">
                    <a16:creationId xmlns:a16="http://schemas.microsoft.com/office/drawing/2014/main" id="{09EEC236-6D67-4269-863E-24DC418F9C94}"/>
                  </a:ext>
                </a:extLst>
              </p:cNvPr>
              <p:cNvGrpSpPr>
                <a:grpSpLocks/>
              </p:cNvGrpSpPr>
              <p:nvPr/>
            </p:nvGrpSpPr>
            <p:grpSpPr bwMode="auto">
              <a:xfrm>
                <a:off x="0" y="1668"/>
                <a:ext cx="1790" cy="413"/>
                <a:chOff x="0" y="1668"/>
                <a:chExt cx="1790" cy="413"/>
              </a:xfrm>
            </p:grpSpPr>
            <p:sp>
              <p:nvSpPr>
                <p:cNvPr id="31750" name="Rectangle 6">
                  <a:extLst>
                    <a:ext uri="{FF2B5EF4-FFF2-40B4-BE49-F238E27FC236}">
                      <a16:creationId xmlns:a16="http://schemas.microsoft.com/office/drawing/2014/main" id="{E3F0B087-9E71-49D0-A9E6-D156C7176F5C}"/>
                    </a:ext>
                  </a:extLst>
                </p:cNvPr>
                <p:cNvSpPr>
                  <a:spLocks noChangeArrowheads="1"/>
                </p:cNvSpPr>
                <p:nvPr/>
              </p:nvSpPr>
              <p:spPr bwMode="auto">
                <a:xfrm>
                  <a:off x="43" y="1668"/>
                  <a:ext cx="1704" cy="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0"/>
                    </a:spcBef>
                  </a:pPr>
                  <a:r>
                    <a:rPr lang="sl-SI" altLang="sl-SI" sz="1600">
                      <a:latin typeface="Georgia" panose="02040502050405020303" pitchFamily="18" charset="0"/>
                      <a:cs typeface="Times New Roman" panose="02020603050405020304" pitchFamily="18" charset="0"/>
                    </a:rPr>
                    <a:t>-uporabnost podatkov</a:t>
                  </a:r>
                </a:p>
                <a:p>
                  <a:pPr algn="just" eaLnBrk="0" hangingPunct="0">
                    <a:spcBef>
                      <a:spcPct val="0"/>
                    </a:spcBef>
                  </a:pPr>
                  <a:endParaRPr lang="sl-SI" altLang="sl-SI" sz="1600">
                    <a:latin typeface="Georgia" panose="02040502050405020303" pitchFamily="18" charset="0"/>
                  </a:endParaRPr>
                </a:p>
              </p:txBody>
            </p:sp>
            <p:sp>
              <p:nvSpPr>
                <p:cNvPr id="31764" name="Rectangle 20">
                  <a:extLst>
                    <a:ext uri="{FF2B5EF4-FFF2-40B4-BE49-F238E27FC236}">
                      <a16:creationId xmlns:a16="http://schemas.microsoft.com/office/drawing/2014/main" id="{3E1BF326-B657-4B24-A377-D266AA4D4735}"/>
                    </a:ext>
                  </a:extLst>
                </p:cNvPr>
                <p:cNvSpPr>
                  <a:spLocks noChangeArrowheads="1"/>
                </p:cNvSpPr>
                <p:nvPr/>
              </p:nvSpPr>
              <p:spPr bwMode="auto">
                <a:xfrm>
                  <a:off x="0" y="1668"/>
                  <a:ext cx="1790" cy="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31767" name="Group 23">
                <a:extLst>
                  <a:ext uri="{FF2B5EF4-FFF2-40B4-BE49-F238E27FC236}">
                    <a16:creationId xmlns:a16="http://schemas.microsoft.com/office/drawing/2014/main" id="{0CDB1513-7FF0-4FB3-B9F4-ACE35DD61718}"/>
                  </a:ext>
                </a:extLst>
              </p:cNvPr>
              <p:cNvGrpSpPr>
                <a:grpSpLocks/>
              </p:cNvGrpSpPr>
              <p:nvPr/>
            </p:nvGrpSpPr>
            <p:grpSpPr bwMode="auto">
              <a:xfrm>
                <a:off x="1790" y="1668"/>
                <a:ext cx="1790" cy="413"/>
                <a:chOff x="1790" y="1668"/>
                <a:chExt cx="1790" cy="413"/>
              </a:xfrm>
            </p:grpSpPr>
            <p:sp>
              <p:nvSpPr>
                <p:cNvPr id="31751" name="Rectangle 7">
                  <a:extLst>
                    <a:ext uri="{FF2B5EF4-FFF2-40B4-BE49-F238E27FC236}">
                      <a16:creationId xmlns:a16="http://schemas.microsoft.com/office/drawing/2014/main" id="{D1719203-ECE9-4E7B-8BEE-DA7D2D8C5D81}"/>
                    </a:ext>
                  </a:extLst>
                </p:cNvPr>
                <p:cNvSpPr>
                  <a:spLocks noChangeArrowheads="1"/>
                </p:cNvSpPr>
                <p:nvPr/>
              </p:nvSpPr>
              <p:spPr bwMode="auto">
                <a:xfrm>
                  <a:off x="1833" y="1668"/>
                  <a:ext cx="1704" cy="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0"/>
                    </a:spcBef>
                  </a:pPr>
                  <a:r>
                    <a:rPr lang="sl-SI" altLang="sl-SI" sz="1600">
                      <a:latin typeface="Georgia" panose="02040502050405020303" pitchFamily="18" charset="0"/>
                      <a:cs typeface="Times New Roman" panose="02020603050405020304" pitchFamily="18" charset="0"/>
                    </a:rPr>
                    <a:t>-potrebujemo več časa</a:t>
                  </a:r>
                </a:p>
                <a:p>
                  <a:pPr algn="just" eaLnBrk="0" hangingPunct="0">
                    <a:spcBef>
                      <a:spcPct val="0"/>
                    </a:spcBef>
                  </a:pPr>
                  <a:endParaRPr lang="sl-SI" altLang="sl-SI" sz="1600">
                    <a:latin typeface="Georgia" panose="02040502050405020303" pitchFamily="18" charset="0"/>
                  </a:endParaRPr>
                </a:p>
              </p:txBody>
            </p:sp>
            <p:sp>
              <p:nvSpPr>
                <p:cNvPr id="31766" name="Rectangle 22">
                  <a:extLst>
                    <a:ext uri="{FF2B5EF4-FFF2-40B4-BE49-F238E27FC236}">
                      <a16:creationId xmlns:a16="http://schemas.microsoft.com/office/drawing/2014/main" id="{4E3B6D90-9EC2-4B71-9994-1FF83D9C03AD}"/>
                    </a:ext>
                  </a:extLst>
                </p:cNvPr>
                <p:cNvSpPr>
                  <a:spLocks noChangeArrowheads="1"/>
                </p:cNvSpPr>
                <p:nvPr/>
              </p:nvSpPr>
              <p:spPr bwMode="auto">
                <a:xfrm>
                  <a:off x="1790" y="1668"/>
                  <a:ext cx="1790" cy="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31769" name="Group 25">
                <a:extLst>
                  <a:ext uri="{FF2B5EF4-FFF2-40B4-BE49-F238E27FC236}">
                    <a16:creationId xmlns:a16="http://schemas.microsoft.com/office/drawing/2014/main" id="{B4ADDE30-D923-4177-8BFA-8BC800A0F610}"/>
                  </a:ext>
                </a:extLst>
              </p:cNvPr>
              <p:cNvGrpSpPr>
                <a:grpSpLocks/>
              </p:cNvGrpSpPr>
              <p:nvPr/>
            </p:nvGrpSpPr>
            <p:grpSpPr bwMode="auto">
              <a:xfrm>
                <a:off x="0" y="2081"/>
                <a:ext cx="1790" cy="413"/>
                <a:chOff x="0" y="2081"/>
                <a:chExt cx="1790" cy="413"/>
              </a:xfrm>
            </p:grpSpPr>
            <p:sp>
              <p:nvSpPr>
                <p:cNvPr id="31752" name="Rectangle 8">
                  <a:extLst>
                    <a:ext uri="{FF2B5EF4-FFF2-40B4-BE49-F238E27FC236}">
                      <a16:creationId xmlns:a16="http://schemas.microsoft.com/office/drawing/2014/main" id="{3748DBC8-2689-4603-BFAA-7E5BBEA8E452}"/>
                    </a:ext>
                  </a:extLst>
                </p:cNvPr>
                <p:cNvSpPr>
                  <a:spLocks noChangeArrowheads="1"/>
                </p:cNvSpPr>
                <p:nvPr/>
              </p:nvSpPr>
              <p:spPr bwMode="auto">
                <a:xfrm>
                  <a:off x="43" y="2081"/>
                  <a:ext cx="1704" cy="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0"/>
                    </a:spcBef>
                  </a:pPr>
                  <a:r>
                    <a:rPr lang="sl-SI" altLang="sl-SI" sz="1600">
                      <a:latin typeface="Georgia" panose="02040502050405020303" pitchFamily="18" charset="0"/>
                      <a:cs typeface="Times New Roman" panose="02020603050405020304" pitchFamily="18" charset="0"/>
                    </a:rPr>
                    <a:t>-avtorske pravice</a:t>
                  </a:r>
                </a:p>
                <a:p>
                  <a:pPr algn="just" eaLnBrk="0" hangingPunct="0">
                    <a:spcBef>
                      <a:spcPct val="0"/>
                    </a:spcBef>
                  </a:pPr>
                  <a:endParaRPr lang="sl-SI" altLang="sl-SI" sz="1600">
                    <a:latin typeface="Georgia" panose="02040502050405020303" pitchFamily="18" charset="0"/>
                  </a:endParaRPr>
                </a:p>
              </p:txBody>
            </p:sp>
            <p:sp>
              <p:nvSpPr>
                <p:cNvPr id="31768" name="Rectangle 24">
                  <a:extLst>
                    <a:ext uri="{FF2B5EF4-FFF2-40B4-BE49-F238E27FC236}">
                      <a16:creationId xmlns:a16="http://schemas.microsoft.com/office/drawing/2014/main" id="{CAA3309D-FCA5-4836-8AF9-65D2C6B8FA4C}"/>
                    </a:ext>
                  </a:extLst>
                </p:cNvPr>
                <p:cNvSpPr>
                  <a:spLocks noChangeArrowheads="1"/>
                </p:cNvSpPr>
                <p:nvPr/>
              </p:nvSpPr>
              <p:spPr bwMode="auto">
                <a:xfrm>
                  <a:off x="0" y="2081"/>
                  <a:ext cx="1790" cy="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31771" name="Group 27">
                <a:extLst>
                  <a:ext uri="{FF2B5EF4-FFF2-40B4-BE49-F238E27FC236}">
                    <a16:creationId xmlns:a16="http://schemas.microsoft.com/office/drawing/2014/main" id="{33C5F966-EADB-49E7-BE52-8CA0536CBEA6}"/>
                  </a:ext>
                </a:extLst>
              </p:cNvPr>
              <p:cNvGrpSpPr>
                <a:grpSpLocks/>
              </p:cNvGrpSpPr>
              <p:nvPr/>
            </p:nvGrpSpPr>
            <p:grpSpPr bwMode="auto">
              <a:xfrm>
                <a:off x="1790" y="2081"/>
                <a:ext cx="1790" cy="413"/>
                <a:chOff x="1790" y="2081"/>
                <a:chExt cx="1790" cy="413"/>
              </a:xfrm>
            </p:grpSpPr>
            <p:sp>
              <p:nvSpPr>
                <p:cNvPr id="31753" name="Rectangle 9">
                  <a:extLst>
                    <a:ext uri="{FF2B5EF4-FFF2-40B4-BE49-F238E27FC236}">
                      <a16:creationId xmlns:a16="http://schemas.microsoft.com/office/drawing/2014/main" id="{5227C9D0-9DCD-499B-BA25-49794E80C429}"/>
                    </a:ext>
                  </a:extLst>
                </p:cNvPr>
                <p:cNvSpPr>
                  <a:spLocks noChangeArrowheads="1"/>
                </p:cNvSpPr>
                <p:nvPr/>
              </p:nvSpPr>
              <p:spPr bwMode="auto">
                <a:xfrm>
                  <a:off x="1833" y="2081"/>
                  <a:ext cx="1704" cy="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0"/>
                    </a:spcBef>
                  </a:pPr>
                  <a:r>
                    <a:rPr lang="sl-SI" altLang="sl-SI" sz="1600">
                      <a:latin typeface="Georgia" panose="02040502050405020303" pitchFamily="18" charset="0"/>
                      <a:cs typeface="Times New Roman" panose="02020603050405020304" pitchFamily="18" charset="0"/>
                    </a:rPr>
                    <a:t>-podatke moramo preveriti</a:t>
                  </a:r>
                </a:p>
                <a:p>
                  <a:pPr algn="just" eaLnBrk="0" hangingPunct="0">
                    <a:spcBef>
                      <a:spcPct val="0"/>
                    </a:spcBef>
                  </a:pPr>
                  <a:endParaRPr lang="sl-SI" altLang="sl-SI" sz="1600">
                    <a:latin typeface="Georgia" panose="02040502050405020303" pitchFamily="18" charset="0"/>
                  </a:endParaRPr>
                </a:p>
              </p:txBody>
            </p:sp>
            <p:sp>
              <p:nvSpPr>
                <p:cNvPr id="31770" name="Rectangle 26">
                  <a:extLst>
                    <a:ext uri="{FF2B5EF4-FFF2-40B4-BE49-F238E27FC236}">
                      <a16:creationId xmlns:a16="http://schemas.microsoft.com/office/drawing/2014/main" id="{A110A9D9-0CD7-468D-8FDB-9216B5A89E54}"/>
                    </a:ext>
                  </a:extLst>
                </p:cNvPr>
                <p:cNvSpPr>
                  <a:spLocks noChangeArrowheads="1"/>
                </p:cNvSpPr>
                <p:nvPr/>
              </p:nvSpPr>
              <p:spPr bwMode="auto">
                <a:xfrm>
                  <a:off x="1790" y="2081"/>
                  <a:ext cx="1790" cy="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31773" name="Group 29">
                <a:extLst>
                  <a:ext uri="{FF2B5EF4-FFF2-40B4-BE49-F238E27FC236}">
                    <a16:creationId xmlns:a16="http://schemas.microsoft.com/office/drawing/2014/main" id="{A8F903F3-B457-41A7-AD2E-E8C0666DBE0C}"/>
                  </a:ext>
                </a:extLst>
              </p:cNvPr>
              <p:cNvGrpSpPr>
                <a:grpSpLocks/>
              </p:cNvGrpSpPr>
              <p:nvPr/>
            </p:nvGrpSpPr>
            <p:grpSpPr bwMode="auto">
              <a:xfrm>
                <a:off x="0" y="2494"/>
                <a:ext cx="1790" cy="413"/>
                <a:chOff x="0" y="2494"/>
                <a:chExt cx="1790" cy="413"/>
              </a:xfrm>
            </p:grpSpPr>
            <p:sp>
              <p:nvSpPr>
                <p:cNvPr id="31754" name="Rectangle 10">
                  <a:extLst>
                    <a:ext uri="{FF2B5EF4-FFF2-40B4-BE49-F238E27FC236}">
                      <a16:creationId xmlns:a16="http://schemas.microsoft.com/office/drawing/2014/main" id="{72DC03DB-228B-40C5-8C15-173F3A7A0A31}"/>
                    </a:ext>
                  </a:extLst>
                </p:cNvPr>
                <p:cNvSpPr>
                  <a:spLocks noChangeArrowheads="1"/>
                </p:cNvSpPr>
                <p:nvPr/>
              </p:nvSpPr>
              <p:spPr bwMode="auto">
                <a:xfrm>
                  <a:off x="43" y="2494"/>
                  <a:ext cx="1704" cy="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0"/>
                    </a:spcBef>
                  </a:pPr>
                  <a:r>
                    <a:rPr lang="sl-SI" altLang="sl-SI" sz="1600">
                      <a:latin typeface="Georgia" panose="02040502050405020303" pitchFamily="18" charset="0"/>
                      <a:cs typeface="Times New Roman" panose="02020603050405020304" pitchFamily="18" charset="0"/>
                    </a:rPr>
                    <a:t>-podatki</a:t>
                  </a:r>
                  <a:r>
                    <a:rPr lang="sl-SI" altLang="sl-SI" sz="1600"/>
                    <a:t> </a:t>
                  </a:r>
                  <a:r>
                    <a:rPr lang="sl-SI" altLang="sl-SI" sz="1600">
                      <a:latin typeface="Georgia" panose="02040502050405020303" pitchFamily="18" charset="0"/>
                      <a:cs typeface="Times New Roman" panose="02020603050405020304" pitchFamily="18" charset="0"/>
                    </a:rPr>
                    <a:t>ne pojasnjujejo naš problem</a:t>
                  </a:r>
                </a:p>
                <a:p>
                  <a:pPr algn="just" eaLnBrk="0" hangingPunct="0">
                    <a:spcBef>
                      <a:spcPct val="0"/>
                    </a:spcBef>
                  </a:pPr>
                  <a:endParaRPr lang="sl-SI" altLang="sl-SI" sz="1600">
                    <a:latin typeface="Georgia" panose="02040502050405020303" pitchFamily="18" charset="0"/>
                  </a:endParaRPr>
                </a:p>
              </p:txBody>
            </p:sp>
            <p:sp>
              <p:nvSpPr>
                <p:cNvPr id="31772" name="Rectangle 28">
                  <a:extLst>
                    <a:ext uri="{FF2B5EF4-FFF2-40B4-BE49-F238E27FC236}">
                      <a16:creationId xmlns:a16="http://schemas.microsoft.com/office/drawing/2014/main" id="{50D1B374-CB27-44F0-84B8-D66B721B4D71}"/>
                    </a:ext>
                  </a:extLst>
                </p:cNvPr>
                <p:cNvSpPr>
                  <a:spLocks noChangeArrowheads="1"/>
                </p:cNvSpPr>
                <p:nvPr/>
              </p:nvSpPr>
              <p:spPr bwMode="auto">
                <a:xfrm>
                  <a:off x="0" y="2494"/>
                  <a:ext cx="1790" cy="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31775" name="Group 31">
                <a:extLst>
                  <a:ext uri="{FF2B5EF4-FFF2-40B4-BE49-F238E27FC236}">
                    <a16:creationId xmlns:a16="http://schemas.microsoft.com/office/drawing/2014/main" id="{F5BE90D8-1CA7-48F6-A315-00119D1193B2}"/>
                  </a:ext>
                </a:extLst>
              </p:cNvPr>
              <p:cNvGrpSpPr>
                <a:grpSpLocks/>
              </p:cNvGrpSpPr>
              <p:nvPr/>
            </p:nvGrpSpPr>
            <p:grpSpPr bwMode="auto">
              <a:xfrm>
                <a:off x="1790" y="2494"/>
                <a:ext cx="1790" cy="413"/>
                <a:chOff x="1790" y="2494"/>
                <a:chExt cx="1790" cy="413"/>
              </a:xfrm>
            </p:grpSpPr>
            <p:sp>
              <p:nvSpPr>
                <p:cNvPr id="31755" name="Rectangle 11">
                  <a:extLst>
                    <a:ext uri="{FF2B5EF4-FFF2-40B4-BE49-F238E27FC236}">
                      <a16:creationId xmlns:a16="http://schemas.microsoft.com/office/drawing/2014/main" id="{42565FF0-4DA9-4B56-BEE1-2B4144B68362}"/>
                    </a:ext>
                  </a:extLst>
                </p:cNvPr>
                <p:cNvSpPr>
                  <a:spLocks noChangeArrowheads="1"/>
                </p:cNvSpPr>
                <p:nvPr/>
              </p:nvSpPr>
              <p:spPr bwMode="auto">
                <a:xfrm>
                  <a:off x="1833" y="2494"/>
                  <a:ext cx="1704" cy="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0"/>
                    </a:spcBef>
                  </a:pPr>
                  <a:r>
                    <a:rPr lang="sl-SI" altLang="sl-SI" sz="1600">
                      <a:latin typeface="Georgia" panose="02040502050405020303" pitchFamily="18" charset="0"/>
                      <a:cs typeface="Times New Roman" panose="02020603050405020304" pitchFamily="18" charset="0"/>
                    </a:rPr>
                    <a:t>-podatke moramo zbrati</a:t>
                  </a:r>
                </a:p>
                <a:p>
                  <a:pPr algn="just" eaLnBrk="0" hangingPunct="0">
                    <a:spcBef>
                      <a:spcPct val="0"/>
                    </a:spcBef>
                  </a:pPr>
                  <a:endParaRPr lang="sl-SI" altLang="sl-SI" sz="1600">
                    <a:latin typeface="Georgia" panose="02040502050405020303" pitchFamily="18" charset="0"/>
                  </a:endParaRPr>
                </a:p>
              </p:txBody>
            </p:sp>
            <p:sp>
              <p:nvSpPr>
                <p:cNvPr id="31774" name="Rectangle 30">
                  <a:extLst>
                    <a:ext uri="{FF2B5EF4-FFF2-40B4-BE49-F238E27FC236}">
                      <a16:creationId xmlns:a16="http://schemas.microsoft.com/office/drawing/2014/main" id="{52C14636-6CB3-47AB-A13B-FA6AD40D0AB7}"/>
                    </a:ext>
                  </a:extLst>
                </p:cNvPr>
                <p:cNvSpPr>
                  <a:spLocks noChangeArrowheads="1"/>
                </p:cNvSpPr>
                <p:nvPr/>
              </p:nvSpPr>
              <p:spPr bwMode="auto">
                <a:xfrm>
                  <a:off x="1790" y="2494"/>
                  <a:ext cx="1790" cy="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31777" name="Group 33">
                <a:extLst>
                  <a:ext uri="{FF2B5EF4-FFF2-40B4-BE49-F238E27FC236}">
                    <a16:creationId xmlns:a16="http://schemas.microsoft.com/office/drawing/2014/main" id="{15AA578B-BA5A-49EB-BD2C-1AC00CFB9416}"/>
                  </a:ext>
                </a:extLst>
              </p:cNvPr>
              <p:cNvGrpSpPr>
                <a:grpSpLocks/>
              </p:cNvGrpSpPr>
              <p:nvPr/>
            </p:nvGrpSpPr>
            <p:grpSpPr bwMode="auto">
              <a:xfrm>
                <a:off x="0" y="2907"/>
                <a:ext cx="1790" cy="413"/>
                <a:chOff x="0" y="2907"/>
                <a:chExt cx="1790" cy="413"/>
              </a:xfrm>
            </p:grpSpPr>
            <p:sp>
              <p:nvSpPr>
                <p:cNvPr id="31756" name="Rectangle 12">
                  <a:extLst>
                    <a:ext uri="{FF2B5EF4-FFF2-40B4-BE49-F238E27FC236}">
                      <a16:creationId xmlns:a16="http://schemas.microsoft.com/office/drawing/2014/main" id="{D4689AB9-3B2F-42C7-954A-E69DBA1B3810}"/>
                    </a:ext>
                  </a:extLst>
                </p:cNvPr>
                <p:cNvSpPr>
                  <a:spLocks noChangeArrowheads="1"/>
                </p:cNvSpPr>
                <p:nvPr/>
              </p:nvSpPr>
              <p:spPr bwMode="auto">
                <a:xfrm>
                  <a:off x="43" y="2907"/>
                  <a:ext cx="1704" cy="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0"/>
                    </a:spcBef>
                  </a:pPr>
                  <a:r>
                    <a:rPr lang="sl-SI" altLang="sl-SI" sz="1600">
                      <a:latin typeface="Georgia" panose="02040502050405020303" pitchFamily="18" charset="0"/>
                      <a:cs typeface="Times New Roman" panose="02020603050405020304" pitchFamily="18" charset="0"/>
                    </a:rPr>
                    <a:t>-</a:t>
                  </a:r>
                  <a:r>
                    <a:rPr lang="en-AU" altLang="sl-SI" sz="1600">
                      <a:latin typeface="Georgia" panose="02040502050405020303" pitchFamily="18" charset="0"/>
                      <a:cs typeface="Times New Roman" panose="02020603050405020304" pitchFamily="18" charset="0"/>
                    </a:rPr>
                    <a:t>problem</a:t>
                  </a:r>
                  <a:r>
                    <a:rPr lang="sl-SI" altLang="sl-SI" sz="1600"/>
                    <a:t> </a:t>
                  </a:r>
                  <a:r>
                    <a:rPr lang="en-AU" altLang="sl-SI" sz="1600">
                      <a:latin typeface="Georgia" panose="02040502050405020303" pitchFamily="18" charset="0"/>
                      <a:cs typeface="Times New Roman" panose="02020603050405020304" pitchFamily="18" charset="0"/>
                    </a:rPr>
                    <a:t>veljavnosti</a:t>
                  </a:r>
                  <a:r>
                    <a:rPr lang="sl-SI" altLang="sl-SI" sz="1600"/>
                    <a:t> podatkov</a:t>
                  </a:r>
                </a:p>
              </p:txBody>
            </p:sp>
            <p:sp>
              <p:nvSpPr>
                <p:cNvPr id="31776" name="Rectangle 32">
                  <a:extLst>
                    <a:ext uri="{FF2B5EF4-FFF2-40B4-BE49-F238E27FC236}">
                      <a16:creationId xmlns:a16="http://schemas.microsoft.com/office/drawing/2014/main" id="{84ECB306-62CE-4183-94FF-16C71E9367FE}"/>
                    </a:ext>
                  </a:extLst>
                </p:cNvPr>
                <p:cNvSpPr>
                  <a:spLocks noChangeArrowheads="1"/>
                </p:cNvSpPr>
                <p:nvPr/>
              </p:nvSpPr>
              <p:spPr bwMode="auto">
                <a:xfrm>
                  <a:off x="0" y="2907"/>
                  <a:ext cx="1790" cy="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31779" name="Group 35">
                <a:extLst>
                  <a:ext uri="{FF2B5EF4-FFF2-40B4-BE49-F238E27FC236}">
                    <a16:creationId xmlns:a16="http://schemas.microsoft.com/office/drawing/2014/main" id="{5F54AE1E-06FB-4E75-8839-5CD788187865}"/>
                  </a:ext>
                </a:extLst>
              </p:cNvPr>
              <p:cNvGrpSpPr>
                <a:grpSpLocks/>
              </p:cNvGrpSpPr>
              <p:nvPr/>
            </p:nvGrpSpPr>
            <p:grpSpPr bwMode="auto">
              <a:xfrm>
                <a:off x="1790" y="2907"/>
                <a:ext cx="1790" cy="413"/>
                <a:chOff x="1790" y="2907"/>
                <a:chExt cx="1790" cy="413"/>
              </a:xfrm>
            </p:grpSpPr>
            <p:sp>
              <p:nvSpPr>
                <p:cNvPr id="31757" name="Rectangle 13">
                  <a:extLst>
                    <a:ext uri="{FF2B5EF4-FFF2-40B4-BE49-F238E27FC236}">
                      <a16:creationId xmlns:a16="http://schemas.microsoft.com/office/drawing/2014/main" id="{C58187A8-9741-466C-BD9F-4975921986F6}"/>
                    </a:ext>
                  </a:extLst>
                </p:cNvPr>
                <p:cNvSpPr>
                  <a:spLocks noChangeArrowheads="1"/>
                </p:cNvSpPr>
                <p:nvPr/>
              </p:nvSpPr>
              <p:spPr bwMode="auto">
                <a:xfrm>
                  <a:off x="1833" y="2907"/>
                  <a:ext cx="1704" cy="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0"/>
                    </a:spcBef>
                  </a:pPr>
                  <a:r>
                    <a:rPr lang="sl-SI" altLang="sl-SI" sz="1600">
                      <a:latin typeface="Georgia" panose="02040502050405020303" pitchFamily="18" charset="0"/>
                      <a:cs typeface="Times New Roman" panose="02020603050405020304" pitchFamily="18" charset="0"/>
                    </a:rPr>
                    <a:t>-je strokovno, finančno zahtevno</a:t>
                  </a:r>
                </a:p>
                <a:p>
                  <a:pPr algn="just" eaLnBrk="0" hangingPunct="0">
                    <a:spcBef>
                      <a:spcPct val="0"/>
                    </a:spcBef>
                  </a:pPr>
                  <a:endParaRPr lang="sl-SI" altLang="sl-SI" sz="1600">
                    <a:latin typeface="Georgia" panose="02040502050405020303" pitchFamily="18" charset="0"/>
                  </a:endParaRPr>
                </a:p>
              </p:txBody>
            </p:sp>
            <p:sp>
              <p:nvSpPr>
                <p:cNvPr id="31778" name="Rectangle 34">
                  <a:extLst>
                    <a:ext uri="{FF2B5EF4-FFF2-40B4-BE49-F238E27FC236}">
                      <a16:creationId xmlns:a16="http://schemas.microsoft.com/office/drawing/2014/main" id="{99C8C09F-8778-4278-A631-3406041A2070}"/>
                    </a:ext>
                  </a:extLst>
                </p:cNvPr>
                <p:cNvSpPr>
                  <a:spLocks noChangeArrowheads="1"/>
                </p:cNvSpPr>
                <p:nvPr/>
              </p:nvSpPr>
              <p:spPr bwMode="auto">
                <a:xfrm>
                  <a:off x="1790" y="2907"/>
                  <a:ext cx="1790" cy="4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sp>
          <p:nvSpPr>
            <p:cNvPr id="31781" name="Rectangle 37">
              <a:extLst>
                <a:ext uri="{FF2B5EF4-FFF2-40B4-BE49-F238E27FC236}">
                  <a16:creationId xmlns:a16="http://schemas.microsoft.com/office/drawing/2014/main" id="{B62707D8-6391-411A-B82B-33CB019C7B78}"/>
                </a:ext>
              </a:extLst>
            </p:cNvPr>
            <p:cNvSpPr>
              <a:spLocks noChangeArrowheads="1"/>
            </p:cNvSpPr>
            <p:nvPr/>
          </p:nvSpPr>
          <p:spPr bwMode="auto">
            <a:xfrm>
              <a:off x="-3" y="821"/>
              <a:ext cx="3586" cy="250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sp>
        <p:nvSpPr>
          <p:cNvPr id="31783" name="Text Box 39">
            <a:extLst>
              <a:ext uri="{FF2B5EF4-FFF2-40B4-BE49-F238E27FC236}">
                <a16:creationId xmlns:a16="http://schemas.microsoft.com/office/drawing/2014/main" id="{62743335-F29B-4084-A337-7B53FAA4FB4B}"/>
              </a:ext>
            </a:extLst>
          </p:cNvPr>
          <p:cNvSpPr txBox="1">
            <a:spLocks noChangeArrowheads="1"/>
          </p:cNvSpPr>
          <p:nvPr/>
        </p:nvSpPr>
        <p:spPr bwMode="auto">
          <a:xfrm>
            <a:off x="228600" y="228600"/>
            <a:ext cx="8610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800"/>
              <a:t>                    ZBIRANJE   PODATKOV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lt">
                                    <p:tmPct val="100000"/>
                                  </p:iterate>
                                  <p:childTnLst>
                                    <p:set>
                                      <p:cBhvr>
                                        <p:cTn id="6" dur="1" fill="hold">
                                          <p:stCondLst>
                                            <p:cond delay="0"/>
                                          </p:stCondLst>
                                        </p:cTn>
                                        <p:tgtEl>
                                          <p:spTgt spid="31783"/>
                                        </p:tgtEl>
                                        <p:attrNameLst>
                                          <p:attrName>style.visibility</p:attrName>
                                        </p:attrNameLst>
                                      </p:cBhvr>
                                      <p:to>
                                        <p:strVal val="visible"/>
                                      </p:to>
                                    </p:set>
                                    <p:anim calcmode="lin" valueType="num">
                                      <p:cBhvr additive="base">
                                        <p:cTn id="7" dur="75" fill="hold"/>
                                        <p:tgtEl>
                                          <p:spTgt spid="31783"/>
                                        </p:tgtEl>
                                        <p:attrNameLst>
                                          <p:attrName>ppt_x</p:attrName>
                                        </p:attrNameLst>
                                      </p:cBhvr>
                                      <p:tavLst>
                                        <p:tav tm="0">
                                          <p:val>
                                            <p:strVal val="#ppt_x"/>
                                          </p:val>
                                        </p:tav>
                                        <p:tav tm="100000">
                                          <p:val>
                                            <p:strVal val="#ppt_x"/>
                                          </p:val>
                                        </p:tav>
                                      </p:tavLst>
                                    </p:anim>
                                    <p:anim calcmode="lin" valueType="num">
                                      <p:cBhvr additive="base">
                                        <p:cTn id="8" dur="75" fill="hold"/>
                                        <p:tgtEl>
                                          <p:spTgt spid="3178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1746"/>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31782"/>
                                        </p:tgtEl>
                                        <p:attrNameLst>
                                          <p:attrName>style.visibility</p:attrName>
                                        </p:attrNameLst>
                                      </p:cBhvr>
                                      <p:to>
                                        <p:strVal val="visible"/>
                                      </p:to>
                                    </p:set>
                                  </p:childTnLst>
                                  <p:subTnLst>
                                    <p:audio>
                                      <p:cMediaNode>
                                        <p:cTn display="0" masterRel="sameClick">
                                          <p:stCondLst>
                                            <p:cond evt="begin" delay="0">
                                              <p:tn val="15"/>
                                            </p:cond>
                                          </p:stCondLst>
                                          <p:endCondLst>
                                            <p:cond evt="onStopAudio" delay="0">
                                              <p:tgtEl>
                                                <p:sldTgt/>
                                              </p:tgtEl>
                                            </p:cond>
                                          </p:endCondLst>
                                        </p:cTn>
                                        <p:tgtEl>
                                          <p:sndTgt r:embed="rId3"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P spid="3178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Text Box 7">
            <a:extLst>
              <a:ext uri="{FF2B5EF4-FFF2-40B4-BE49-F238E27FC236}">
                <a16:creationId xmlns:a16="http://schemas.microsoft.com/office/drawing/2014/main" id="{2CFFEA81-D435-4E8B-AAAF-B78145AF99CA}"/>
              </a:ext>
            </a:extLst>
          </p:cNvPr>
          <p:cNvSpPr txBox="1">
            <a:spLocks noChangeArrowheads="1"/>
          </p:cNvSpPr>
          <p:nvPr/>
        </p:nvSpPr>
        <p:spPr bwMode="auto">
          <a:xfrm>
            <a:off x="228600" y="228600"/>
            <a:ext cx="8610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800"/>
              <a:t>                              SOCIALIZACIJA</a:t>
            </a:r>
          </a:p>
        </p:txBody>
      </p:sp>
      <p:sp>
        <p:nvSpPr>
          <p:cNvPr id="21512" name="Text Box 8">
            <a:extLst>
              <a:ext uri="{FF2B5EF4-FFF2-40B4-BE49-F238E27FC236}">
                <a16:creationId xmlns:a16="http://schemas.microsoft.com/office/drawing/2014/main" id="{43906FD0-7A17-43FC-9BA6-A66D264B6A2E}"/>
              </a:ext>
            </a:extLst>
          </p:cNvPr>
          <p:cNvSpPr txBox="1">
            <a:spLocks noChangeArrowheads="1"/>
          </p:cNvSpPr>
          <p:nvPr/>
        </p:nvSpPr>
        <p:spPr bwMode="auto">
          <a:xfrm>
            <a:off x="381000" y="762000"/>
            <a:ext cx="838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1.Definicija:</a:t>
            </a:r>
            <a:endParaRPr lang="sl-SI" altLang="sl-SI" sz="2000"/>
          </a:p>
        </p:txBody>
      </p:sp>
      <p:sp>
        <p:nvSpPr>
          <p:cNvPr id="21513" name="Text Box 9">
            <a:extLst>
              <a:ext uri="{FF2B5EF4-FFF2-40B4-BE49-F238E27FC236}">
                <a16:creationId xmlns:a16="http://schemas.microsoft.com/office/drawing/2014/main" id="{7EBB79D7-3BAC-4FF7-B736-4E1A7ECCF1CD}"/>
              </a:ext>
            </a:extLst>
          </p:cNvPr>
          <p:cNvSpPr txBox="1">
            <a:spLocks noChangeArrowheads="1"/>
          </p:cNvSpPr>
          <p:nvPr/>
        </p:nvSpPr>
        <p:spPr bwMode="auto">
          <a:xfrm>
            <a:off x="381000" y="2743200"/>
            <a:ext cx="838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2.Značilnosti:</a:t>
            </a:r>
            <a:endParaRPr lang="sl-SI" altLang="sl-SI" sz="2000"/>
          </a:p>
        </p:txBody>
      </p:sp>
      <p:sp>
        <p:nvSpPr>
          <p:cNvPr id="21514" name="Text Box 10">
            <a:extLst>
              <a:ext uri="{FF2B5EF4-FFF2-40B4-BE49-F238E27FC236}">
                <a16:creationId xmlns:a16="http://schemas.microsoft.com/office/drawing/2014/main" id="{FB9295C6-F888-4420-92BF-E2F9CCCE39C6}"/>
              </a:ext>
            </a:extLst>
          </p:cNvPr>
          <p:cNvSpPr txBox="1">
            <a:spLocks noChangeArrowheads="1"/>
          </p:cNvSpPr>
          <p:nvPr/>
        </p:nvSpPr>
        <p:spPr bwMode="auto">
          <a:xfrm>
            <a:off x="381000" y="3200400"/>
            <a:ext cx="838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a.) </a:t>
            </a:r>
            <a:r>
              <a:rPr lang="sl-SI" altLang="sl-SI" sz="1800"/>
              <a:t>Socializacija poteka le v interakciji z drugimi ljudmi</a:t>
            </a:r>
          </a:p>
        </p:txBody>
      </p:sp>
      <p:sp>
        <p:nvSpPr>
          <p:cNvPr id="21515" name="Text Box 11">
            <a:extLst>
              <a:ext uri="{FF2B5EF4-FFF2-40B4-BE49-F238E27FC236}">
                <a16:creationId xmlns:a16="http://schemas.microsoft.com/office/drawing/2014/main" id="{B91F20AA-4253-4A71-A565-FBF84C532BA1}"/>
              </a:ext>
            </a:extLst>
          </p:cNvPr>
          <p:cNvSpPr txBox="1">
            <a:spLocks noChangeArrowheads="1"/>
          </p:cNvSpPr>
          <p:nvPr/>
        </p:nvSpPr>
        <p:spPr bwMode="auto">
          <a:xfrm>
            <a:off x="381000" y="3657600"/>
            <a:ext cx="838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b.) </a:t>
            </a:r>
            <a:r>
              <a:rPr lang="sl-SI" altLang="sl-SI" sz="1800"/>
              <a:t>Socializacija povezuje različne generacije</a:t>
            </a:r>
          </a:p>
        </p:txBody>
      </p:sp>
      <p:sp>
        <p:nvSpPr>
          <p:cNvPr id="21516" name="Text Box 12">
            <a:extLst>
              <a:ext uri="{FF2B5EF4-FFF2-40B4-BE49-F238E27FC236}">
                <a16:creationId xmlns:a16="http://schemas.microsoft.com/office/drawing/2014/main" id="{482B5F22-7D09-4110-ADB4-7B5867B39305}"/>
              </a:ext>
            </a:extLst>
          </p:cNvPr>
          <p:cNvSpPr txBox="1">
            <a:spLocks noChangeArrowheads="1"/>
          </p:cNvSpPr>
          <p:nvPr/>
        </p:nvSpPr>
        <p:spPr bwMode="auto">
          <a:xfrm>
            <a:off x="381000" y="4495800"/>
            <a:ext cx="838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3.Inkulturacija:</a:t>
            </a:r>
            <a:endParaRPr lang="sl-SI" altLang="sl-SI" sz="2000"/>
          </a:p>
        </p:txBody>
      </p:sp>
      <p:sp>
        <p:nvSpPr>
          <p:cNvPr id="21517" name="Text Box 13">
            <a:extLst>
              <a:ext uri="{FF2B5EF4-FFF2-40B4-BE49-F238E27FC236}">
                <a16:creationId xmlns:a16="http://schemas.microsoft.com/office/drawing/2014/main" id="{8DE0A00B-4FF0-4353-9EE0-BFDB2EF224DD}"/>
              </a:ext>
            </a:extLst>
          </p:cNvPr>
          <p:cNvSpPr txBox="1">
            <a:spLocks noChangeArrowheads="1"/>
          </p:cNvSpPr>
          <p:nvPr/>
        </p:nvSpPr>
        <p:spPr bwMode="auto">
          <a:xfrm>
            <a:off x="381000" y="5029200"/>
            <a:ext cx="838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a.) </a:t>
            </a:r>
            <a:r>
              <a:rPr lang="sl-SI" altLang="sl-SI" sz="1800"/>
              <a:t>Če hočemo poudariti pri socializaciji prav vidik sprejemanja kulture, potem lahko govorimo tudi o inkulturaciji.</a:t>
            </a:r>
          </a:p>
        </p:txBody>
      </p:sp>
      <p:sp>
        <p:nvSpPr>
          <p:cNvPr id="21518" name="Text Box 14">
            <a:extLst>
              <a:ext uri="{FF2B5EF4-FFF2-40B4-BE49-F238E27FC236}">
                <a16:creationId xmlns:a16="http://schemas.microsoft.com/office/drawing/2014/main" id="{92785DFE-9FF6-4606-AB5C-04519E43BD51}"/>
              </a:ext>
            </a:extLst>
          </p:cNvPr>
          <p:cNvSpPr txBox="1">
            <a:spLocks noChangeArrowheads="1"/>
          </p:cNvSpPr>
          <p:nvPr/>
        </p:nvSpPr>
        <p:spPr bwMode="auto">
          <a:xfrm>
            <a:off x="381000" y="5867400"/>
            <a:ext cx="838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b.) </a:t>
            </a:r>
            <a:r>
              <a:rPr lang="sl-SI" altLang="sl-SI" sz="1800"/>
              <a:t>Inkulturacija je proces učenja kulture oziroma usklajevanje človeka kot posameznika s kulturo.</a:t>
            </a:r>
          </a:p>
        </p:txBody>
      </p:sp>
      <p:sp>
        <p:nvSpPr>
          <p:cNvPr id="21519" name="Text Box 15">
            <a:extLst>
              <a:ext uri="{FF2B5EF4-FFF2-40B4-BE49-F238E27FC236}">
                <a16:creationId xmlns:a16="http://schemas.microsoft.com/office/drawing/2014/main" id="{61EBF507-FC38-4EAA-8F76-0CC32691BB7C}"/>
              </a:ext>
            </a:extLst>
          </p:cNvPr>
          <p:cNvSpPr txBox="1">
            <a:spLocks noChangeArrowheads="1"/>
          </p:cNvSpPr>
          <p:nvPr/>
        </p:nvSpPr>
        <p:spPr bwMode="auto">
          <a:xfrm>
            <a:off x="381000" y="1219200"/>
            <a:ext cx="8382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a.) </a:t>
            </a:r>
            <a:r>
              <a:rPr lang="sl-SI" altLang="sl-SI" sz="1800"/>
              <a:t>Socializacija so zapleteni procesi, v katerih se ljudje prilagajajo družbi, v kateri so se rodili in v kateri živijo, se vključujejo vanjo in sprejemajo njeno kulturo (vrednote, norme, prepričanja, vzorce vedenja) ter se izoblikujejo kot osebnost.</a:t>
            </a:r>
          </a:p>
        </p:txBody>
      </p:sp>
      <p:pic>
        <p:nvPicPr>
          <p:cNvPr id="21523" name="Picture 19" descr="C:\WINDOWS\Application Data\Microsoft\Media Catalog\Downloaded Clips\cl1\pe03669_.wmf">
            <a:extLst>
              <a:ext uri="{FF2B5EF4-FFF2-40B4-BE49-F238E27FC236}">
                <a16:creationId xmlns:a16="http://schemas.microsoft.com/office/drawing/2014/main" id="{0CF1D80B-1178-43A8-B7B8-9EA6BD0497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2286000"/>
            <a:ext cx="2743200" cy="27193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lt">
                                    <p:tmPct val="100000"/>
                                  </p:iterate>
                                  <p:childTnLst>
                                    <p:set>
                                      <p:cBhvr>
                                        <p:cTn id="6" dur="1" fill="hold">
                                          <p:stCondLst>
                                            <p:cond delay="0"/>
                                          </p:stCondLst>
                                        </p:cTn>
                                        <p:tgtEl>
                                          <p:spTgt spid="21511"/>
                                        </p:tgtEl>
                                        <p:attrNameLst>
                                          <p:attrName>style.visibility</p:attrName>
                                        </p:attrNameLst>
                                      </p:cBhvr>
                                      <p:to>
                                        <p:strVal val="visible"/>
                                      </p:to>
                                    </p:set>
                                    <p:anim calcmode="lin" valueType="num">
                                      <p:cBhvr additive="base">
                                        <p:cTn id="7" dur="75" fill="hold"/>
                                        <p:tgtEl>
                                          <p:spTgt spid="21511"/>
                                        </p:tgtEl>
                                        <p:attrNameLst>
                                          <p:attrName>ppt_x</p:attrName>
                                        </p:attrNameLst>
                                      </p:cBhvr>
                                      <p:tavLst>
                                        <p:tav tm="0">
                                          <p:val>
                                            <p:strVal val="#ppt_x"/>
                                          </p:val>
                                        </p:tav>
                                        <p:tav tm="100000">
                                          <p:val>
                                            <p:strVal val="#ppt_x"/>
                                          </p:val>
                                        </p:tav>
                                      </p:tavLst>
                                    </p:anim>
                                    <p:anim calcmode="lin" valueType="num">
                                      <p:cBhvr additive="base">
                                        <p:cTn id="8" dur="75" fill="hold"/>
                                        <p:tgtEl>
                                          <p:spTgt spid="2151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1512"/>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1519"/>
                                        </p:tgtEl>
                                        <p:attrNameLst>
                                          <p:attrName>style.visibility</p:attrName>
                                        </p:attrNameLst>
                                      </p:cBhvr>
                                      <p:to>
                                        <p:strVal val="visible"/>
                                      </p:to>
                                    </p:set>
                                  </p:childTnLst>
                                  <p:subTnLst>
                                    <p:audio>
                                      <p:cMediaNode>
                                        <p:cTn display="0" masterRel="sameClick">
                                          <p:stCondLst>
                                            <p:cond evt="begin" delay="0">
                                              <p:tn val="15"/>
                                            </p:cond>
                                          </p:stCondLst>
                                          <p:endCondLst>
                                            <p:cond evt="onStopAudio" delay="0">
                                              <p:tgtEl>
                                                <p:sldTgt/>
                                              </p:tgtEl>
                                            </p:cond>
                                          </p:endCondLst>
                                        </p:cTn>
                                        <p:tgtEl>
                                          <p:sndTgt r:embed="rId2" name="type.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1513"/>
                                        </p:tgtEl>
                                        <p:attrNameLst>
                                          <p:attrName>style.visibility</p:attrName>
                                        </p:attrNameLst>
                                      </p:cBhvr>
                                      <p:to>
                                        <p:strVal val="visible"/>
                                      </p:to>
                                    </p:set>
                                  </p:childTnLst>
                                  <p:subTnLst>
                                    <p:audio>
                                      <p:cMediaNode>
                                        <p:cTn display="0" masterRel="sameClick">
                                          <p:stCondLst>
                                            <p:cond evt="begin" delay="0">
                                              <p:tn val="19"/>
                                            </p:cond>
                                          </p:stCondLst>
                                          <p:endCondLst>
                                            <p:cond evt="onStopAudio" delay="0">
                                              <p:tgtEl>
                                                <p:sldTgt/>
                                              </p:tgtEl>
                                            </p:cond>
                                          </p:endCondLst>
                                        </p:cTn>
                                        <p:tgtEl>
                                          <p:sndTgt r:embed="rId2" name="typ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1514"/>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2" name="type.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499"/>
                                          </p:stCondLst>
                                        </p:cTn>
                                        <p:tgtEl>
                                          <p:spTgt spid="21523"/>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type.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21515"/>
                                        </p:tgtEl>
                                        <p:attrNameLst>
                                          <p:attrName>style.visibility</p:attrName>
                                        </p:attrNameLst>
                                      </p:cBhvr>
                                      <p:to>
                                        <p:strVal val="visible"/>
                                      </p:to>
                                    </p:set>
                                  </p:childTnLst>
                                  <p:subTnLst>
                                    <p:audio>
                                      <p:cMediaNode>
                                        <p:cTn display="0" masterRel="sameClick">
                                          <p:stCondLst>
                                            <p:cond evt="begin" delay="0">
                                              <p:tn val="31"/>
                                            </p:cond>
                                          </p:stCondLst>
                                          <p:endCondLst>
                                            <p:cond evt="onStopAudio" delay="0">
                                              <p:tgtEl>
                                                <p:sldTgt/>
                                              </p:tgtEl>
                                            </p:cond>
                                          </p:endCondLst>
                                        </p:cTn>
                                        <p:tgtEl>
                                          <p:sndTgt r:embed="rId2" name="type.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21516"/>
                                        </p:tgtEl>
                                        <p:attrNameLst>
                                          <p:attrName>style.visibility</p:attrName>
                                        </p:attrNameLst>
                                      </p:cBhvr>
                                      <p:to>
                                        <p:strVal val="visible"/>
                                      </p:to>
                                    </p:set>
                                  </p:childTnLst>
                                  <p:subTnLst>
                                    <p:audio>
                                      <p:cMediaNode>
                                        <p:cTn display="0" masterRel="sameClick">
                                          <p:stCondLst>
                                            <p:cond evt="begin" delay="0">
                                              <p:tn val="35"/>
                                            </p:cond>
                                          </p:stCondLst>
                                          <p:endCondLst>
                                            <p:cond evt="onStopAudio" delay="0">
                                              <p:tgtEl>
                                                <p:sldTgt/>
                                              </p:tgtEl>
                                            </p:cond>
                                          </p:endCondLst>
                                        </p:cTn>
                                        <p:tgtEl>
                                          <p:sndTgt r:embed="rId2" name="type.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21517"/>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type.wav"/>
                                        </p:tgtEl>
                                      </p:cMediaNode>
                                    </p:audio>
                                  </p:sub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21518"/>
                                        </p:tgtEl>
                                        <p:attrNameLst>
                                          <p:attrName>style.visibility</p:attrName>
                                        </p:attrNameLst>
                                      </p:cBhvr>
                                      <p:to>
                                        <p:strVal val="visible"/>
                                      </p:to>
                                    </p:set>
                                  </p:childTnLst>
                                  <p:subTnLst>
                                    <p:audio>
                                      <p:cMediaNode>
                                        <p:cTn display="0" masterRel="sameClick">
                                          <p:stCondLst>
                                            <p:cond evt="begin" delay="0">
                                              <p:tn val="43"/>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autoUpdateAnimBg="0"/>
      <p:bldP spid="21512" grpId="0" autoUpdateAnimBg="0"/>
      <p:bldP spid="21513" grpId="0" autoUpdateAnimBg="0"/>
      <p:bldP spid="21514" grpId="0" autoUpdateAnimBg="0"/>
      <p:bldP spid="21515" grpId="0" autoUpdateAnimBg="0"/>
      <p:bldP spid="21516" grpId="0" autoUpdateAnimBg="0"/>
      <p:bldP spid="21517" grpId="0" autoUpdateAnimBg="0"/>
      <p:bldP spid="21518" grpId="0" autoUpdateAnimBg="0"/>
      <p:bldP spid="2151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a:extLst>
              <a:ext uri="{FF2B5EF4-FFF2-40B4-BE49-F238E27FC236}">
                <a16:creationId xmlns:a16="http://schemas.microsoft.com/office/drawing/2014/main" id="{137CCD40-BB57-497B-87B6-D3A4CE5CBBB5}"/>
              </a:ext>
            </a:extLst>
          </p:cNvPr>
          <p:cNvSpPr txBox="1">
            <a:spLocks noChangeArrowheads="1"/>
          </p:cNvSpPr>
          <p:nvPr/>
        </p:nvSpPr>
        <p:spPr bwMode="auto">
          <a:xfrm>
            <a:off x="228600" y="228600"/>
            <a:ext cx="8610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800"/>
              <a:t>                        VRSTE  SOCIALIZACIJE</a:t>
            </a:r>
          </a:p>
        </p:txBody>
      </p:sp>
      <p:sp>
        <p:nvSpPr>
          <p:cNvPr id="35843" name="Text Box 3">
            <a:extLst>
              <a:ext uri="{FF2B5EF4-FFF2-40B4-BE49-F238E27FC236}">
                <a16:creationId xmlns:a16="http://schemas.microsoft.com/office/drawing/2014/main" id="{C461A14B-1DC0-4474-A3A3-BD147F43CB00}"/>
              </a:ext>
            </a:extLst>
          </p:cNvPr>
          <p:cNvSpPr txBox="1">
            <a:spLocks noChangeArrowheads="1"/>
          </p:cNvSpPr>
          <p:nvPr/>
        </p:nvSpPr>
        <p:spPr bwMode="auto">
          <a:xfrm>
            <a:off x="381000" y="914400"/>
            <a:ext cx="8382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t>Socializacija poteka vse človekovo življenje, vendar pa ni v vseh življenjskih obdobjih enako intenzivna, ne poteka na enak način, nima enake vsebine in učinkov.Zato delimo procese socializacije na:</a:t>
            </a:r>
          </a:p>
        </p:txBody>
      </p:sp>
      <p:sp>
        <p:nvSpPr>
          <p:cNvPr id="35848" name="Text Box 8">
            <a:extLst>
              <a:ext uri="{FF2B5EF4-FFF2-40B4-BE49-F238E27FC236}">
                <a16:creationId xmlns:a16="http://schemas.microsoft.com/office/drawing/2014/main" id="{AF04DBA7-C2B8-4760-B492-94774E41DD86}"/>
              </a:ext>
            </a:extLst>
          </p:cNvPr>
          <p:cNvSpPr txBox="1">
            <a:spLocks noChangeArrowheads="1"/>
          </p:cNvSpPr>
          <p:nvPr/>
        </p:nvSpPr>
        <p:spPr bwMode="auto">
          <a:xfrm>
            <a:off x="152400" y="2133600"/>
            <a:ext cx="8686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600"/>
              <a:t>                             Primarna socializacija</a:t>
            </a:r>
          </a:p>
        </p:txBody>
      </p:sp>
      <p:sp>
        <p:nvSpPr>
          <p:cNvPr id="35849" name="Text Box 9">
            <a:extLst>
              <a:ext uri="{FF2B5EF4-FFF2-40B4-BE49-F238E27FC236}">
                <a16:creationId xmlns:a16="http://schemas.microsoft.com/office/drawing/2014/main" id="{8DE37D3E-3247-43B0-9E2B-887E36344143}"/>
              </a:ext>
            </a:extLst>
          </p:cNvPr>
          <p:cNvSpPr txBox="1">
            <a:spLocks noChangeArrowheads="1"/>
          </p:cNvSpPr>
          <p:nvPr/>
        </p:nvSpPr>
        <p:spPr bwMode="auto">
          <a:xfrm>
            <a:off x="381000" y="4114800"/>
            <a:ext cx="8382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2.</a:t>
            </a:r>
            <a:r>
              <a:rPr lang="sl-SI" altLang="sl-SI" sz="2000"/>
              <a:t> Poteka v otroštvu, v prvih letih človekovega življenja, v okviru družine. Zajema obdobje otrokove skoraj popolne nesamostojnosti in odvisnosti od drugih</a:t>
            </a:r>
          </a:p>
        </p:txBody>
      </p:sp>
      <p:sp>
        <p:nvSpPr>
          <p:cNvPr id="35850" name="Text Box 10">
            <a:extLst>
              <a:ext uri="{FF2B5EF4-FFF2-40B4-BE49-F238E27FC236}">
                <a16:creationId xmlns:a16="http://schemas.microsoft.com/office/drawing/2014/main" id="{AE638665-AB34-4B49-A165-ECBFE2C47999}"/>
              </a:ext>
            </a:extLst>
          </p:cNvPr>
          <p:cNvSpPr txBox="1">
            <a:spLocks noChangeArrowheads="1"/>
          </p:cNvSpPr>
          <p:nvPr/>
        </p:nvSpPr>
        <p:spPr bwMode="auto">
          <a:xfrm>
            <a:off x="381000" y="5105400"/>
            <a:ext cx="838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3.</a:t>
            </a:r>
            <a:r>
              <a:rPr lang="sl-SI" altLang="sl-SI" sz="2000"/>
              <a:t> Odnosi so spontani, neformalni, osebni in intimni</a:t>
            </a:r>
          </a:p>
        </p:txBody>
      </p:sp>
      <p:sp>
        <p:nvSpPr>
          <p:cNvPr id="35851" name="Text Box 11">
            <a:extLst>
              <a:ext uri="{FF2B5EF4-FFF2-40B4-BE49-F238E27FC236}">
                <a16:creationId xmlns:a16="http://schemas.microsoft.com/office/drawing/2014/main" id="{5207F679-6216-465F-9B58-57335F508A0E}"/>
              </a:ext>
            </a:extLst>
          </p:cNvPr>
          <p:cNvSpPr txBox="1">
            <a:spLocks noChangeArrowheads="1"/>
          </p:cNvSpPr>
          <p:nvPr/>
        </p:nvSpPr>
        <p:spPr bwMode="auto">
          <a:xfrm>
            <a:off x="381000" y="5486400"/>
            <a:ext cx="838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4.</a:t>
            </a:r>
            <a:r>
              <a:rPr lang="sl-SI" altLang="sl-SI" sz="2000"/>
              <a:t> Ne obstajajo pisna pravila</a:t>
            </a:r>
          </a:p>
        </p:txBody>
      </p:sp>
      <p:sp>
        <p:nvSpPr>
          <p:cNvPr id="35852" name="Text Box 12">
            <a:extLst>
              <a:ext uri="{FF2B5EF4-FFF2-40B4-BE49-F238E27FC236}">
                <a16:creationId xmlns:a16="http://schemas.microsoft.com/office/drawing/2014/main" id="{B1333E66-DD26-4A65-90B1-84342C5014C5}"/>
              </a:ext>
            </a:extLst>
          </p:cNvPr>
          <p:cNvSpPr txBox="1">
            <a:spLocks noChangeArrowheads="1"/>
          </p:cNvSpPr>
          <p:nvPr/>
        </p:nvSpPr>
        <p:spPr bwMode="auto">
          <a:xfrm>
            <a:off x="381000" y="2743200"/>
            <a:ext cx="8382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1.</a:t>
            </a:r>
            <a:r>
              <a:rPr lang="sl-SI" altLang="sl-SI" sz="2000"/>
              <a:t> To je čas, ko otrok spoznava temeljna družbena pravila, kulturo in se razvija kot osebnost. Če otrok ni deležen primarne socializacije, ne razvije specifične človeške načine vedenja, specifične človeške lastnosti (drža, govor). Pojavljajo se primeri izoliranih ali nesocializiranih otrok</a:t>
            </a:r>
          </a:p>
        </p:txBody>
      </p:sp>
      <p:sp>
        <p:nvSpPr>
          <p:cNvPr id="35853" name="Text Box 13">
            <a:extLst>
              <a:ext uri="{FF2B5EF4-FFF2-40B4-BE49-F238E27FC236}">
                <a16:creationId xmlns:a16="http://schemas.microsoft.com/office/drawing/2014/main" id="{07197FD4-049A-4F5B-A63E-18E120DD71D4}"/>
              </a:ext>
            </a:extLst>
          </p:cNvPr>
          <p:cNvSpPr txBox="1">
            <a:spLocks noChangeArrowheads="1"/>
          </p:cNvSpPr>
          <p:nvPr/>
        </p:nvSpPr>
        <p:spPr bwMode="auto">
          <a:xfrm>
            <a:off x="381000" y="5867400"/>
            <a:ext cx="838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5.</a:t>
            </a:r>
            <a:r>
              <a:rPr lang="sl-SI" altLang="sl-SI" sz="2000"/>
              <a:t> Čustvene vezi so trdne</a:t>
            </a:r>
          </a:p>
        </p:txBody>
      </p:sp>
      <p:pic>
        <p:nvPicPr>
          <p:cNvPr id="35858" name="Picture 18" descr="C:\WINDOWS\Application Data\Microsoft\Media Catalog\Downloaded Clips\cl3f\j0158986.wmf">
            <a:extLst>
              <a:ext uri="{FF2B5EF4-FFF2-40B4-BE49-F238E27FC236}">
                <a16:creationId xmlns:a16="http://schemas.microsoft.com/office/drawing/2014/main" id="{52BBDB41-1685-4A5F-BF44-A710137EBD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5486400"/>
            <a:ext cx="10541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35859" name="Picture 19" descr="C:\WINDOWS\Application Data\Microsoft\Media Catalog\Downloaded Clips\cl3f\j0158984.wmf">
            <a:extLst>
              <a:ext uri="{FF2B5EF4-FFF2-40B4-BE49-F238E27FC236}">
                <a16:creationId xmlns:a16="http://schemas.microsoft.com/office/drawing/2014/main" id="{2CE4D88A-19C8-48EA-9CD0-DA54C60EB8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5486400"/>
            <a:ext cx="1092200" cy="1220788"/>
          </a:xfrm>
          <a:prstGeom prst="rect">
            <a:avLst/>
          </a:prstGeom>
          <a:noFill/>
          <a:extLst>
            <a:ext uri="{909E8E84-426E-40DD-AFC4-6F175D3DCCD1}">
              <a14:hiddenFill xmlns:a14="http://schemas.microsoft.com/office/drawing/2010/main">
                <a:solidFill>
                  <a:srgbClr val="FFFFFF"/>
                </a:solidFill>
              </a14:hiddenFill>
            </a:ext>
          </a:extLst>
        </p:spPr>
      </p:pic>
      <p:pic>
        <p:nvPicPr>
          <p:cNvPr id="35860" name="Picture 20" descr="C:\WINDOWS\Application Data\Microsoft\Media Catalog\Downloaded Clips\cl3f\j0158982.wmf">
            <a:extLst>
              <a:ext uri="{FF2B5EF4-FFF2-40B4-BE49-F238E27FC236}">
                <a16:creationId xmlns:a16="http://schemas.microsoft.com/office/drawing/2014/main" id="{6DBE7383-A436-4B93-A5DC-EFB98169F87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5562600"/>
            <a:ext cx="1035050" cy="1144588"/>
          </a:xfrm>
          <a:prstGeom prst="rect">
            <a:avLst/>
          </a:prstGeom>
          <a:noFill/>
          <a:extLst>
            <a:ext uri="{909E8E84-426E-40DD-AFC4-6F175D3DCCD1}">
              <a14:hiddenFill xmlns:a14="http://schemas.microsoft.com/office/drawing/2010/main">
                <a:solidFill>
                  <a:srgbClr val="FFFFFF"/>
                </a:solidFill>
              </a14:hiddenFill>
            </a:ext>
          </a:extLst>
        </p:spPr>
      </p:pic>
      <p:pic>
        <p:nvPicPr>
          <p:cNvPr id="35861" name="Picture 21" descr="C:\WINDOWS\Application Data\Microsoft\Media Catalog\Downloaded Clips\cl23\j0089636.wmf">
            <a:extLst>
              <a:ext uri="{FF2B5EF4-FFF2-40B4-BE49-F238E27FC236}">
                <a16:creationId xmlns:a16="http://schemas.microsoft.com/office/drawing/2014/main" id="{C12CBD70-9B97-4A0B-9A82-2DBCBF5F152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15200" y="4800600"/>
            <a:ext cx="1298575" cy="1824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lt">
                                    <p:tmPct val="100000"/>
                                  </p:iterate>
                                  <p:childTnLst>
                                    <p:set>
                                      <p:cBhvr>
                                        <p:cTn id="6" dur="1" fill="hold">
                                          <p:stCondLst>
                                            <p:cond delay="0"/>
                                          </p:stCondLst>
                                        </p:cTn>
                                        <p:tgtEl>
                                          <p:spTgt spid="35842"/>
                                        </p:tgtEl>
                                        <p:attrNameLst>
                                          <p:attrName>style.visibility</p:attrName>
                                        </p:attrNameLst>
                                      </p:cBhvr>
                                      <p:to>
                                        <p:strVal val="visible"/>
                                      </p:to>
                                    </p:set>
                                    <p:anim calcmode="lin" valueType="num">
                                      <p:cBhvr additive="base">
                                        <p:cTn id="7" dur="75" fill="hold"/>
                                        <p:tgtEl>
                                          <p:spTgt spid="35842"/>
                                        </p:tgtEl>
                                        <p:attrNameLst>
                                          <p:attrName>ppt_x</p:attrName>
                                        </p:attrNameLst>
                                      </p:cBhvr>
                                      <p:tavLst>
                                        <p:tav tm="0">
                                          <p:val>
                                            <p:strVal val="#ppt_x"/>
                                          </p:val>
                                        </p:tav>
                                        <p:tav tm="100000">
                                          <p:val>
                                            <p:strVal val="#ppt_x"/>
                                          </p:val>
                                        </p:tav>
                                      </p:tavLst>
                                    </p:anim>
                                    <p:anim calcmode="lin" valueType="num">
                                      <p:cBhvr additive="base">
                                        <p:cTn id="8" dur="75" fill="hold"/>
                                        <p:tgtEl>
                                          <p:spTgt spid="3584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5843"/>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iterate type="lt">
                                    <p:tmPct val="100000"/>
                                  </p:iterate>
                                  <p:childTnLst>
                                    <p:set>
                                      <p:cBhvr>
                                        <p:cTn id="16" dur="1" fill="hold">
                                          <p:stCondLst>
                                            <p:cond delay="0"/>
                                          </p:stCondLst>
                                        </p:cTn>
                                        <p:tgtEl>
                                          <p:spTgt spid="35848"/>
                                        </p:tgtEl>
                                        <p:attrNameLst>
                                          <p:attrName>style.visibility</p:attrName>
                                        </p:attrNameLst>
                                      </p:cBhvr>
                                      <p:to>
                                        <p:strVal val="visible"/>
                                      </p:to>
                                    </p:set>
                                    <p:anim calcmode="lin" valueType="num">
                                      <p:cBhvr additive="base">
                                        <p:cTn id="17" dur="75" fill="hold"/>
                                        <p:tgtEl>
                                          <p:spTgt spid="35848"/>
                                        </p:tgtEl>
                                        <p:attrNameLst>
                                          <p:attrName>ppt_x</p:attrName>
                                        </p:attrNameLst>
                                      </p:cBhvr>
                                      <p:tavLst>
                                        <p:tav tm="0">
                                          <p:val>
                                            <p:strVal val="#ppt_x"/>
                                          </p:val>
                                        </p:tav>
                                        <p:tav tm="100000">
                                          <p:val>
                                            <p:strVal val="#ppt_x"/>
                                          </p:val>
                                        </p:tav>
                                      </p:tavLst>
                                    </p:anim>
                                    <p:anim calcmode="lin" valueType="num">
                                      <p:cBhvr additive="base">
                                        <p:cTn id="18" dur="75" fill="hold"/>
                                        <p:tgtEl>
                                          <p:spTgt spid="3584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type.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5852"/>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type.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5849"/>
                                        </p:tgtEl>
                                        <p:attrNameLst>
                                          <p:attrName>style.visibility</p:attrName>
                                        </p:attrNameLst>
                                      </p:cBhvr>
                                      <p:to>
                                        <p:strVal val="visible"/>
                                      </p:to>
                                    </p:set>
                                  </p:childTnLst>
                                  <p:subTnLst>
                                    <p:audio>
                                      <p:cMediaNode>
                                        <p:cTn display="0" masterRel="sameClick">
                                          <p:stCondLst>
                                            <p:cond evt="begin" delay="0">
                                              <p:tn val="25"/>
                                            </p:cond>
                                          </p:stCondLst>
                                          <p:endCondLst>
                                            <p:cond evt="onStopAudio" delay="0">
                                              <p:tgtEl>
                                                <p:sldTgt/>
                                              </p:tgtEl>
                                            </p:cond>
                                          </p:endCondLst>
                                        </p:cTn>
                                        <p:tgtEl>
                                          <p:sndTgt r:embed="rId2" name="type.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5850"/>
                                        </p:tgtEl>
                                        <p:attrNameLst>
                                          <p:attrName>style.visibility</p:attrName>
                                        </p:attrNameLst>
                                      </p:cBhvr>
                                      <p:to>
                                        <p:strVal val="visible"/>
                                      </p:to>
                                    </p:set>
                                  </p:childTnLst>
                                  <p:subTnLst>
                                    <p:audio>
                                      <p:cMediaNode>
                                        <p:cTn display="0" masterRel="sameClick">
                                          <p:stCondLst>
                                            <p:cond evt="begin" delay="0">
                                              <p:tn val="29"/>
                                            </p:cond>
                                          </p:stCondLst>
                                          <p:endCondLst>
                                            <p:cond evt="onStopAudio" delay="0">
                                              <p:tgtEl>
                                                <p:sldTgt/>
                                              </p:tgtEl>
                                            </p:cond>
                                          </p:endCondLst>
                                        </p:cTn>
                                        <p:tgtEl>
                                          <p:sndTgt r:embed="rId2" name="type.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5851"/>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2" name="type.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5853"/>
                                        </p:tgtEl>
                                        <p:attrNameLst>
                                          <p:attrName>style.visibility</p:attrName>
                                        </p:attrNameLst>
                                      </p:cBhvr>
                                      <p:to>
                                        <p:strVal val="visible"/>
                                      </p:to>
                                    </p:set>
                                  </p:childTnLst>
                                  <p:subTnLst>
                                    <p:audio>
                                      <p:cMediaNode>
                                        <p:cTn display="0" masterRel="sameClick">
                                          <p:stCondLst>
                                            <p:cond evt="begin" delay="0">
                                              <p:tn val="37"/>
                                            </p:cond>
                                          </p:stCondLst>
                                          <p:endCondLst>
                                            <p:cond evt="onStopAudio" delay="0">
                                              <p:tgtEl>
                                                <p:sldTgt/>
                                              </p:tgtEl>
                                            </p:cond>
                                          </p:endCondLst>
                                        </p:cTn>
                                        <p:tgtEl>
                                          <p:sndTgt r:embed="rId2" name="type.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499"/>
                                          </p:stCondLst>
                                        </p:cTn>
                                        <p:tgtEl>
                                          <p:spTgt spid="35858"/>
                                        </p:tgtEl>
                                        <p:attrNameLst>
                                          <p:attrName>style.visibility</p:attrName>
                                        </p:attrNameLst>
                                      </p:cBhvr>
                                      <p:to>
                                        <p:strVal val="visible"/>
                                      </p:to>
                                    </p:set>
                                  </p:childTnLst>
                                  <p:subTnLst>
                                    <p:audio>
                                      <p:cMediaNode>
                                        <p:cTn display="0" masterRel="sameClick">
                                          <p:stCondLst>
                                            <p:cond evt="begin" delay="0">
                                              <p:tn val="41"/>
                                            </p:cond>
                                          </p:stCondLst>
                                          <p:endCondLst>
                                            <p:cond evt="onStopAudio" delay="0">
                                              <p:tgtEl>
                                                <p:sldTgt/>
                                              </p:tgtEl>
                                            </p:cond>
                                          </p:endCondLst>
                                        </p:cTn>
                                        <p:tgtEl>
                                          <p:sndTgt r:embed="rId2" name="type.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499"/>
                                          </p:stCondLst>
                                        </p:cTn>
                                        <p:tgtEl>
                                          <p:spTgt spid="35860"/>
                                        </p:tgtEl>
                                        <p:attrNameLst>
                                          <p:attrName>style.visibility</p:attrName>
                                        </p:attrNameLst>
                                      </p:cBhvr>
                                      <p:to>
                                        <p:strVal val="visible"/>
                                      </p:to>
                                    </p:set>
                                  </p:childTnLst>
                                  <p:subTnLst>
                                    <p:audio>
                                      <p:cMediaNode>
                                        <p:cTn display="0" masterRel="sameClick">
                                          <p:stCondLst>
                                            <p:cond evt="begin" delay="0">
                                              <p:tn val="45"/>
                                            </p:cond>
                                          </p:stCondLst>
                                          <p:endCondLst>
                                            <p:cond evt="onStopAudio" delay="0">
                                              <p:tgtEl>
                                                <p:sldTgt/>
                                              </p:tgtEl>
                                            </p:cond>
                                          </p:endCondLst>
                                        </p:cTn>
                                        <p:tgtEl>
                                          <p:sndTgt r:embed="rId2" name="type.wav"/>
                                        </p:tgtEl>
                                      </p:cMediaNode>
                                    </p:audio>
                                  </p:sub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499"/>
                                          </p:stCondLst>
                                        </p:cTn>
                                        <p:tgtEl>
                                          <p:spTgt spid="35859"/>
                                        </p:tgtEl>
                                        <p:attrNameLst>
                                          <p:attrName>style.visibility</p:attrName>
                                        </p:attrNameLst>
                                      </p:cBhvr>
                                      <p:to>
                                        <p:strVal val="visible"/>
                                      </p:to>
                                    </p:set>
                                  </p:childTnLst>
                                  <p:subTnLst>
                                    <p:audio>
                                      <p:cMediaNode>
                                        <p:cTn display="0" masterRel="sameClick">
                                          <p:stCondLst>
                                            <p:cond evt="begin" delay="0">
                                              <p:tn val="49"/>
                                            </p:cond>
                                          </p:stCondLst>
                                          <p:endCondLst>
                                            <p:cond evt="onStopAudio" delay="0">
                                              <p:tgtEl>
                                                <p:sldTgt/>
                                              </p:tgtEl>
                                            </p:cond>
                                          </p:endCondLst>
                                        </p:cTn>
                                        <p:tgtEl>
                                          <p:sndTgt r:embed="rId2" name="type.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499"/>
                                          </p:stCondLst>
                                        </p:cTn>
                                        <p:tgtEl>
                                          <p:spTgt spid="35861"/>
                                        </p:tgtEl>
                                        <p:attrNameLst>
                                          <p:attrName>style.visibility</p:attrName>
                                        </p:attrNameLst>
                                      </p:cBhvr>
                                      <p:to>
                                        <p:strVal val="visible"/>
                                      </p:to>
                                    </p:set>
                                  </p:childTnLst>
                                  <p:subTnLst>
                                    <p:audio>
                                      <p:cMediaNode>
                                        <p:cTn display="0" masterRel="sameClick">
                                          <p:stCondLst>
                                            <p:cond evt="begin" delay="0">
                                              <p:tn val="53"/>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utoUpdateAnimBg="0"/>
      <p:bldP spid="35843" grpId="0" autoUpdateAnimBg="0"/>
      <p:bldP spid="35848" grpId="0" autoUpdateAnimBg="0"/>
      <p:bldP spid="35849" grpId="0" autoUpdateAnimBg="0"/>
      <p:bldP spid="35850" grpId="0" autoUpdateAnimBg="0"/>
      <p:bldP spid="35851" grpId="0" autoUpdateAnimBg="0"/>
      <p:bldP spid="35852" grpId="0" autoUpdateAnimBg="0"/>
      <p:bldP spid="3585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a:extLst>
              <a:ext uri="{FF2B5EF4-FFF2-40B4-BE49-F238E27FC236}">
                <a16:creationId xmlns:a16="http://schemas.microsoft.com/office/drawing/2014/main" id="{32BAEC78-20D2-4F5B-A9D0-BC5BC1657FEB}"/>
              </a:ext>
            </a:extLst>
          </p:cNvPr>
          <p:cNvSpPr txBox="1">
            <a:spLocks noChangeArrowheads="1"/>
          </p:cNvSpPr>
          <p:nvPr/>
        </p:nvSpPr>
        <p:spPr bwMode="auto">
          <a:xfrm>
            <a:off x="152400" y="152400"/>
            <a:ext cx="8686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600"/>
              <a:t>                         Sekundarna socializacija</a:t>
            </a:r>
          </a:p>
        </p:txBody>
      </p:sp>
      <p:sp>
        <p:nvSpPr>
          <p:cNvPr id="36869" name="Text Box 5">
            <a:extLst>
              <a:ext uri="{FF2B5EF4-FFF2-40B4-BE49-F238E27FC236}">
                <a16:creationId xmlns:a16="http://schemas.microsoft.com/office/drawing/2014/main" id="{6DD76143-E2A0-4D47-9CDB-EB730E90C397}"/>
              </a:ext>
            </a:extLst>
          </p:cNvPr>
          <p:cNvSpPr txBox="1">
            <a:spLocks noChangeArrowheads="1"/>
          </p:cNvSpPr>
          <p:nvPr/>
        </p:nvSpPr>
        <p:spPr bwMode="auto">
          <a:xfrm>
            <a:off x="381000" y="762000"/>
            <a:ext cx="8382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1.</a:t>
            </a:r>
            <a:r>
              <a:rPr lang="sl-SI" altLang="sl-SI" sz="2000"/>
              <a:t> Poteka po zgodnjem otroštvu. Zanjo je značilno vključevanje v bolj zapleteno mrežo različnih skupin, organizacij in institucij zunaj intimnega domačega okolja (npr. vstop v šolo) in prevzemanje številnih novih vlog.</a:t>
            </a:r>
          </a:p>
        </p:txBody>
      </p:sp>
      <p:sp>
        <p:nvSpPr>
          <p:cNvPr id="36870" name="Text Box 6">
            <a:extLst>
              <a:ext uri="{FF2B5EF4-FFF2-40B4-BE49-F238E27FC236}">
                <a16:creationId xmlns:a16="http://schemas.microsoft.com/office/drawing/2014/main" id="{76D3DE4A-A6EC-42CB-9611-EAD4A89B3FE3}"/>
              </a:ext>
            </a:extLst>
          </p:cNvPr>
          <p:cNvSpPr txBox="1">
            <a:spLocks noChangeArrowheads="1"/>
          </p:cNvSpPr>
          <p:nvPr/>
        </p:nvSpPr>
        <p:spPr bwMode="auto">
          <a:xfrm>
            <a:off x="381000" y="1828800"/>
            <a:ext cx="838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2. </a:t>
            </a:r>
            <a:r>
              <a:rPr lang="sl-SI" altLang="sl-SI" sz="2000"/>
              <a:t>Učimo se tako od staršev kot od institucij </a:t>
            </a:r>
          </a:p>
        </p:txBody>
      </p:sp>
      <p:sp>
        <p:nvSpPr>
          <p:cNvPr id="36871" name="Text Box 7">
            <a:extLst>
              <a:ext uri="{FF2B5EF4-FFF2-40B4-BE49-F238E27FC236}">
                <a16:creationId xmlns:a16="http://schemas.microsoft.com/office/drawing/2014/main" id="{00FEA92C-516A-4E43-B3F1-EC2030DB6E22}"/>
              </a:ext>
            </a:extLst>
          </p:cNvPr>
          <p:cNvSpPr txBox="1">
            <a:spLocks noChangeArrowheads="1"/>
          </p:cNvSpPr>
          <p:nvPr/>
        </p:nvSpPr>
        <p:spPr bwMode="auto">
          <a:xfrm>
            <a:off x="381000" y="2286000"/>
            <a:ext cx="838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3.</a:t>
            </a:r>
            <a:r>
              <a:rPr lang="sl-SI" altLang="sl-SI" sz="2000"/>
              <a:t> Čustvene vezi niso več tako trdne kot v primarni socializaciji</a:t>
            </a:r>
          </a:p>
        </p:txBody>
      </p:sp>
      <p:sp>
        <p:nvSpPr>
          <p:cNvPr id="36872" name="Text Box 8">
            <a:extLst>
              <a:ext uri="{FF2B5EF4-FFF2-40B4-BE49-F238E27FC236}">
                <a16:creationId xmlns:a16="http://schemas.microsoft.com/office/drawing/2014/main" id="{7B49B8AB-F040-49DC-9BEF-1139A82AC8CD}"/>
              </a:ext>
            </a:extLst>
          </p:cNvPr>
          <p:cNvSpPr txBox="1">
            <a:spLocks noChangeArrowheads="1"/>
          </p:cNvSpPr>
          <p:nvPr/>
        </p:nvSpPr>
        <p:spPr bwMode="auto">
          <a:xfrm>
            <a:off x="381000" y="2743200"/>
            <a:ext cx="838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4.</a:t>
            </a:r>
            <a:r>
              <a:rPr lang="sl-SI" altLang="sl-SI" sz="2000"/>
              <a:t> Odnosi so formalni, spremlja jih sistem nagrajevanje in kaznovanje</a:t>
            </a:r>
          </a:p>
        </p:txBody>
      </p:sp>
      <p:pic>
        <p:nvPicPr>
          <p:cNvPr id="36875" name="Picture 11" descr="C:\WINDOWS\Application Data\Microsoft\Media Catalog\Downloaded Clips\cl0\AG00488_.gif">
            <a:extLst>
              <a:ext uri="{FF2B5EF4-FFF2-40B4-BE49-F238E27FC236}">
                <a16:creationId xmlns:a16="http://schemas.microsoft.com/office/drawing/2014/main" id="{529E8348-26C8-48E0-9C64-4AD1850DECE5}"/>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276600"/>
            <a:ext cx="4800600" cy="3184525"/>
          </a:xfrm>
          <a:prstGeom prst="rect">
            <a:avLst/>
          </a:prstGeom>
          <a:noFill/>
          <a:extLst>
            <a:ext uri="{909E8E84-426E-40DD-AFC4-6F175D3DCCD1}">
              <a14:hiddenFill xmlns:a14="http://schemas.microsoft.com/office/drawing/2010/main">
                <a:solidFill>
                  <a:srgbClr val="FFFFFF"/>
                </a:solidFill>
              </a14:hiddenFill>
            </a:ext>
          </a:extLst>
        </p:spPr>
      </p:pic>
      <p:pic>
        <p:nvPicPr>
          <p:cNvPr id="36876" name="Picture 12" descr="C:\WINDOWS\Application Data\Microsoft\Media Catalog\Downloaded Clips\cl4f\j0198594.wmf">
            <a:extLst>
              <a:ext uri="{FF2B5EF4-FFF2-40B4-BE49-F238E27FC236}">
                <a16:creationId xmlns:a16="http://schemas.microsoft.com/office/drawing/2014/main" id="{A5902BD6-FDC5-49B9-9EB4-3A58DB2401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3657600"/>
            <a:ext cx="2654300" cy="2012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lt">
                                    <p:tmPct val="100000"/>
                                  </p:iterate>
                                  <p:childTnLst>
                                    <p:set>
                                      <p:cBhvr>
                                        <p:cTn id="6" dur="1" fill="hold">
                                          <p:stCondLst>
                                            <p:cond delay="0"/>
                                          </p:stCondLst>
                                        </p:cTn>
                                        <p:tgtEl>
                                          <p:spTgt spid="36868"/>
                                        </p:tgtEl>
                                        <p:attrNameLst>
                                          <p:attrName>style.visibility</p:attrName>
                                        </p:attrNameLst>
                                      </p:cBhvr>
                                      <p:to>
                                        <p:strVal val="visible"/>
                                      </p:to>
                                    </p:set>
                                    <p:anim calcmode="lin" valueType="num">
                                      <p:cBhvr additive="base">
                                        <p:cTn id="7" dur="75" fill="hold"/>
                                        <p:tgtEl>
                                          <p:spTgt spid="36868"/>
                                        </p:tgtEl>
                                        <p:attrNameLst>
                                          <p:attrName>ppt_x</p:attrName>
                                        </p:attrNameLst>
                                      </p:cBhvr>
                                      <p:tavLst>
                                        <p:tav tm="0">
                                          <p:val>
                                            <p:strVal val="#ppt_x"/>
                                          </p:val>
                                        </p:tav>
                                        <p:tav tm="100000">
                                          <p:val>
                                            <p:strVal val="#ppt_x"/>
                                          </p:val>
                                        </p:tav>
                                      </p:tavLst>
                                    </p:anim>
                                    <p:anim calcmode="lin" valueType="num">
                                      <p:cBhvr additive="base">
                                        <p:cTn id="8" dur="75" fill="hold"/>
                                        <p:tgtEl>
                                          <p:spTgt spid="3686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6869"/>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6870"/>
                                        </p:tgtEl>
                                        <p:attrNameLst>
                                          <p:attrName>style.visibility</p:attrName>
                                        </p:attrNameLst>
                                      </p:cBhvr>
                                      <p:to>
                                        <p:strVal val="visible"/>
                                      </p:to>
                                    </p:set>
                                  </p:childTnLst>
                                  <p:subTnLst>
                                    <p:audio>
                                      <p:cMediaNode>
                                        <p:cTn display="0" masterRel="sameClick">
                                          <p:stCondLst>
                                            <p:cond evt="begin" delay="0">
                                              <p:tn val="15"/>
                                            </p:cond>
                                          </p:stCondLst>
                                          <p:endCondLst>
                                            <p:cond evt="onStopAudio" delay="0">
                                              <p:tgtEl>
                                                <p:sldTgt/>
                                              </p:tgtEl>
                                            </p:cond>
                                          </p:endCondLst>
                                        </p:cTn>
                                        <p:tgtEl>
                                          <p:sndTgt r:embed="rId2" name="type.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6871"/>
                                        </p:tgtEl>
                                        <p:attrNameLst>
                                          <p:attrName>style.visibility</p:attrName>
                                        </p:attrNameLst>
                                      </p:cBhvr>
                                      <p:to>
                                        <p:strVal val="visible"/>
                                      </p:to>
                                    </p:set>
                                  </p:childTnLst>
                                  <p:subTnLst>
                                    <p:audio>
                                      <p:cMediaNode>
                                        <p:cTn display="0" masterRel="sameClick">
                                          <p:stCondLst>
                                            <p:cond evt="begin" delay="0">
                                              <p:tn val="19"/>
                                            </p:cond>
                                          </p:stCondLst>
                                          <p:endCondLst>
                                            <p:cond evt="onStopAudio" delay="0">
                                              <p:tgtEl>
                                                <p:sldTgt/>
                                              </p:tgtEl>
                                            </p:cond>
                                          </p:endCondLst>
                                        </p:cTn>
                                        <p:tgtEl>
                                          <p:sndTgt r:embed="rId2" name="typ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36872"/>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2" name="type.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499"/>
                                          </p:stCondLst>
                                        </p:cTn>
                                        <p:tgtEl>
                                          <p:spTgt spid="36875"/>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type.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499"/>
                                          </p:stCondLst>
                                        </p:cTn>
                                        <p:tgtEl>
                                          <p:spTgt spid="36876"/>
                                        </p:tgtEl>
                                        <p:attrNameLst>
                                          <p:attrName>style.visibility</p:attrName>
                                        </p:attrNameLst>
                                      </p:cBhvr>
                                      <p:to>
                                        <p:strVal val="visible"/>
                                      </p:to>
                                    </p:set>
                                  </p:childTnLst>
                                  <p:subTnLst>
                                    <p:audio>
                                      <p:cMediaNode>
                                        <p:cTn display="0" masterRel="sameClick">
                                          <p:stCondLst>
                                            <p:cond evt="begin" delay="0">
                                              <p:tn val="31"/>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utoUpdateAnimBg="0"/>
      <p:bldP spid="36869" grpId="0" autoUpdateAnimBg="0"/>
      <p:bldP spid="36870" grpId="0" autoUpdateAnimBg="0"/>
      <p:bldP spid="36871" grpId="0" autoUpdateAnimBg="0"/>
      <p:bldP spid="3687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9" name="Picture 11" descr="C:\WINDOWS\Application Data\Microsoft\Media Catalog\Downloaded Clips\cl0\PE01695_.wmf">
            <a:extLst>
              <a:ext uri="{FF2B5EF4-FFF2-40B4-BE49-F238E27FC236}">
                <a16:creationId xmlns:a16="http://schemas.microsoft.com/office/drawing/2014/main" id="{94BD24A0-097D-45E4-8342-E22F0533B2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200400"/>
            <a:ext cx="2476500" cy="3429000"/>
          </a:xfrm>
          <a:prstGeom prst="rect">
            <a:avLst/>
          </a:prstGeom>
          <a:noFill/>
          <a:extLst>
            <a:ext uri="{909E8E84-426E-40DD-AFC4-6F175D3DCCD1}">
              <a14:hiddenFill xmlns:a14="http://schemas.microsoft.com/office/drawing/2010/main">
                <a:solidFill>
                  <a:srgbClr val="FFFFFF"/>
                </a:solidFill>
              </a14:hiddenFill>
            </a:ext>
          </a:extLst>
        </p:spPr>
      </p:pic>
      <p:sp>
        <p:nvSpPr>
          <p:cNvPr id="37890" name="Text Box 2">
            <a:extLst>
              <a:ext uri="{FF2B5EF4-FFF2-40B4-BE49-F238E27FC236}">
                <a16:creationId xmlns:a16="http://schemas.microsoft.com/office/drawing/2014/main" id="{E1A16CC6-BEC5-4870-B748-7C9A8DC5D63F}"/>
              </a:ext>
            </a:extLst>
          </p:cNvPr>
          <p:cNvSpPr txBox="1">
            <a:spLocks noChangeArrowheads="1"/>
          </p:cNvSpPr>
          <p:nvPr/>
        </p:nvSpPr>
        <p:spPr bwMode="auto">
          <a:xfrm>
            <a:off x="152400" y="152400"/>
            <a:ext cx="8686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600"/>
              <a:t>                            Terciarna socializacija</a:t>
            </a:r>
          </a:p>
        </p:txBody>
      </p:sp>
      <p:sp>
        <p:nvSpPr>
          <p:cNvPr id="37891" name="Text Box 3">
            <a:extLst>
              <a:ext uri="{FF2B5EF4-FFF2-40B4-BE49-F238E27FC236}">
                <a16:creationId xmlns:a16="http://schemas.microsoft.com/office/drawing/2014/main" id="{0F52E03F-8493-4BCF-B929-FE7815323AA8}"/>
              </a:ext>
            </a:extLst>
          </p:cNvPr>
          <p:cNvSpPr txBox="1">
            <a:spLocks noChangeArrowheads="1"/>
          </p:cNvSpPr>
          <p:nvPr/>
        </p:nvSpPr>
        <p:spPr bwMode="auto">
          <a:xfrm>
            <a:off x="381000" y="762000"/>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0"/>
              </a:spcBef>
            </a:pPr>
            <a:r>
              <a:rPr lang="sl-SI" altLang="sl-SI" sz="2000">
                <a:solidFill>
                  <a:srgbClr val="30FF07"/>
                </a:solidFill>
              </a:rPr>
              <a:t>1.</a:t>
            </a:r>
            <a:r>
              <a:rPr lang="sl-SI" altLang="sl-SI" sz="2000"/>
              <a:t> Je obdobje, ko človek vstopa v delovni proces.Imenujemo jo tudi socializacija odraslih.</a:t>
            </a:r>
          </a:p>
        </p:txBody>
      </p:sp>
      <p:sp>
        <p:nvSpPr>
          <p:cNvPr id="37892" name="Text Box 4">
            <a:extLst>
              <a:ext uri="{FF2B5EF4-FFF2-40B4-BE49-F238E27FC236}">
                <a16:creationId xmlns:a16="http://schemas.microsoft.com/office/drawing/2014/main" id="{BD93E24F-EEE9-46D1-988A-F19DFF318CB3}"/>
              </a:ext>
            </a:extLst>
          </p:cNvPr>
          <p:cNvSpPr txBox="1">
            <a:spLocks noChangeArrowheads="1"/>
          </p:cNvSpPr>
          <p:nvPr/>
        </p:nvSpPr>
        <p:spPr bwMode="auto">
          <a:xfrm>
            <a:off x="152400" y="3200400"/>
            <a:ext cx="8686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600"/>
              <a:t>                                  Resocializacija</a:t>
            </a:r>
          </a:p>
        </p:txBody>
      </p:sp>
      <p:sp>
        <p:nvSpPr>
          <p:cNvPr id="37893" name="Text Box 5">
            <a:extLst>
              <a:ext uri="{FF2B5EF4-FFF2-40B4-BE49-F238E27FC236}">
                <a16:creationId xmlns:a16="http://schemas.microsoft.com/office/drawing/2014/main" id="{03EAD547-5936-41C0-A02A-B9CFBD54940B}"/>
              </a:ext>
            </a:extLst>
          </p:cNvPr>
          <p:cNvSpPr txBox="1">
            <a:spLocks noChangeArrowheads="1"/>
          </p:cNvSpPr>
          <p:nvPr/>
        </p:nvSpPr>
        <p:spPr bwMode="auto">
          <a:xfrm>
            <a:off x="381000" y="3810000"/>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0"/>
              </a:spcBef>
            </a:pPr>
            <a:r>
              <a:rPr lang="sl-SI" altLang="sl-SI" sz="2000">
                <a:solidFill>
                  <a:srgbClr val="30FF07"/>
                </a:solidFill>
              </a:rPr>
              <a:t>1.</a:t>
            </a:r>
            <a:r>
              <a:rPr lang="sl-SI" altLang="sl-SI" sz="2000"/>
              <a:t> ali ponovna socializacija je proces, v katerem se izničijo učinki prejšnje socializacije in sprejmejo nove oblike vedenja, vrednotenja in čustvovanja.</a:t>
            </a:r>
          </a:p>
        </p:txBody>
      </p:sp>
      <p:sp>
        <p:nvSpPr>
          <p:cNvPr id="37894" name="Text Box 6">
            <a:extLst>
              <a:ext uri="{FF2B5EF4-FFF2-40B4-BE49-F238E27FC236}">
                <a16:creationId xmlns:a16="http://schemas.microsoft.com/office/drawing/2014/main" id="{4BF6F28C-E44C-4715-BE5E-C472FD84811E}"/>
              </a:ext>
            </a:extLst>
          </p:cNvPr>
          <p:cNvSpPr txBox="1">
            <a:spLocks noChangeArrowheads="1"/>
          </p:cNvSpPr>
          <p:nvPr/>
        </p:nvSpPr>
        <p:spPr bwMode="auto">
          <a:xfrm>
            <a:off x="381000" y="4572000"/>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0"/>
              </a:spcBef>
            </a:pPr>
            <a:r>
              <a:rPr lang="sl-SI" altLang="sl-SI" sz="2000">
                <a:solidFill>
                  <a:srgbClr val="30FF07"/>
                </a:solidFill>
              </a:rPr>
              <a:t>2.</a:t>
            </a:r>
            <a:r>
              <a:rPr lang="sl-SI" altLang="sl-SI" sz="2000"/>
              <a:t> Resocializacija je uporabljena za pojave odklonskega vedenja ( resocializacija kriminalcev, narkomanov, alkoholikov).</a:t>
            </a:r>
          </a:p>
        </p:txBody>
      </p:sp>
      <p:sp>
        <p:nvSpPr>
          <p:cNvPr id="37895" name="Text Box 7">
            <a:extLst>
              <a:ext uri="{FF2B5EF4-FFF2-40B4-BE49-F238E27FC236}">
                <a16:creationId xmlns:a16="http://schemas.microsoft.com/office/drawing/2014/main" id="{C5EF0D07-C0F9-4122-A03E-84ADBB40D21F}"/>
              </a:ext>
            </a:extLst>
          </p:cNvPr>
          <p:cNvSpPr txBox="1">
            <a:spLocks noChangeArrowheads="1"/>
          </p:cNvSpPr>
          <p:nvPr/>
        </p:nvSpPr>
        <p:spPr bwMode="auto">
          <a:xfrm>
            <a:off x="381000" y="5334000"/>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0"/>
              </a:spcBef>
            </a:pPr>
            <a:r>
              <a:rPr lang="sl-SI" altLang="sl-SI" sz="2000">
                <a:solidFill>
                  <a:srgbClr val="30FF07"/>
                </a:solidFill>
              </a:rPr>
              <a:t>3.</a:t>
            </a:r>
            <a:r>
              <a:rPr lang="sl-SI" altLang="sl-SI" sz="2000"/>
              <a:t> Med procese resocializacije uvrščamo tudi procese akulturacije. Akulturacija je proces prilagajanja priseljencev kulturi družbe, v katero so se preselili.</a:t>
            </a:r>
          </a:p>
        </p:txBody>
      </p:sp>
      <p:pic>
        <p:nvPicPr>
          <p:cNvPr id="37896" name="Picture 8" descr="C:\WINDOWS\Application Data\Microsoft\Media Catalog\Downloaded Clips\cl2\BD05515_.wmf">
            <a:extLst>
              <a:ext uri="{FF2B5EF4-FFF2-40B4-BE49-F238E27FC236}">
                <a16:creationId xmlns:a16="http://schemas.microsoft.com/office/drawing/2014/main" id="{00D9D41D-6B58-4216-9F59-EBB0FF465C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1295400"/>
            <a:ext cx="1843088" cy="1981200"/>
          </a:xfrm>
          <a:prstGeom prst="rect">
            <a:avLst/>
          </a:prstGeom>
          <a:noFill/>
          <a:extLst>
            <a:ext uri="{909E8E84-426E-40DD-AFC4-6F175D3DCCD1}">
              <a14:hiddenFill xmlns:a14="http://schemas.microsoft.com/office/drawing/2010/main">
                <a:solidFill>
                  <a:srgbClr val="FFFFFF"/>
                </a:solidFill>
              </a14:hiddenFill>
            </a:ext>
          </a:extLst>
        </p:spPr>
      </p:pic>
      <p:pic>
        <p:nvPicPr>
          <p:cNvPr id="37898" name="Picture 10" descr="C:\WINDOWS\Application Data\Microsoft\Media Catalog\Downloaded Clips\cl2\PE06264_.wmf">
            <a:extLst>
              <a:ext uri="{FF2B5EF4-FFF2-40B4-BE49-F238E27FC236}">
                <a16:creationId xmlns:a16="http://schemas.microsoft.com/office/drawing/2014/main" id="{965C4406-683B-4A3A-9143-82F9286A57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1676400"/>
            <a:ext cx="2251075" cy="13985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lt">
                                    <p:tmPct val="100000"/>
                                  </p:iterate>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75" fill="hold"/>
                                        <p:tgtEl>
                                          <p:spTgt spid="37890"/>
                                        </p:tgtEl>
                                        <p:attrNameLst>
                                          <p:attrName>ppt_x</p:attrName>
                                        </p:attrNameLst>
                                      </p:cBhvr>
                                      <p:tavLst>
                                        <p:tav tm="0">
                                          <p:val>
                                            <p:strVal val="#ppt_x"/>
                                          </p:val>
                                        </p:tav>
                                        <p:tav tm="100000">
                                          <p:val>
                                            <p:strVal val="#ppt_x"/>
                                          </p:val>
                                        </p:tav>
                                      </p:tavLst>
                                    </p:anim>
                                    <p:anim calcmode="lin" valueType="num">
                                      <p:cBhvr additive="base">
                                        <p:cTn id="8" dur="75" fill="hold"/>
                                        <p:tgtEl>
                                          <p:spTgt spid="3789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7891"/>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37898"/>
                                        </p:tgtEl>
                                        <p:attrNameLst>
                                          <p:attrName>style.visibility</p:attrName>
                                        </p:attrNameLst>
                                      </p:cBhvr>
                                      <p:to>
                                        <p:strVal val="visible"/>
                                      </p:to>
                                    </p:set>
                                  </p:childTnLst>
                                  <p:subTnLst>
                                    <p:audio>
                                      <p:cMediaNode>
                                        <p:cTn display="0" masterRel="sameClick">
                                          <p:stCondLst>
                                            <p:cond evt="begin" delay="0">
                                              <p:tn val="15"/>
                                            </p:cond>
                                          </p:stCondLst>
                                          <p:endCondLst>
                                            <p:cond evt="onStopAudio" delay="0">
                                              <p:tgtEl>
                                                <p:sldTgt/>
                                              </p:tgtEl>
                                            </p:cond>
                                          </p:endCondLst>
                                        </p:cTn>
                                        <p:tgtEl>
                                          <p:sndTgt r:embed="rId2" name="type.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37896"/>
                                        </p:tgtEl>
                                        <p:attrNameLst>
                                          <p:attrName>style.visibility</p:attrName>
                                        </p:attrNameLst>
                                      </p:cBhvr>
                                      <p:to>
                                        <p:strVal val="visible"/>
                                      </p:to>
                                    </p:set>
                                  </p:childTnLst>
                                  <p:subTnLst>
                                    <p:audio>
                                      <p:cMediaNode>
                                        <p:cTn display="0" masterRel="sameClick">
                                          <p:stCondLst>
                                            <p:cond evt="begin" delay="0">
                                              <p:tn val="19"/>
                                            </p:cond>
                                          </p:stCondLst>
                                          <p:endCondLst>
                                            <p:cond evt="onStopAudio" delay="0">
                                              <p:tgtEl>
                                                <p:sldTgt/>
                                              </p:tgtEl>
                                            </p:cond>
                                          </p:endCondLst>
                                        </p:cTn>
                                        <p:tgtEl>
                                          <p:sndTgt r:embed="rId2" name="typ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iterate type="lt">
                                    <p:tmPct val="100000"/>
                                  </p:iterate>
                                  <p:childTnLst>
                                    <p:set>
                                      <p:cBhvr>
                                        <p:cTn id="24" dur="1" fill="hold">
                                          <p:stCondLst>
                                            <p:cond delay="0"/>
                                          </p:stCondLst>
                                        </p:cTn>
                                        <p:tgtEl>
                                          <p:spTgt spid="37892"/>
                                        </p:tgtEl>
                                        <p:attrNameLst>
                                          <p:attrName>style.visibility</p:attrName>
                                        </p:attrNameLst>
                                      </p:cBhvr>
                                      <p:to>
                                        <p:strVal val="visible"/>
                                      </p:to>
                                    </p:set>
                                    <p:anim calcmode="lin" valueType="num">
                                      <p:cBhvr additive="base">
                                        <p:cTn id="25" dur="75" fill="hold"/>
                                        <p:tgtEl>
                                          <p:spTgt spid="37892"/>
                                        </p:tgtEl>
                                        <p:attrNameLst>
                                          <p:attrName>ppt_x</p:attrName>
                                        </p:attrNameLst>
                                      </p:cBhvr>
                                      <p:tavLst>
                                        <p:tav tm="0">
                                          <p:val>
                                            <p:strVal val="#ppt_x"/>
                                          </p:val>
                                        </p:tav>
                                        <p:tav tm="100000">
                                          <p:val>
                                            <p:strVal val="#ppt_x"/>
                                          </p:val>
                                        </p:tav>
                                      </p:tavLst>
                                    </p:anim>
                                    <p:anim calcmode="lin" valueType="num">
                                      <p:cBhvr additive="base">
                                        <p:cTn id="26" dur="75" fill="hold"/>
                                        <p:tgtEl>
                                          <p:spTgt spid="3789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type.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7893"/>
                                        </p:tgtEl>
                                        <p:attrNameLst>
                                          <p:attrName>style.visibility</p:attrName>
                                        </p:attrNameLst>
                                      </p:cBhvr>
                                      <p:to>
                                        <p:strVal val="visible"/>
                                      </p:to>
                                    </p:set>
                                  </p:childTnLst>
                                  <p:subTnLst>
                                    <p:audio>
                                      <p:cMediaNode>
                                        <p:cTn display="0" masterRel="sameClick">
                                          <p:stCondLst>
                                            <p:cond evt="begin" delay="0">
                                              <p:tn val="29"/>
                                            </p:cond>
                                          </p:stCondLst>
                                          <p:endCondLst>
                                            <p:cond evt="onStopAudio" delay="0">
                                              <p:tgtEl>
                                                <p:sldTgt/>
                                              </p:tgtEl>
                                            </p:cond>
                                          </p:endCondLst>
                                        </p:cTn>
                                        <p:tgtEl>
                                          <p:sndTgt r:embed="rId2" name="type.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7894"/>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2" name="type.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7895"/>
                                        </p:tgtEl>
                                        <p:attrNameLst>
                                          <p:attrName>style.visibility</p:attrName>
                                        </p:attrNameLst>
                                      </p:cBhvr>
                                      <p:to>
                                        <p:strVal val="visible"/>
                                      </p:to>
                                    </p:set>
                                  </p:childTnLst>
                                  <p:subTnLst>
                                    <p:audio>
                                      <p:cMediaNode>
                                        <p:cTn display="0" masterRel="sameClick">
                                          <p:stCondLst>
                                            <p:cond evt="begin" delay="0">
                                              <p:tn val="37"/>
                                            </p:cond>
                                          </p:stCondLst>
                                          <p:endCondLst>
                                            <p:cond evt="onStopAudio" delay="0">
                                              <p:tgtEl>
                                                <p:sldTgt/>
                                              </p:tgtEl>
                                            </p:cond>
                                          </p:endCondLst>
                                        </p:cTn>
                                        <p:tgtEl>
                                          <p:sndTgt r:embed="rId2" name="type.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499"/>
                                          </p:stCondLst>
                                        </p:cTn>
                                        <p:tgtEl>
                                          <p:spTgt spid="37899"/>
                                        </p:tgtEl>
                                        <p:attrNameLst>
                                          <p:attrName>style.visibility</p:attrName>
                                        </p:attrNameLst>
                                      </p:cBhvr>
                                      <p:to>
                                        <p:strVal val="visible"/>
                                      </p:to>
                                    </p:set>
                                  </p:childTnLst>
                                  <p:subTnLst>
                                    <p:audio>
                                      <p:cMediaNode>
                                        <p:cTn display="0" masterRel="sameClick">
                                          <p:stCondLst>
                                            <p:cond evt="begin" delay="0">
                                              <p:tn val="41"/>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1" grpId="0" autoUpdateAnimBg="0"/>
      <p:bldP spid="37892" grpId="0" autoUpdateAnimBg="0"/>
      <p:bldP spid="37893" grpId="0" autoUpdateAnimBg="0"/>
      <p:bldP spid="37894" grpId="0" autoUpdateAnimBg="0"/>
      <p:bldP spid="3789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a:extLst>
              <a:ext uri="{FF2B5EF4-FFF2-40B4-BE49-F238E27FC236}">
                <a16:creationId xmlns:a16="http://schemas.microsoft.com/office/drawing/2014/main" id="{E978A52A-565E-4BA8-9063-B393F841526A}"/>
              </a:ext>
            </a:extLst>
          </p:cNvPr>
          <p:cNvSpPr txBox="1">
            <a:spLocks noChangeArrowheads="1"/>
          </p:cNvSpPr>
          <p:nvPr/>
        </p:nvSpPr>
        <p:spPr bwMode="auto">
          <a:xfrm>
            <a:off x="152400" y="152400"/>
            <a:ext cx="8686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800"/>
              <a:t>                    DEJAVNIKI SOCIALIZACIJE</a:t>
            </a:r>
          </a:p>
        </p:txBody>
      </p:sp>
      <p:sp>
        <p:nvSpPr>
          <p:cNvPr id="38915" name="Text Box 3">
            <a:extLst>
              <a:ext uri="{FF2B5EF4-FFF2-40B4-BE49-F238E27FC236}">
                <a16:creationId xmlns:a16="http://schemas.microsoft.com/office/drawing/2014/main" id="{32AB0B7B-FEF7-4598-BF73-3615C410D69A}"/>
              </a:ext>
            </a:extLst>
          </p:cNvPr>
          <p:cNvSpPr txBox="1">
            <a:spLocks noChangeArrowheads="1"/>
          </p:cNvSpPr>
          <p:nvPr/>
        </p:nvSpPr>
        <p:spPr bwMode="auto">
          <a:xfrm>
            <a:off x="381000" y="838200"/>
            <a:ext cx="8382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t>Znotraj družbe kot njen neločljiv sestavni del delujejo posamezniki, skupine, organizacije in institucije, s katerimi ljudje vzpostavljamo odnose, se vključujemo vanje in v vzajemnih odnosih z drugimi delujemo v njih. </a:t>
            </a:r>
            <a:endParaRPr lang="sl-SI" altLang="sl-SI" sz="2000">
              <a:solidFill>
                <a:srgbClr val="30FF07"/>
              </a:solidFill>
            </a:endParaRPr>
          </a:p>
        </p:txBody>
      </p:sp>
      <p:sp>
        <p:nvSpPr>
          <p:cNvPr id="38917" name="Rectangle 5">
            <a:extLst>
              <a:ext uri="{FF2B5EF4-FFF2-40B4-BE49-F238E27FC236}">
                <a16:creationId xmlns:a16="http://schemas.microsoft.com/office/drawing/2014/main" id="{0873C314-9A60-44CC-BE7B-9F6DFB56B12C}"/>
              </a:ext>
            </a:extLst>
          </p:cNvPr>
          <p:cNvSpPr>
            <a:spLocks noChangeArrowheads="1"/>
          </p:cNvSpPr>
          <p:nvPr/>
        </p:nvSpPr>
        <p:spPr bwMode="auto">
          <a:xfrm>
            <a:off x="381000" y="1905000"/>
            <a:ext cx="72437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t>Zato lahko rečemo, da vsa ta družbena okolja (torej drugi ljudje kot posamezniki, skupine, organizacije, institucije) delujejo tudi kot</a:t>
            </a:r>
            <a:r>
              <a:rPr lang="sl-SI" altLang="sl-SI" sz="2000">
                <a:solidFill>
                  <a:srgbClr val="30FF07"/>
                </a:solidFill>
              </a:rPr>
              <a:t> dejavniki ali agensi socializacije. </a:t>
            </a:r>
            <a:endParaRPr lang="sl-SI" altLang="sl-SI" sz="2000"/>
          </a:p>
        </p:txBody>
      </p:sp>
      <p:sp>
        <p:nvSpPr>
          <p:cNvPr id="38918" name="Text Box 6">
            <a:extLst>
              <a:ext uri="{FF2B5EF4-FFF2-40B4-BE49-F238E27FC236}">
                <a16:creationId xmlns:a16="http://schemas.microsoft.com/office/drawing/2014/main" id="{FEF83D48-EEE9-4D0D-9481-301E4FD5FD10}"/>
              </a:ext>
            </a:extLst>
          </p:cNvPr>
          <p:cNvSpPr txBox="1">
            <a:spLocks noChangeArrowheads="1"/>
          </p:cNvSpPr>
          <p:nvPr/>
        </p:nvSpPr>
        <p:spPr bwMode="auto">
          <a:xfrm>
            <a:off x="381000" y="47244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1.Družina</a:t>
            </a:r>
            <a:endParaRPr lang="sl-SI" altLang="sl-SI" sz="1800"/>
          </a:p>
        </p:txBody>
      </p:sp>
      <p:sp>
        <p:nvSpPr>
          <p:cNvPr id="38919" name="Text Box 7">
            <a:extLst>
              <a:ext uri="{FF2B5EF4-FFF2-40B4-BE49-F238E27FC236}">
                <a16:creationId xmlns:a16="http://schemas.microsoft.com/office/drawing/2014/main" id="{945BB2BE-DC3F-4F12-8928-88EA14944DA6}"/>
              </a:ext>
            </a:extLst>
          </p:cNvPr>
          <p:cNvSpPr txBox="1">
            <a:spLocks noChangeArrowheads="1"/>
          </p:cNvSpPr>
          <p:nvPr/>
        </p:nvSpPr>
        <p:spPr bwMode="auto">
          <a:xfrm>
            <a:off x="2057400" y="4724400"/>
            <a:ext cx="2286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2.Skupina vrstnikov</a:t>
            </a:r>
            <a:endParaRPr lang="sl-SI" altLang="sl-SI" sz="1800"/>
          </a:p>
        </p:txBody>
      </p:sp>
      <p:sp>
        <p:nvSpPr>
          <p:cNvPr id="38920" name="Text Box 8">
            <a:extLst>
              <a:ext uri="{FF2B5EF4-FFF2-40B4-BE49-F238E27FC236}">
                <a16:creationId xmlns:a16="http://schemas.microsoft.com/office/drawing/2014/main" id="{E1F0F5E2-24A2-4161-8463-2A97BAE8270C}"/>
              </a:ext>
            </a:extLst>
          </p:cNvPr>
          <p:cNvSpPr txBox="1">
            <a:spLocks noChangeArrowheads="1"/>
          </p:cNvSpPr>
          <p:nvPr/>
        </p:nvSpPr>
        <p:spPr bwMode="auto">
          <a:xfrm>
            <a:off x="4876800" y="47244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3.Šola</a:t>
            </a:r>
            <a:endParaRPr lang="sl-SI" altLang="sl-SI" sz="1800"/>
          </a:p>
        </p:txBody>
      </p:sp>
      <p:sp>
        <p:nvSpPr>
          <p:cNvPr id="38921" name="Text Box 9">
            <a:extLst>
              <a:ext uri="{FF2B5EF4-FFF2-40B4-BE49-F238E27FC236}">
                <a16:creationId xmlns:a16="http://schemas.microsoft.com/office/drawing/2014/main" id="{41957917-9F88-4419-9C6A-1597CB5E862F}"/>
              </a:ext>
            </a:extLst>
          </p:cNvPr>
          <p:cNvSpPr txBox="1">
            <a:spLocks noChangeArrowheads="1"/>
          </p:cNvSpPr>
          <p:nvPr/>
        </p:nvSpPr>
        <p:spPr bwMode="auto">
          <a:xfrm>
            <a:off x="6400800" y="4724400"/>
            <a:ext cx="2057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4.Množični mediji</a:t>
            </a:r>
            <a:endParaRPr lang="sl-SI" altLang="sl-SI" sz="1800"/>
          </a:p>
        </p:txBody>
      </p:sp>
      <p:sp>
        <p:nvSpPr>
          <p:cNvPr id="38922" name="Text Box 10">
            <a:extLst>
              <a:ext uri="{FF2B5EF4-FFF2-40B4-BE49-F238E27FC236}">
                <a16:creationId xmlns:a16="http://schemas.microsoft.com/office/drawing/2014/main" id="{9FBBA777-F002-49C5-BA3E-B3A57FA41E98}"/>
              </a:ext>
            </a:extLst>
          </p:cNvPr>
          <p:cNvSpPr txBox="1">
            <a:spLocks noChangeArrowheads="1"/>
          </p:cNvSpPr>
          <p:nvPr/>
        </p:nvSpPr>
        <p:spPr bwMode="auto">
          <a:xfrm>
            <a:off x="381000" y="57150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5.Delovno okolje</a:t>
            </a:r>
            <a:endParaRPr lang="sl-SI" altLang="sl-SI" sz="1800"/>
          </a:p>
        </p:txBody>
      </p:sp>
      <p:sp>
        <p:nvSpPr>
          <p:cNvPr id="38923" name="Text Box 11">
            <a:extLst>
              <a:ext uri="{FF2B5EF4-FFF2-40B4-BE49-F238E27FC236}">
                <a16:creationId xmlns:a16="http://schemas.microsoft.com/office/drawing/2014/main" id="{69779824-DE90-408C-A1B6-3AA6DDE2F215}"/>
              </a:ext>
            </a:extLst>
          </p:cNvPr>
          <p:cNvSpPr txBox="1">
            <a:spLocks noChangeArrowheads="1"/>
          </p:cNvSpPr>
          <p:nvPr/>
        </p:nvSpPr>
        <p:spPr bwMode="auto">
          <a:xfrm>
            <a:off x="2971800" y="5715000"/>
            <a:ext cx="23622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6.Religiozne skupine</a:t>
            </a:r>
          </a:p>
          <a:p>
            <a:r>
              <a:rPr lang="sl-SI" altLang="sl-SI" sz="1800">
                <a:solidFill>
                  <a:srgbClr val="30FF07"/>
                </a:solidFill>
              </a:rPr>
              <a:t>   (cerkev, sekta)</a:t>
            </a:r>
            <a:endParaRPr lang="sl-SI" altLang="sl-SI" sz="1800"/>
          </a:p>
        </p:txBody>
      </p:sp>
      <p:sp>
        <p:nvSpPr>
          <p:cNvPr id="38924" name="Text Box 12">
            <a:extLst>
              <a:ext uri="{FF2B5EF4-FFF2-40B4-BE49-F238E27FC236}">
                <a16:creationId xmlns:a16="http://schemas.microsoft.com/office/drawing/2014/main" id="{5FDF1EF0-1AF2-4FBF-B0D2-240FE7A3D0DE}"/>
              </a:ext>
            </a:extLst>
          </p:cNvPr>
          <p:cNvSpPr txBox="1">
            <a:spLocks noChangeArrowheads="1"/>
          </p:cNvSpPr>
          <p:nvPr/>
        </p:nvSpPr>
        <p:spPr bwMode="auto">
          <a:xfrm>
            <a:off x="5867400" y="5715000"/>
            <a:ext cx="28194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7.Prostočasovne skupine</a:t>
            </a:r>
          </a:p>
          <a:p>
            <a:r>
              <a:rPr lang="sl-SI" altLang="sl-SI" sz="1800">
                <a:solidFill>
                  <a:srgbClr val="30FF07"/>
                </a:solidFill>
              </a:rPr>
              <a:t>  (taborniki, skavti,klubi)</a:t>
            </a:r>
            <a:endParaRPr lang="sl-SI" altLang="sl-SI" sz="1800"/>
          </a:p>
        </p:txBody>
      </p:sp>
      <p:sp>
        <p:nvSpPr>
          <p:cNvPr id="38925" name="Rectangle 13">
            <a:extLst>
              <a:ext uri="{FF2B5EF4-FFF2-40B4-BE49-F238E27FC236}">
                <a16:creationId xmlns:a16="http://schemas.microsoft.com/office/drawing/2014/main" id="{EBB45D95-769B-4F76-A218-B72025797EAE}"/>
              </a:ext>
            </a:extLst>
          </p:cNvPr>
          <p:cNvSpPr>
            <a:spLocks noChangeArrowheads="1"/>
          </p:cNvSpPr>
          <p:nvPr/>
        </p:nvSpPr>
        <p:spPr bwMode="auto">
          <a:xfrm>
            <a:off x="381000" y="3048000"/>
            <a:ext cx="7243763"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t>Vpliv dejavnikov socializacije je odvisen glede na različno življenjsko obdobje in od kulture, kjer posameznik živi. Dejavniki socia. Lahko delujejo v nasprotujočih smereh (npr. vsak ima svojo lastno logiko delovanja)</a:t>
            </a:r>
            <a:r>
              <a:rPr lang="sl-SI" altLang="sl-SI" sz="2000">
                <a:solidFill>
                  <a:srgbClr val="30FF07"/>
                </a:solidFill>
              </a:rPr>
              <a:t>. </a:t>
            </a:r>
            <a:r>
              <a:rPr lang="sl-SI" altLang="sl-SI" sz="2000"/>
              <a:t>Med najpomembnejše uvrščajo: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lt">
                                    <p:tmPct val="100000"/>
                                  </p:iterate>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75" fill="hold"/>
                                        <p:tgtEl>
                                          <p:spTgt spid="38914"/>
                                        </p:tgtEl>
                                        <p:attrNameLst>
                                          <p:attrName>ppt_x</p:attrName>
                                        </p:attrNameLst>
                                      </p:cBhvr>
                                      <p:tavLst>
                                        <p:tav tm="0">
                                          <p:val>
                                            <p:strVal val="#ppt_x"/>
                                          </p:val>
                                        </p:tav>
                                        <p:tav tm="100000">
                                          <p:val>
                                            <p:strVal val="#ppt_x"/>
                                          </p:val>
                                        </p:tav>
                                      </p:tavLst>
                                    </p:anim>
                                    <p:anim calcmode="lin" valueType="num">
                                      <p:cBhvr additive="base">
                                        <p:cTn id="8" dur="75" fill="hold"/>
                                        <p:tgtEl>
                                          <p:spTgt spid="389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8915"/>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8917"/>
                                        </p:tgtEl>
                                        <p:attrNameLst>
                                          <p:attrName>style.visibility</p:attrName>
                                        </p:attrNameLst>
                                      </p:cBhvr>
                                      <p:to>
                                        <p:strVal val="visible"/>
                                      </p:to>
                                    </p:set>
                                  </p:childTnLst>
                                  <p:subTnLst>
                                    <p:audio>
                                      <p:cMediaNode>
                                        <p:cTn display="0" masterRel="sameClick">
                                          <p:stCondLst>
                                            <p:cond evt="begin" delay="0">
                                              <p:tn val="15"/>
                                            </p:cond>
                                          </p:stCondLst>
                                          <p:endCondLst>
                                            <p:cond evt="onStopAudio" delay="0">
                                              <p:tgtEl>
                                                <p:sldTgt/>
                                              </p:tgtEl>
                                            </p:cond>
                                          </p:endCondLst>
                                        </p:cTn>
                                        <p:tgtEl>
                                          <p:sndTgt r:embed="rId2" name="type.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8925"/>
                                        </p:tgtEl>
                                        <p:attrNameLst>
                                          <p:attrName>style.visibility</p:attrName>
                                        </p:attrNameLst>
                                      </p:cBhvr>
                                      <p:to>
                                        <p:strVal val="visible"/>
                                      </p:to>
                                    </p:set>
                                  </p:childTnLst>
                                  <p:subTnLst>
                                    <p:audio>
                                      <p:cMediaNode>
                                        <p:cTn display="0" masterRel="sameClick">
                                          <p:stCondLst>
                                            <p:cond evt="begin" delay="0">
                                              <p:tn val="19"/>
                                            </p:cond>
                                          </p:stCondLst>
                                          <p:endCondLst>
                                            <p:cond evt="onStopAudio" delay="0">
                                              <p:tgtEl>
                                                <p:sldTgt/>
                                              </p:tgtEl>
                                            </p:cond>
                                          </p:endCondLst>
                                        </p:cTn>
                                        <p:tgtEl>
                                          <p:sndTgt r:embed="rId2" name="typ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38918"/>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2" name="type.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38919"/>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type.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38920"/>
                                        </p:tgtEl>
                                        <p:attrNameLst>
                                          <p:attrName>style.visibility</p:attrName>
                                        </p:attrNameLst>
                                      </p:cBhvr>
                                      <p:to>
                                        <p:strVal val="visible"/>
                                      </p:to>
                                    </p:set>
                                  </p:childTnLst>
                                  <p:subTnLst>
                                    <p:audio>
                                      <p:cMediaNode>
                                        <p:cTn display="0" masterRel="sameClick">
                                          <p:stCondLst>
                                            <p:cond evt="begin" delay="0">
                                              <p:tn val="31"/>
                                            </p:cond>
                                          </p:stCondLst>
                                          <p:endCondLst>
                                            <p:cond evt="onStopAudio" delay="0">
                                              <p:tgtEl>
                                                <p:sldTgt/>
                                              </p:tgtEl>
                                            </p:cond>
                                          </p:endCondLst>
                                        </p:cTn>
                                        <p:tgtEl>
                                          <p:sndTgt r:embed="rId2" name="type.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38921"/>
                                        </p:tgtEl>
                                        <p:attrNameLst>
                                          <p:attrName>style.visibility</p:attrName>
                                        </p:attrNameLst>
                                      </p:cBhvr>
                                      <p:to>
                                        <p:strVal val="visible"/>
                                      </p:to>
                                    </p:set>
                                  </p:childTnLst>
                                  <p:subTnLst>
                                    <p:audio>
                                      <p:cMediaNode>
                                        <p:cTn display="0" masterRel="sameClick">
                                          <p:stCondLst>
                                            <p:cond evt="begin" delay="0">
                                              <p:tn val="35"/>
                                            </p:cond>
                                          </p:stCondLst>
                                          <p:endCondLst>
                                            <p:cond evt="onStopAudio" delay="0">
                                              <p:tgtEl>
                                                <p:sldTgt/>
                                              </p:tgtEl>
                                            </p:cond>
                                          </p:endCondLst>
                                        </p:cTn>
                                        <p:tgtEl>
                                          <p:sndTgt r:embed="rId2" name="type.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38922"/>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type.wav"/>
                                        </p:tgtEl>
                                      </p:cMediaNode>
                                    </p:audio>
                                  </p:sub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38923"/>
                                        </p:tgtEl>
                                        <p:attrNameLst>
                                          <p:attrName>style.visibility</p:attrName>
                                        </p:attrNameLst>
                                      </p:cBhvr>
                                      <p:to>
                                        <p:strVal val="visible"/>
                                      </p:to>
                                    </p:set>
                                  </p:childTnLst>
                                  <p:subTnLst>
                                    <p:audio>
                                      <p:cMediaNode>
                                        <p:cTn display="0" masterRel="sameClick">
                                          <p:stCondLst>
                                            <p:cond evt="begin" delay="0">
                                              <p:tn val="43"/>
                                            </p:cond>
                                          </p:stCondLst>
                                          <p:endCondLst>
                                            <p:cond evt="onStopAudio" delay="0">
                                              <p:tgtEl>
                                                <p:sldTgt/>
                                              </p:tgtEl>
                                            </p:cond>
                                          </p:endCondLst>
                                        </p:cTn>
                                        <p:tgtEl>
                                          <p:sndTgt r:embed="rId2" name="type.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38924"/>
                                        </p:tgtEl>
                                        <p:attrNameLst>
                                          <p:attrName>style.visibility</p:attrName>
                                        </p:attrNameLst>
                                      </p:cBhvr>
                                      <p:to>
                                        <p:strVal val="visible"/>
                                      </p:to>
                                    </p:set>
                                  </p:childTnLst>
                                  <p:subTnLst>
                                    <p:audio>
                                      <p:cMediaNode>
                                        <p:cTn display="0" masterRel="sameClick">
                                          <p:stCondLst>
                                            <p:cond evt="begin" delay="0">
                                              <p:tn val="47"/>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P spid="38915" grpId="0" autoUpdateAnimBg="0"/>
      <p:bldP spid="38917" grpId="0" autoUpdateAnimBg="0"/>
      <p:bldP spid="38918" grpId="0" autoUpdateAnimBg="0"/>
      <p:bldP spid="38919" grpId="0" autoUpdateAnimBg="0"/>
      <p:bldP spid="38920" grpId="0" autoUpdateAnimBg="0"/>
      <p:bldP spid="38921" grpId="0" autoUpdateAnimBg="0"/>
      <p:bldP spid="38922" grpId="0" autoUpdateAnimBg="0"/>
      <p:bldP spid="38923" grpId="0" autoUpdateAnimBg="0"/>
      <p:bldP spid="38924" grpId="0" autoUpdateAnimBg="0"/>
      <p:bldP spid="3892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a:extLst>
              <a:ext uri="{FF2B5EF4-FFF2-40B4-BE49-F238E27FC236}">
                <a16:creationId xmlns:a16="http://schemas.microsoft.com/office/drawing/2014/main" id="{982808F5-9A70-439D-81A3-51529E6419CF}"/>
              </a:ext>
            </a:extLst>
          </p:cNvPr>
          <p:cNvSpPr txBox="1">
            <a:spLocks noChangeArrowheads="1"/>
          </p:cNvSpPr>
          <p:nvPr/>
        </p:nvSpPr>
        <p:spPr bwMode="auto">
          <a:xfrm>
            <a:off x="152400" y="152400"/>
            <a:ext cx="8686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600"/>
              <a:t>                                         Družina</a:t>
            </a:r>
          </a:p>
        </p:txBody>
      </p:sp>
      <p:sp>
        <p:nvSpPr>
          <p:cNvPr id="39939" name="Text Box 3">
            <a:extLst>
              <a:ext uri="{FF2B5EF4-FFF2-40B4-BE49-F238E27FC236}">
                <a16:creationId xmlns:a16="http://schemas.microsoft.com/office/drawing/2014/main" id="{3AFB2FD3-0466-479E-BED8-3A1912F6AFE6}"/>
              </a:ext>
            </a:extLst>
          </p:cNvPr>
          <p:cNvSpPr txBox="1">
            <a:spLocks noChangeArrowheads="1"/>
          </p:cNvSpPr>
          <p:nvPr/>
        </p:nvSpPr>
        <p:spPr bwMode="auto">
          <a:xfrm>
            <a:off x="381000" y="685800"/>
            <a:ext cx="838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1.</a:t>
            </a:r>
            <a:r>
              <a:rPr lang="sl-SI" altLang="sl-SI" sz="2000"/>
              <a:t> Je prva družbena skupina, v kateri otroci pridobivajo primarno socializacijo</a:t>
            </a:r>
          </a:p>
        </p:txBody>
      </p:sp>
      <p:sp>
        <p:nvSpPr>
          <p:cNvPr id="39940" name="Text Box 4">
            <a:extLst>
              <a:ext uri="{FF2B5EF4-FFF2-40B4-BE49-F238E27FC236}">
                <a16:creationId xmlns:a16="http://schemas.microsoft.com/office/drawing/2014/main" id="{8BCE86D1-D9CF-4BFD-A60D-DE508A37985C}"/>
              </a:ext>
            </a:extLst>
          </p:cNvPr>
          <p:cNvSpPr txBox="1">
            <a:spLocks noChangeArrowheads="1"/>
          </p:cNvSpPr>
          <p:nvPr/>
        </p:nvSpPr>
        <p:spPr bwMode="auto">
          <a:xfrm>
            <a:off x="381000" y="1219200"/>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2.</a:t>
            </a:r>
            <a:r>
              <a:rPr lang="sl-SI" altLang="sl-SI" sz="2000"/>
              <a:t> Moč prvih izkušenj je velika, saj je otrok </a:t>
            </a:r>
            <a:r>
              <a:rPr lang="sl-SI" altLang="sl-SI" sz="2000">
                <a:solidFill>
                  <a:srgbClr val="30FF07"/>
                </a:solidFill>
              </a:rPr>
              <a:t>čustveno povezan</a:t>
            </a:r>
            <a:r>
              <a:rPr lang="sl-SI" altLang="sl-SI" sz="2000"/>
              <a:t> z drugimi družinskimi člani</a:t>
            </a:r>
          </a:p>
        </p:txBody>
      </p:sp>
      <p:sp>
        <p:nvSpPr>
          <p:cNvPr id="39941" name="Text Box 5">
            <a:extLst>
              <a:ext uri="{FF2B5EF4-FFF2-40B4-BE49-F238E27FC236}">
                <a16:creationId xmlns:a16="http://schemas.microsoft.com/office/drawing/2014/main" id="{5A820F81-F450-4E6A-AAA7-929BFF5B0929}"/>
              </a:ext>
            </a:extLst>
          </p:cNvPr>
          <p:cNvSpPr txBox="1">
            <a:spLocks noChangeArrowheads="1"/>
          </p:cNvSpPr>
          <p:nvPr/>
        </p:nvSpPr>
        <p:spPr bwMode="auto">
          <a:xfrm>
            <a:off x="381000" y="1981200"/>
            <a:ext cx="8382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3.</a:t>
            </a:r>
            <a:r>
              <a:rPr lang="sl-SI" altLang="sl-SI" sz="2000"/>
              <a:t> Z različnostjo se srečamo, če primerjamo družino kot institucijo v različnih družbah in kulturah. Gre torej za </a:t>
            </a:r>
            <a:r>
              <a:rPr lang="sl-SI" altLang="sl-SI" sz="2000">
                <a:solidFill>
                  <a:srgbClr val="30FF07"/>
                </a:solidFill>
              </a:rPr>
              <a:t>kulturno različnost</a:t>
            </a:r>
            <a:r>
              <a:rPr lang="sl-SI" altLang="sl-SI" sz="2000"/>
              <a:t> socializacijskih procesov v okviru družine.</a:t>
            </a:r>
          </a:p>
        </p:txBody>
      </p:sp>
      <p:sp>
        <p:nvSpPr>
          <p:cNvPr id="39942" name="Text Box 6">
            <a:extLst>
              <a:ext uri="{FF2B5EF4-FFF2-40B4-BE49-F238E27FC236}">
                <a16:creationId xmlns:a16="http://schemas.microsoft.com/office/drawing/2014/main" id="{28C039E4-BB65-4C17-B74A-98BDAA4B142C}"/>
              </a:ext>
            </a:extLst>
          </p:cNvPr>
          <p:cNvSpPr txBox="1">
            <a:spLocks noChangeArrowheads="1"/>
          </p:cNvSpPr>
          <p:nvPr/>
        </p:nvSpPr>
        <p:spPr bwMode="auto">
          <a:xfrm>
            <a:off x="381000" y="3048000"/>
            <a:ext cx="838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4. </a:t>
            </a:r>
            <a:r>
              <a:rPr lang="sl-SI" altLang="sl-SI" sz="2000"/>
              <a:t>V modernih družbah se pojavlja več oblik družine: </a:t>
            </a:r>
          </a:p>
        </p:txBody>
      </p:sp>
      <p:sp>
        <p:nvSpPr>
          <p:cNvPr id="39943" name="Text Box 7">
            <a:extLst>
              <a:ext uri="{FF2B5EF4-FFF2-40B4-BE49-F238E27FC236}">
                <a16:creationId xmlns:a16="http://schemas.microsoft.com/office/drawing/2014/main" id="{5339285D-5D91-4D9C-AB3B-3A0D3903B507}"/>
              </a:ext>
            </a:extLst>
          </p:cNvPr>
          <p:cNvSpPr txBox="1">
            <a:spLocks noChangeArrowheads="1"/>
          </p:cNvSpPr>
          <p:nvPr/>
        </p:nvSpPr>
        <p:spPr bwMode="auto">
          <a:xfrm>
            <a:off x="381000" y="3505200"/>
            <a:ext cx="830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a.) Dvostarševske družina- </a:t>
            </a:r>
            <a:r>
              <a:rPr lang="sl-SI" altLang="sl-SI" sz="1800"/>
              <a:t>družina z dvema staršema</a:t>
            </a:r>
          </a:p>
        </p:txBody>
      </p:sp>
      <p:sp>
        <p:nvSpPr>
          <p:cNvPr id="39944" name="Text Box 8">
            <a:extLst>
              <a:ext uri="{FF2B5EF4-FFF2-40B4-BE49-F238E27FC236}">
                <a16:creationId xmlns:a16="http://schemas.microsoft.com/office/drawing/2014/main" id="{56270B17-D5C5-4A0E-A870-BA46D3C98259}"/>
              </a:ext>
            </a:extLst>
          </p:cNvPr>
          <p:cNvSpPr txBox="1">
            <a:spLocks noChangeArrowheads="1"/>
          </p:cNvSpPr>
          <p:nvPr/>
        </p:nvSpPr>
        <p:spPr bwMode="auto">
          <a:xfrm>
            <a:off x="381000" y="3886200"/>
            <a:ext cx="838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b.) Enostarševska družina- </a:t>
            </a:r>
            <a:r>
              <a:rPr lang="sl-SI" altLang="sl-SI" sz="1800"/>
              <a:t>družina z enim staršem</a:t>
            </a:r>
          </a:p>
        </p:txBody>
      </p:sp>
      <p:sp>
        <p:nvSpPr>
          <p:cNvPr id="39945" name="Text Box 9">
            <a:extLst>
              <a:ext uri="{FF2B5EF4-FFF2-40B4-BE49-F238E27FC236}">
                <a16:creationId xmlns:a16="http://schemas.microsoft.com/office/drawing/2014/main" id="{C8BA795C-04DA-4FCB-8B81-4527196F2535}"/>
              </a:ext>
            </a:extLst>
          </p:cNvPr>
          <p:cNvSpPr txBox="1">
            <a:spLocks noChangeArrowheads="1"/>
          </p:cNvSpPr>
          <p:nvPr/>
        </p:nvSpPr>
        <p:spPr bwMode="auto">
          <a:xfrm>
            <a:off x="381000" y="4343400"/>
            <a:ext cx="87630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c.) Reorganizirane družina- </a:t>
            </a:r>
            <a:r>
              <a:rPr lang="sl-SI" altLang="sl-SI" sz="1800"/>
              <a:t>ko se npr. eden od staršev po razvezi zakonske zveze</a:t>
            </a:r>
          </a:p>
          <a:p>
            <a:r>
              <a:rPr lang="sl-SI" altLang="sl-SI" sz="1800"/>
              <a:t>                                             ponovno poroči z drugim partnerjem</a:t>
            </a:r>
          </a:p>
        </p:txBody>
      </p:sp>
      <p:sp>
        <p:nvSpPr>
          <p:cNvPr id="39946" name="Text Box 10">
            <a:extLst>
              <a:ext uri="{FF2B5EF4-FFF2-40B4-BE49-F238E27FC236}">
                <a16:creationId xmlns:a16="http://schemas.microsoft.com/office/drawing/2014/main" id="{0EA88FA9-D194-4A9F-96D3-66E1C2B4C39A}"/>
              </a:ext>
            </a:extLst>
          </p:cNvPr>
          <p:cNvSpPr txBox="1">
            <a:spLocks noChangeArrowheads="1"/>
          </p:cNvSpPr>
          <p:nvPr/>
        </p:nvSpPr>
        <p:spPr bwMode="auto">
          <a:xfrm>
            <a:off x="381000" y="5105400"/>
            <a:ext cx="838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5. </a:t>
            </a:r>
            <a:r>
              <a:rPr lang="sl-SI" altLang="sl-SI" sz="2000"/>
              <a:t>Vpliv na otroke: </a:t>
            </a:r>
          </a:p>
        </p:txBody>
      </p:sp>
      <p:sp>
        <p:nvSpPr>
          <p:cNvPr id="39947" name="Text Box 11">
            <a:extLst>
              <a:ext uri="{FF2B5EF4-FFF2-40B4-BE49-F238E27FC236}">
                <a16:creationId xmlns:a16="http://schemas.microsoft.com/office/drawing/2014/main" id="{8B2E7220-1FA5-4883-9FF4-5D85B97C3DC4}"/>
              </a:ext>
            </a:extLst>
          </p:cNvPr>
          <p:cNvSpPr txBox="1">
            <a:spLocks noChangeArrowheads="1"/>
          </p:cNvSpPr>
          <p:nvPr/>
        </p:nvSpPr>
        <p:spPr bwMode="auto">
          <a:xfrm>
            <a:off x="381000" y="5638800"/>
            <a:ext cx="830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a.) Različna vrsta družine- </a:t>
            </a:r>
            <a:r>
              <a:rPr lang="sl-SI" altLang="sl-SI" sz="1800"/>
              <a:t>bolj uspešni so otroci iz enostarševske družine</a:t>
            </a:r>
          </a:p>
        </p:txBody>
      </p:sp>
      <p:sp>
        <p:nvSpPr>
          <p:cNvPr id="39948" name="Text Box 12">
            <a:extLst>
              <a:ext uri="{FF2B5EF4-FFF2-40B4-BE49-F238E27FC236}">
                <a16:creationId xmlns:a16="http://schemas.microsoft.com/office/drawing/2014/main" id="{22E55421-961E-406F-A60D-C30B82DF09E2}"/>
              </a:ext>
            </a:extLst>
          </p:cNvPr>
          <p:cNvSpPr txBox="1">
            <a:spLocks noChangeArrowheads="1"/>
          </p:cNvSpPr>
          <p:nvPr/>
        </p:nvSpPr>
        <p:spPr bwMode="auto">
          <a:xfrm>
            <a:off x="381000" y="6491288"/>
            <a:ext cx="8305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c.) Kraj bivanja- </a:t>
            </a:r>
            <a:r>
              <a:rPr lang="sl-SI" altLang="sl-SI" sz="1800"/>
              <a:t>otroci iz vasi so bolj uspešni kot otroci iz mesta</a:t>
            </a:r>
          </a:p>
        </p:txBody>
      </p:sp>
      <p:sp>
        <p:nvSpPr>
          <p:cNvPr id="39949" name="Text Box 13">
            <a:extLst>
              <a:ext uri="{FF2B5EF4-FFF2-40B4-BE49-F238E27FC236}">
                <a16:creationId xmlns:a16="http://schemas.microsoft.com/office/drawing/2014/main" id="{E4FD6074-99B2-4611-A7B7-3D058AA47810}"/>
              </a:ext>
            </a:extLst>
          </p:cNvPr>
          <p:cNvSpPr txBox="1">
            <a:spLocks noChangeArrowheads="1"/>
          </p:cNvSpPr>
          <p:nvPr/>
        </p:nvSpPr>
        <p:spPr bwMode="auto">
          <a:xfrm>
            <a:off x="381000" y="6096000"/>
            <a:ext cx="830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b.) Izobrazba in poklic staršev- </a:t>
            </a:r>
            <a:r>
              <a:rPr lang="sl-SI" altLang="sl-SI" sz="1800"/>
              <a:t>višja izobrazba in poklic staršev, bolj je uspešen otrok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lt">
                                    <p:tmPct val="100000"/>
                                  </p:iterate>
                                  <p:childTnLst>
                                    <p:set>
                                      <p:cBhvr>
                                        <p:cTn id="6" dur="1" fill="hold">
                                          <p:stCondLst>
                                            <p:cond delay="0"/>
                                          </p:stCondLst>
                                        </p:cTn>
                                        <p:tgtEl>
                                          <p:spTgt spid="39938"/>
                                        </p:tgtEl>
                                        <p:attrNameLst>
                                          <p:attrName>style.visibility</p:attrName>
                                        </p:attrNameLst>
                                      </p:cBhvr>
                                      <p:to>
                                        <p:strVal val="visible"/>
                                      </p:to>
                                    </p:set>
                                    <p:anim calcmode="lin" valueType="num">
                                      <p:cBhvr additive="base">
                                        <p:cTn id="7" dur="75" fill="hold"/>
                                        <p:tgtEl>
                                          <p:spTgt spid="39938"/>
                                        </p:tgtEl>
                                        <p:attrNameLst>
                                          <p:attrName>ppt_x</p:attrName>
                                        </p:attrNameLst>
                                      </p:cBhvr>
                                      <p:tavLst>
                                        <p:tav tm="0">
                                          <p:val>
                                            <p:strVal val="#ppt_x"/>
                                          </p:val>
                                        </p:tav>
                                        <p:tav tm="100000">
                                          <p:val>
                                            <p:strVal val="#ppt_x"/>
                                          </p:val>
                                        </p:tav>
                                      </p:tavLst>
                                    </p:anim>
                                    <p:anim calcmode="lin" valueType="num">
                                      <p:cBhvr additive="base">
                                        <p:cTn id="8" dur="75" fill="hold"/>
                                        <p:tgtEl>
                                          <p:spTgt spid="3993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9939"/>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9940"/>
                                        </p:tgtEl>
                                        <p:attrNameLst>
                                          <p:attrName>style.visibility</p:attrName>
                                        </p:attrNameLst>
                                      </p:cBhvr>
                                      <p:to>
                                        <p:strVal val="visible"/>
                                      </p:to>
                                    </p:set>
                                  </p:childTnLst>
                                  <p:subTnLst>
                                    <p:audio>
                                      <p:cMediaNode>
                                        <p:cTn display="0" masterRel="sameClick">
                                          <p:stCondLst>
                                            <p:cond evt="begin" delay="0">
                                              <p:tn val="15"/>
                                            </p:cond>
                                          </p:stCondLst>
                                          <p:endCondLst>
                                            <p:cond evt="onStopAudio" delay="0">
                                              <p:tgtEl>
                                                <p:sldTgt/>
                                              </p:tgtEl>
                                            </p:cond>
                                          </p:endCondLst>
                                        </p:cTn>
                                        <p:tgtEl>
                                          <p:sndTgt r:embed="rId2" name="type.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9941"/>
                                        </p:tgtEl>
                                        <p:attrNameLst>
                                          <p:attrName>style.visibility</p:attrName>
                                        </p:attrNameLst>
                                      </p:cBhvr>
                                      <p:to>
                                        <p:strVal val="visible"/>
                                      </p:to>
                                    </p:set>
                                  </p:childTnLst>
                                  <p:subTnLst>
                                    <p:audio>
                                      <p:cMediaNode>
                                        <p:cTn display="0" masterRel="sameClick">
                                          <p:stCondLst>
                                            <p:cond evt="begin" delay="0">
                                              <p:tn val="19"/>
                                            </p:cond>
                                          </p:stCondLst>
                                          <p:endCondLst>
                                            <p:cond evt="onStopAudio" delay="0">
                                              <p:tgtEl>
                                                <p:sldTgt/>
                                              </p:tgtEl>
                                            </p:cond>
                                          </p:endCondLst>
                                        </p:cTn>
                                        <p:tgtEl>
                                          <p:sndTgt r:embed="rId2" name="typ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39942"/>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2" name="type.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39943"/>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type.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39944"/>
                                        </p:tgtEl>
                                        <p:attrNameLst>
                                          <p:attrName>style.visibility</p:attrName>
                                        </p:attrNameLst>
                                      </p:cBhvr>
                                      <p:to>
                                        <p:strVal val="visible"/>
                                      </p:to>
                                    </p:set>
                                  </p:childTnLst>
                                  <p:subTnLst>
                                    <p:audio>
                                      <p:cMediaNode>
                                        <p:cTn display="0" masterRel="sameClick">
                                          <p:stCondLst>
                                            <p:cond evt="begin" delay="0">
                                              <p:tn val="31"/>
                                            </p:cond>
                                          </p:stCondLst>
                                          <p:endCondLst>
                                            <p:cond evt="onStopAudio" delay="0">
                                              <p:tgtEl>
                                                <p:sldTgt/>
                                              </p:tgtEl>
                                            </p:cond>
                                          </p:endCondLst>
                                        </p:cTn>
                                        <p:tgtEl>
                                          <p:sndTgt r:embed="rId2" name="type.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39945"/>
                                        </p:tgtEl>
                                        <p:attrNameLst>
                                          <p:attrName>style.visibility</p:attrName>
                                        </p:attrNameLst>
                                      </p:cBhvr>
                                      <p:to>
                                        <p:strVal val="visible"/>
                                      </p:to>
                                    </p:set>
                                  </p:childTnLst>
                                  <p:subTnLst>
                                    <p:audio>
                                      <p:cMediaNode>
                                        <p:cTn display="0" masterRel="sameClick">
                                          <p:stCondLst>
                                            <p:cond evt="begin" delay="0">
                                              <p:tn val="35"/>
                                            </p:cond>
                                          </p:stCondLst>
                                          <p:endCondLst>
                                            <p:cond evt="onStopAudio" delay="0">
                                              <p:tgtEl>
                                                <p:sldTgt/>
                                              </p:tgtEl>
                                            </p:cond>
                                          </p:endCondLst>
                                        </p:cTn>
                                        <p:tgtEl>
                                          <p:sndTgt r:embed="rId2" name="type.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39946"/>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type.wav"/>
                                        </p:tgtEl>
                                      </p:cMediaNode>
                                    </p:audio>
                                  </p:sub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39947"/>
                                        </p:tgtEl>
                                        <p:attrNameLst>
                                          <p:attrName>style.visibility</p:attrName>
                                        </p:attrNameLst>
                                      </p:cBhvr>
                                      <p:to>
                                        <p:strVal val="visible"/>
                                      </p:to>
                                    </p:set>
                                  </p:childTnLst>
                                  <p:subTnLst>
                                    <p:audio>
                                      <p:cMediaNode>
                                        <p:cTn display="0" masterRel="sameClick">
                                          <p:stCondLst>
                                            <p:cond evt="begin" delay="0">
                                              <p:tn val="43"/>
                                            </p:cond>
                                          </p:stCondLst>
                                          <p:endCondLst>
                                            <p:cond evt="onStopAudio" delay="0">
                                              <p:tgtEl>
                                                <p:sldTgt/>
                                              </p:tgtEl>
                                            </p:cond>
                                          </p:endCondLst>
                                        </p:cTn>
                                        <p:tgtEl>
                                          <p:sndTgt r:embed="rId2" name="type.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39949"/>
                                        </p:tgtEl>
                                        <p:attrNameLst>
                                          <p:attrName>style.visibility</p:attrName>
                                        </p:attrNameLst>
                                      </p:cBhvr>
                                      <p:to>
                                        <p:strVal val="visible"/>
                                      </p:to>
                                    </p:set>
                                  </p:childTnLst>
                                  <p:subTnLst>
                                    <p:audio>
                                      <p:cMediaNode>
                                        <p:cTn display="0" masterRel="sameClick">
                                          <p:stCondLst>
                                            <p:cond evt="begin" delay="0">
                                              <p:tn val="47"/>
                                            </p:cond>
                                          </p:stCondLst>
                                          <p:endCondLst>
                                            <p:cond evt="onStopAudio" delay="0">
                                              <p:tgtEl>
                                                <p:sldTgt/>
                                              </p:tgtEl>
                                            </p:cond>
                                          </p:endCondLst>
                                        </p:cTn>
                                        <p:tgtEl>
                                          <p:sndTgt r:embed="rId2" name="type.wav"/>
                                        </p:tgtEl>
                                      </p:cMediaNode>
                                    </p:audio>
                                  </p:sub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39948"/>
                                        </p:tgtEl>
                                        <p:attrNameLst>
                                          <p:attrName>style.visibility</p:attrName>
                                        </p:attrNameLst>
                                      </p:cBhvr>
                                      <p:to>
                                        <p:strVal val="visible"/>
                                      </p:to>
                                    </p:set>
                                  </p:childTnLst>
                                  <p:subTnLst>
                                    <p:audio>
                                      <p:cMediaNode>
                                        <p:cTn display="0" masterRel="sameClick">
                                          <p:stCondLst>
                                            <p:cond evt="begin" delay="0">
                                              <p:tn val="51"/>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utoUpdateAnimBg="0"/>
      <p:bldP spid="39939" grpId="0" autoUpdateAnimBg="0"/>
      <p:bldP spid="39940" grpId="0" autoUpdateAnimBg="0"/>
      <p:bldP spid="39941" grpId="0" autoUpdateAnimBg="0"/>
      <p:bldP spid="39942" grpId="0" autoUpdateAnimBg="0"/>
      <p:bldP spid="39943" grpId="0" autoUpdateAnimBg="0"/>
      <p:bldP spid="39944" grpId="0" autoUpdateAnimBg="0"/>
      <p:bldP spid="39945" grpId="0" autoUpdateAnimBg="0"/>
      <p:bldP spid="39946" grpId="0" autoUpdateAnimBg="0"/>
      <p:bldP spid="39947" grpId="0" autoUpdateAnimBg="0"/>
      <p:bldP spid="39948" grpId="0" autoUpdateAnimBg="0"/>
      <p:bldP spid="3994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000" name="Picture 16" descr="C:\WINDOWS\Application Data\Microsoft\Media Catalog\Downloaded Clips\cl69\j0262690.jpg">
            <a:extLst>
              <a:ext uri="{FF2B5EF4-FFF2-40B4-BE49-F238E27FC236}">
                <a16:creationId xmlns:a16="http://schemas.microsoft.com/office/drawing/2014/main" id="{C196F188-A73C-4128-8E02-21D1C37ADB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4481513"/>
            <a:ext cx="3581400" cy="2376487"/>
          </a:xfrm>
          <a:prstGeom prst="rect">
            <a:avLst/>
          </a:prstGeom>
          <a:noFill/>
          <a:extLst>
            <a:ext uri="{909E8E84-426E-40DD-AFC4-6F175D3DCCD1}">
              <a14:hiddenFill xmlns:a14="http://schemas.microsoft.com/office/drawing/2010/main">
                <a:solidFill>
                  <a:srgbClr val="FFFFFF"/>
                </a:solidFill>
              </a14:hiddenFill>
            </a:ext>
          </a:extLst>
        </p:spPr>
      </p:pic>
      <p:pic>
        <p:nvPicPr>
          <p:cNvPr id="41998" name="Picture 14" descr="C:\WINDOWS\Application Data\Microsoft\Media Catalog\Downloaded Clips\cl23\j0089004.wmf">
            <a:extLst>
              <a:ext uri="{FF2B5EF4-FFF2-40B4-BE49-F238E27FC236}">
                <a16:creationId xmlns:a16="http://schemas.microsoft.com/office/drawing/2014/main" id="{61C97B40-5936-403C-BFFB-321D02AB54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5527675"/>
            <a:ext cx="2514600" cy="1330325"/>
          </a:xfrm>
          <a:prstGeom prst="rect">
            <a:avLst/>
          </a:prstGeom>
          <a:noFill/>
          <a:extLst>
            <a:ext uri="{909E8E84-426E-40DD-AFC4-6F175D3DCCD1}">
              <a14:hiddenFill xmlns:a14="http://schemas.microsoft.com/office/drawing/2010/main">
                <a:solidFill>
                  <a:srgbClr val="FFFFFF"/>
                </a:solidFill>
              </a14:hiddenFill>
            </a:ext>
          </a:extLst>
        </p:spPr>
      </p:pic>
      <p:pic>
        <p:nvPicPr>
          <p:cNvPr id="41997" name="Picture 13" descr="C:\WINDOWS\Application Data\Microsoft\Media Catalog\Downloaded Clips\cl23\j0088870.wmf">
            <a:extLst>
              <a:ext uri="{FF2B5EF4-FFF2-40B4-BE49-F238E27FC236}">
                <a16:creationId xmlns:a16="http://schemas.microsoft.com/office/drawing/2014/main" id="{AC1B5671-0D36-43A1-BC8C-FEACFC9484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343400"/>
            <a:ext cx="2025650" cy="2514600"/>
          </a:xfrm>
          <a:prstGeom prst="rect">
            <a:avLst/>
          </a:prstGeom>
          <a:noFill/>
          <a:extLst>
            <a:ext uri="{909E8E84-426E-40DD-AFC4-6F175D3DCCD1}">
              <a14:hiddenFill xmlns:a14="http://schemas.microsoft.com/office/drawing/2010/main">
                <a:solidFill>
                  <a:srgbClr val="FFFFFF"/>
                </a:solidFill>
              </a14:hiddenFill>
            </a:ext>
          </a:extLst>
        </p:spPr>
      </p:pic>
      <p:sp>
        <p:nvSpPr>
          <p:cNvPr id="41986" name="Text Box 2">
            <a:extLst>
              <a:ext uri="{FF2B5EF4-FFF2-40B4-BE49-F238E27FC236}">
                <a16:creationId xmlns:a16="http://schemas.microsoft.com/office/drawing/2014/main" id="{FC481575-26F3-4416-8AD0-5BD8DAF8EFDC}"/>
              </a:ext>
            </a:extLst>
          </p:cNvPr>
          <p:cNvSpPr txBox="1">
            <a:spLocks noChangeArrowheads="1"/>
          </p:cNvSpPr>
          <p:nvPr/>
        </p:nvSpPr>
        <p:spPr bwMode="auto">
          <a:xfrm>
            <a:off x="152400" y="152400"/>
            <a:ext cx="8686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600"/>
              <a:t>                                   Skupina   vrstnikov</a:t>
            </a:r>
          </a:p>
        </p:txBody>
      </p:sp>
      <p:sp>
        <p:nvSpPr>
          <p:cNvPr id="41987" name="Text Box 3">
            <a:extLst>
              <a:ext uri="{FF2B5EF4-FFF2-40B4-BE49-F238E27FC236}">
                <a16:creationId xmlns:a16="http://schemas.microsoft.com/office/drawing/2014/main" id="{88F7DE58-C8AC-4A89-9080-3E8B7EB16536}"/>
              </a:ext>
            </a:extLst>
          </p:cNvPr>
          <p:cNvSpPr txBox="1">
            <a:spLocks noChangeArrowheads="1"/>
          </p:cNvSpPr>
          <p:nvPr/>
        </p:nvSpPr>
        <p:spPr bwMode="auto">
          <a:xfrm>
            <a:off x="381000" y="685800"/>
            <a:ext cx="8382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1.</a:t>
            </a:r>
            <a:r>
              <a:rPr lang="sl-SI" altLang="sl-SI" sz="2000"/>
              <a:t> V otroštvu in mladosti vzpostavljajo ljudje odnose in oblikujejo skupine z drugimi ljudmi glede na starost in prostorsko bližino. Tudi skupno šolanje v vrtcu in šoli pogosto vpliva na izbiro prijateljev za druženje zunaj šole.</a:t>
            </a:r>
          </a:p>
        </p:txBody>
      </p:sp>
      <p:sp>
        <p:nvSpPr>
          <p:cNvPr id="41988" name="Text Box 4">
            <a:extLst>
              <a:ext uri="{FF2B5EF4-FFF2-40B4-BE49-F238E27FC236}">
                <a16:creationId xmlns:a16="http://schemas.microsoft.com/office/drawing/2014/main" id="{F156B226-F98C-4CF4-BD57-892AF68E9865}"/>
              </a:ext>
            </a:extLst>
          </p:cNvPr>
          <p:cNvSpPr txBox="1">
            <a:spLocks noChangeArrowheads="1"/>
          </p:cNvSpPr>
          <p:nvPr/>
        </p:nvSpPr>
        <p:spPr bwMode="auto">
          <a:xfrm>
            <a:off x="381000" y="1752600"/>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2.</a:t>
            </a:r>
            <a:r>
              <a:rPr lang="sl-SI" altLang="sl-SI" sz="2000"/>
              <a:t> Pozneje v življenju pri takšnem druženju starost in prostorska bližina morda nista več tako odločilnega pomena. Pomembnejši so drugi dejavniki kot:</a:t>
            </a:r>
          </a:p>
        </p:txBody>
      </p:sp>
      <p:sp>
        <p:nvSpPr>
          <p:cNvPr id="41989" name="Text Box 5">
            <a:extLst>
              <a:ext uri="{FF2B5EF4-FFF2-40B4-BE49-F238E27FC236}">
                <a16:creationId xmlns:a16="http://schemas.microsoft.com/office/drawing/2014/main" id="{55E22A10-F6C1-45AB-867A-8131604ED0C0}"/>
              </a:ext>
            </a:extLst>
          </p:cNvPr>
          <p:cNvSpPr txBox="1">
            <a:spLocks noChangeArrowheads="1"/>
          </p:cNvSpPr>
          <p:nvPr/>
        </p:nvSpPr>
        <p:spPr bwMode="auto">
          <a:xfrm>
            <a:off x="381000" y="2667000"/>
            <a:ext cx="281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a.) Izobrazba</a:t>
            </a:r>
            <a:endParaRPr lang="sl-SI" altLang="sl-SI" sz="1800"/>
          </a:p>
        </p:txBody>
      </p:sp>
      <p:sp>
        <p:nvSpPr>
          <p:cNvPr id="41990" name="Text Box 6">
            <a:extLst>
              <a:ext uri="{FF2B5EF4-FFF2-40B4-BE49-F238E27FC236}">
                <a16:creationId xmlns:a16="http://schemas.microsoft.com/office/drawing/2014/main" id="{4DBE32BA-F601-4E95-B023-23438CD978FF}"/>
              </a:ext>
            </a:extLst>
          </p:cNvPr>
          <p:cNvSpPr txBox="1">
            <a:spLocks noChangeArrowheads="1"/>
          </p:cNvSpPr>
          <p:nvPr/>
        </p:nvSpPr>
        <p:spPr bwMode="auto">
          <a:xfrm>
            <a:off x="1905000" y="2667000"/>
            <a:ext cx="3124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b.) Podobno delovno mesto</a:t>
            </a:r>
            <a:endParaRPr lang="sl-SI" altLang="sl-SI" sz="1800"/>
          </a:p>
        </p:txBody>
      </p:sp>
      <p:sp>
        <p:nvSpPr>
          <p:cNvPr id="41992" name="Text Box 8">
            <a:extLst>
              <a:ext uri="{FF2B5EF4-FFF2-40B4-BE49-F238E27FC236}">
                <a16:creationId xmlns:a16="http://schemas.microsoft.com/office/drawing/2014/main" id="{B827F6A9-38CE-4B57-BD9F-52289293DC89}"/>
              </a:ext>
            </a:extLst>
          </p:cNvPr>
          <p:cNvSpPr txBox="1">
            <a:spLocks noChangeArrowheads="1"/>
          </p:cNvSpPr>
          <p:nvPr/>
        </p:nvSpPr>
        <p:spPr bwMode="auto">
          <a:xfrm>
            <a:off x="7162800" y="26670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d.) Socialni status</a:t>
            </a:r>
            <a:endParaRPr lang="sl-SI" altLang="sl-SI" sz="1800"/>
          </a:p>
        </p:txBody>
      </p:sp>
      <p:sp>
        <p:nvSpPr>
          <p:cNvPr id="41993" name="Text Box 9">
            <a:extLst>
              <a:ext uri="{FF2B5EF4-FFF2-40B4-BE49-F238E27FC236}">
                <a16:creationId xmlns:a16="http://schemas.microsoft.com/office/drawing/2014/main" id="{B33D9C3D-D393-4D4B-8C11-C2926F5E6F3B}"/>
              </a:ext>
            </a:extLst>
          </p:cNvPr>
          <p:cNvSpPr txBox="1">
            <a:spLocks noChangeArrowheads="1"/>
          </p:cNvSpPr>
          <p:nvPr/>
        </p:nvSpPr>
        <p:spPr bwMode="auto">
          <a:xfrm>
            <a:off x="4724400" y="2667000"/>
            <a:ext cx="243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c.) Podobna prepričanja</a:t>
            </a:r>
            <a:endParaRPr lang="sl-SI" altLang="sl-SI" sz="1800"/>
          </a:p>
        </p:txBody>
      </p:sp>
      <p:sp>
        <p:nvSpPr>
          <p:cNvPr id="41994" name="Text Box 10">
            <a:extLst>
              <a:ext uri="{FF2B5EF4-FFF2-40B4-BE49-F238E27FC236}">
                <a16:creationId xmlns:a16="http://schemas.microsoft.com/office/drawing/2014/main" id="{015067CF-F9F1-4E4F-8737-DE86B5B97969}"/>
              </a:ext>
            </a:extLst>
          </p:cNvPr>
          <p:cNvSpPr txBox="1">
            <a:spLocks noChangeArrowheads="1"/>
          </p:cNvSpPr>
          <p:nvPr/>
        </p:nvSpPr>
        <p:spPr bwMode="auto">
          <a:xfrm>
            <a:off x="381000" y="3124200"/>
            <a:ext cx="8382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3.</a:t>
            </a:r>
            <a:r>
              <a:rPr lang="sl-SI" altLang="sl-SI" sz="2000"/>
              <a:t> V najstniških letih ima skupina vrstnikov največji vpliv na nas.V nasprotju s šolo in družino omogočajo skupine vrstnikov večjo demokratičnost odnosov. Omogočajo pridobivanje pomembnih socialnih izkušenj in dajejo možnost primerjave različnih stališč, vrednot in odnosov.</a:t>
            </a:r>
          </a:p>
        </p:txBody>
      </p:sp>
      <p:sp>
        <p:nvSpPr>
          <p:cNvPr id="41995" name="Text Box 11">
            <a:extLst>
              <a:ext uri="{FF2B5EF4-FFF2-40B4-BE49-F238E27FC236}">
                <a16:creationId xmlns:a16="http://schemas.microsoft.com/office/drawing/2014/main" id="{1B5CAC27-A8C9-4B96-8F3C-A28643122BDC}"/>
              </a:ext>
            </a:extLst>
          </p:cNvPr>
          <p:cNvSpPr txBox="1">
            <a:spLocks noChangeArrowheads="1"/>
          </p:cNvSpPr>
          <p:nvPr/>
        </p:nvSpPr>
        <p:spPr bwMode="auto">
          <a:xfrm>
            <a:off x="381000" y="4572000"/>
            <a:ext cx="8382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4.</a:t>
            </a:r>
            <a:r>
              <a:rPr lang="sl-SI" altLang="sl-SI" sz="2000"/>
              <a:t> Zelo pomembna je kvaliteta skupine vrstnikov, ker imajo pomemben vpliv na oblikovanje stališč o spolnosti , preživljanju prostega časa, drog, šoli in potrošniškem okusu.</a:t>
            </a:r>
          </a:p>
        </p:txBody>
      </p:sp>
      <p:sp>
        <p:nvSpPr>
          <p:cNvPr id="41996" name="Text Box 12">
            <a:extLst>
              <a:ext uri="{FF2B5EF4-FFF2-40B4-BE49-F238E27FC236}">
                <a16:creationId xmlns:a16="http://schemas.microsoft.com/office/drawing/2014/main" id="{DA89E35F-671A-421B-9D83-B457560C0907}"/>
              </a:ext>
            </a:extLst>
          </p:cNvPr>
          <p:cNvSpPr txBox="1">
            <a:spLocks noChangeArrowheads="1"/>
          </p:cNvSpPr>
          <p:nvPr/>
        </p:nvSpPr>
        <p:spPr bwMode="auto">
          <a:xfrm>
            <a:off x="381000" y="5715000"/>
            <a:ext cx="838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5.</a:t>
            </a:r>
            <a:r>
              <a:rPr lang="sl-SI" altLang="sl-SI" sz="2000"/>
              <a:t> Skupine vrstnikov lahko predstavljajo posebno subkulturno okolje.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lt">
                                    <p:tmPct val="100000"/>
                                  </p:iterate>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75" fill="hold"/>
                                        <p:tgtEl>
                                          <p:spTgt spid="41986"/>
                                        </p:tgtEl>
                                        <p:attrNameLst>
                                          <p:attrName>ppt_x</p:attrName>
                                        </p:attrNameLst>
                                      </p:cBhvr>
                                      <p:tavLst>
                                        <p:tav tm="0">
                                          <p:val>
                                            <p:strVal val="#ppt_x"/>
                                          </p:val>
                                        </p:tav>
                                        <p:tav tm="100000">
                                          <p:val>
                                            <p:strVal val="#ppt_x"/>
                                          </p:val>
                                        </p:tav>
                                      </p:tavLst>
                                    </p:anim>
                                    <p:anim calcmode="lin" valueType="num">
                                      <p:cBhvr additive="base">
                                        <p:cTn id="8" dur="75" fill="hold"/>
                                        <p:tgtEl>
                                          <p:spTgt spid="4198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1987"/>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41988"/>
                                        </p:tgtEl>
                                        <p:attrNameLst>
                                          <p:attrName>style.visibility</p:attrName>
                                        </p:attrNameLst>
                                      </p:cBhvr>
                                      <p:to>
                                        <p:strVal val="visible"/>
                                      </p:to>
                                    </p:set>
                                  </p:childTnLst>
                                  <p:subTnLst>
                                    <p:audio>
                                      <p:cMediaNode>
                                        <p:cTn display="0" masterRel="sameClick">
                                          <p:stCondLst>
                                            <p:cond evt="begin" delay="0">
                                              <p:tn val="15"/>
                                            </p:cond>
                                          </p:stCondLst>
                                          <p:endCondLst>
                                            <p:cond evt="onStopAudio" delay="0">
                                              <p:tgtEl>
                                                <p:sldTgt/>
                                              </p:tgtEl>
                                            </p:cond>
                                          </p:endCondLst>
                                        </p:cTn>
                                        <p:tgtEl>
                                          <p:sndTgt r:embed="rId2" name="type.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1989"/>
                                        </p:tgtEl>
                                        <p:attrNameLst>
                                          <p:attrName>style.visibility</p:attrName>
                                        </p:attrNameLst>
                                      </p:cBhvr>
                                      <p:to>
                                        <p:strVal val="visible"/>
                                      </p:to>
                                    </p:set>
                                  </p:childTnLst>
                                  <p:subTnLst>
                                    <p:audio>
                                      <p:cMediaNode>
                                        <p:cTn display="0" masterRel="sameClick">
                                          <p:stCondLst>
                                            <p:cond evt="begin" delay="0">
                                              <p:tn val="19"/>
                                            </p:cond>
                                          </p:stCondLst>
                                          <p:endCondLst>
                                            <p:cond evt="onStopAudio" delay="0">
                                              <p:tgtEl>
                                                <p:sldTgt/>
                                              </p:tgtEl>
                                            </p:cond>
                                          </p:endCondLst>
                                        </p:cTn>
                                        <p:tgtEl>
                                          <p:sndTgt r:embed="rId2" name="typ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1990"/>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2" name="type.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41993"/>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type.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41992"/>
                                        </p:tgtEl>
                                        <p:attrNameLst>
                                          <p:attrName>style.visibility</p:attrName>
                                        </p:attrNameLst>
                                      </p:cBhvr>
                                      <p:to>
                                        <p:strVal val="visible"/>
                                      </p:to>
                                    </p:set>
                                  </p:childTnLst>
                                  <p:subTnLst>
                                    <p:audio>
                                      <p:cMediaNode>
                                        <p:cTn display="0" masterRel="sameClick">
                                          <p:stCondLst>
                                            <p:cond evt="begin" delay="0">
                                              <p:tn val="31"/>
                                            </p:cond>
                                          </p:stCondLst>
                                          <p:endCondLst>
                                            <p:cond evt="onStopAudio" delay="0">
                                              <p:tgtEl>
                                                <p:sldTgt/>
                                              </p:tgtEl>
                                            </p:cond>
                                          </p:endCondLst>
                                        </p:cTn>
                                        <p:tgtEl>
                                          <p:sndTgt r:embed="rId2" name="type.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41994"/>
                                        </p:tgtEl>
                                        <p:attrNameLst>
                                          <p:attrName>style.visibility</p:attrName>
                                        </p:attrNameLst>
                                      </p:cBhvr>
                                      <p:to>
                                        <p:strVal val="visible"/>
                                      </p:to>
                                    </p:set>
                                  </p:childTnLst>
                                  <p:subTnLst>
                                    <p:audio>
                                      <p:cMediaNode>
                                        <p:cTn display="0" masterRel="sameClick">
                                          <p:stCondLst>
                                            <p:cond evt="begin" delay="0">
                                              <p:tn val="35"/>
                                            </p:cond>
                                          </p:stCondLst>
                                          <p:endCondLst>
                                            <p:cond evt="onStopAudio" delay="0">
                                              <p:tgtEl>
                                                <p:sldTgt/>
                                              </p:tgtEl>
                                            </p:cond>
                                          </p:endCondLst>
                                        </p:cTn>
                                        <p:tgtEl>
                                          <p:sndTgt r:embed="rId2" name="type.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41995"/>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type.wav"/>
                                        </p:tgtEl>
                                      </p:cMediaNode>
                                    </p:audio>
                                  </p:sub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41996"/>
                                        </p:tgtEl>
                                        <p:attrNameLst>
                                          <p:attrName>style.visibility</p:attrName>
                                        </p:attrNameLst>
                                      </p:cBhvr>
                                      <p:to>
                                        <p:strVal val="visible"/>
                                      </p:to>
                                    </p:set>
                                  </p:childTnLst>
                                  <p:subTnLst>
                                    <p:audio>
                                      <p:cMediaNode>
                                        <p:cTn display="0" masterRel="sameClick">
                                          <p:stCondLst>
                                            <p:cond evt="begin" delay="0">
                                              <p:tn val="43"/>
                                            </p:cond>
                                          </p:stCondLst>
                                          <p:endCondLst>
                                            <p:cond evt="onStopAudio" delay="0">
                                              <p:tgtEl>
                                                <p:sldTgt/>
                                              </p:tgtEl>
                                            </p:cond>
                                          </p:endCondLst>
                                        </p:cTn>
                                        <p:tgtEl>
                                          <p:sndTgt r:embed="rId2" name="type.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499"/>
                                          </p:stCondLst>
                                        </p:cTn>
                                        <p:tgtEl>
                                          <p:spTgt spid="41997"/>
                                        </p:tgtEl>
                                        <p:attrNameLst>
                                          <p:attrName>style.visibility</p:attrName>
                                        </p:attrNameLst>
                                      </p:cBhvr>
                                      <p:to>
                                        <p:strVal val="visible"/>
                                      </p:to>
                                    </p:set>
                                  </p:childTnLst>
                                  <p:subTnLst>
                                    <p:audio>
                                      <p:cMediaNode>
                                        <p:cTn display="0" masterRel="sameClick">
                                          <p:stCondLst>
                                            <p:cond evt="begin" delay="0">
                                              <p:tn val="47"/>
                                            </p:cond>
                                          </p:stCondLst>
                                          <p:endCondLst>
                                            <p:cond evt="onStopAudio" delay="0">
                                              <p:tgtEl>
                                                <p:sldTgt/>
                                              </p:tgtEl>
                                            </p:cond>
                                          </p:endCondLst>
                                        </p:cTn>
                                        <p:tgtEl>
                                          <p:sndTgt r:embed="rId2" name="type.wav"/>
                                        </p:tgtEl>
                                      </p:cMediaNode>
                                    </p:audio>
                                  </p:sub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499"/>
                                          </p:stCondLst>
                                        </p:cTn>
                                        <p:tgtEl>
                                          <p:spTgt spid="41998"/>
                                        </p:tgtEl>
                                        <p:attrNameLst>
                                          <p:attrName>style.visibility</p:attrName>
                                        </p:attrNameLst>
                                      </p:cBhvr>
                                      <p:to>
                                        <p:strVal val="visible"/>
                                      </p:to>
                                    </p:set>
                                  </p:childTnLst>
                                  <p:subTnLst>
                                    <p:audio>
                                      <p:cMediaNode>
                                        <p:cTn display="0" masterRel="sameClick">
                                          <p:stCondLst>
                                            <p:cond evt="begin" delay="0">
                                              <p:tn val="51"/>
                                            </p:cond>
                                          </p:stCondLst>
                                          <p:endCondLst>
                                            <p:cond evt="onStopAudio" delay="0">
                                              <p:tgtEl>
                                                <p:sldTgt/>
                                              </p:tgtEl>
                                            </p:cond>
                                          </p:endCondLst>
                                        </p:cTn>
                                        <p:tgtEl>
                                          <p:sndTgt r:embed="rId2" name="type.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499"/>
                                          </p:stCondLst>
                                        </p:cTn>
                                        <p:tgtEl>
                                          <p:spTgt spid="42000"/>
                                        </p:tgtEl>
                                        <p:attrNameLst>
                                          <p:attrName>style.visibility</p:attrName>
                                        </p:attrNameLst>
                                      </p:cBhvr>
                                      <p:to>
                                        <p:strVal val="visible"/>
                                      </p:to>
                                    </p:set>
                                  </p:childTnLst>
                                  <p:subTnLst>
                                    <p:audio>
                                      <p:cMediaNode>
                                        <p:cTn display="0" masterRel="sameClick">
                                          <p:stCondLst>
                                            <p:cond evt="begin" delay="0">
                                              <p:tn val="5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P spid="41987" grpId="0" autoUpdateAnimBg="0"/>
      <p:bldP spid="41988" grpId="0" autoUpdateAnimBg="0"/>
      <p:bldP spid="41989" grpId="0" autoUpdateAnimBg="0"/>
      <p:bldP spid="41990" grpId="0" autoUpdateAnimBg="0"/>
      <p:bldP spid="41992" grpId="0" autoUpdateAnimBg="0"/>
      <p:bldP spid="41993" grpId="0" autoUpdateAnimBg="0"/>
      <p:bldP spid="41994" grpId="0" autoUpdateAnimBg="0"/>
      <p:bldP spid="41995" grpId="0" autoUpdateAnimBg="0"/>
      <p:bldP spid="4199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a:extLst>
              <a:ext uri="{FF2B5EF4-FFF2-40B4-BE49-F238E27FC236}">
                <a16:creationId xmlns:a16="http://schemas.microsoft.com/office/drawing/2014/main" id="{692CF4B5-64B6-429F-9904-965EE1C1886E}"/>
              </a:ext>
            </a:extLst>
          </p:cNvPr>
          <p:cNvSpPr txBox="1">
            <a:spLocks noChangeArrowheads="1"/>
          </p:cNvSpPr>
          <p:nvPr/>
        </p:nvSpPr>
        <p:spPr bwMode="auto">
          <a:xfrm>
            <a:off x="152400" y="152400"/>
            <a:ext cx="8686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600"/>
              <a:t>                                              Šola</a:t>
            </a:r>
          </a:p>
        </p:txBody>
      </p:sp>
      <p:sp>
        <p:nvSpPr>
          <p:cNvPr id="43011" name="Text Box 3">
            <a:extLst>
              <a:ext uri="{FF2B5EF4-FFF2-40B4-BE49-F238E27FC236}">
                <a16:creationId xmlns:a16="http://schemas.microsoft.com/office/drawing/2014/main" id="{5AB68DCC-9AFE-4B3B-99EF-8D8CB20103C0}"/>
              </a:ext>
            </a:extLst>
          </p:cNvPr>
          <p:cNvSpPr txBox="1">
            <a:spLocks noChangeArrowheads="1"/>
          </p:cNvSpPr>
          <p:nvPr/>
        </p:nvSpPr>
        <p:spPr bwMode="auto">
          <a:xfrm>
            <a:off x="381000" y="1524000"/>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2.</a:t>
            </a:r>
            <a:r>
              <a:rPr lang="sl-SI" altLang="sl-SI" sz="2000"/>
              <a:t> Šolanje je formaliziran proces, ki ga opredeljujejo določeni predmeti, snov, ki jo je treba obvladati, postopki preverjanja znanja.</a:t>
            </a:r>
          </a:p>
        </p:txBody>
      </p:sp>
      <p:sp>
        <p:nvSpPr>
          <p:cNvPr id="43012" name="Text Box 4">
            <a:extLst>
              <a:ext uri="{FF2B5EF4-FFF2-40B4-BE49-F238E27FC236}">
                <a16:creationId xmlns:a16="http://schemas.microsoft.com/office/drawing/2014/main" id="{FA8C5002-1794-448F-A8A1-7121409EC622}"/>
              </a:ext>
            </a:extLst>
          </p:cNvPr>
          <p:cNvSpPr txBox="1">
            <a:spLocks noChangeArrowheads="1"/>
          </p:cNvSpPr>
          <p:nvPr/>
        </p:nvSpPr>
        <p:spPr bwMode="auto">
          <a:xfrm>
            <a:off x="381000" y="762000"/>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1.</a:t>
            </a:r>
            <a:r>
              <a:rPr lang="sl-SI" altLang="sl-SI" sz="2000"/>
              <a:t> Je prenašalka znanja iz generacije v novo generacijo, posredovalka družbenih norm in vrednot. Znanje vzgaja, ker vpliva na način mišljenja učenca.</a:t>
            </a:r>
          </a:p>
        </p:txBody>
      </p:sp>
      <p:sp>
        <p:nvSpPr>
          <p:cNvPr id="43013" name="Text Box 5">
            <a:extLst>
              <a:ext uri="{FF2B5EF4-FFF2-40B4-BE49-F238E27FC236}">
                <a16:creationId xmlns:a16="http://schemas.microsoft.com/office/drawing/2014/main" id="{2DD4AD5D-7C96-4BF0-A125-14D71CAFD4EF}"/>
              </a:ext>
            </a:extLst>
          </p:cNvPr>
          <p:cNvSpPr txBox="1">
            <a:spLocks noChangeArrowheads="1"/>
          </p:cNvSpPr>
          <p:nvPr/>
        </p:nvSpPr>
        <p:spPr bwMode="auto">
          <a:xfrm>
            <a:off x="381000" y="2362200"/>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3.</a:t>
            </a:r>
            <a:r>
              <a:rPr lang="sl-SI" altLang="sl-SI" sz="2000"/>
              <a:t> Šola vzgaja učence s pomočjo hišnega reda, sistemom nagrad in kazni in spoštovanjem avtoritete učiteljev:</a:t>
            </a:r>
          </a:p>
        </p:txBody>
      </p:sp>
      <p:sp>
        <p:nvSpPr>
          <p:cNvPr id="43014" name="Text Box 6">
            <a:extLst>
              <a:ext uri="{FF2B5EF4-FFF2-40B4-BE49-F238E27FC236}">
                <a16:creationId xmlns:a16="http://schemas.microsoft.com/office/drawing/2014/main" id="{A5D8143D-E3D3-411B-AC52-722EC2286B28}"/>
              </a:ext>
            </a:extLst>
          </p:cNvPr>
          <p:cNvSpPr txBox="1">
            <a:spLocks noChangeArrowheads="1"/>
          </p:cNvSpPr>
          <p:nvPr/>
        </p:nvSpPr>
        <p:spPr bwMode="auto">
          <a:xfrm>
            <a:off x="381000" y="3200400"/>
            <a:ext cx="830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a.) Disciplina</a:t>
            </a:r>
            <a:endParaRPr lang="sl-SI" altLang="sl-SI" sz="1800"/>
          </a:p>
        </p:txBody>
      </p:sp>
      <p:sp>
        <p:nvSpPr>
          <p:cNvPr id="43015" name="Text Box 7">
            <a:extLst>
              <a:ext uri="{FF2B5EF4-FFF2-40B4-BE49-F238E27FC236}">
                <a16:creationId xmlns:a16="http://schemas.microsoft.com/office/drawing/2014/main" id="{0A88D97C-AA17-49A0-8EDE-7DF48036890C}"/>
              </a:ext>
            </a:extLst>
          </p:cNvPr>
          <p:cNvSpPr txBox="1">
            <a:spLocks noChangeArrowheads="1"/>
          </p:cNvSpPr>
          <p:nvPr/>
        </p:nvSpPr>
        <p:spPr bwMode="auto">
          <a:xfrm>
            <a:off x="381000" y="3657600"/>
            <a:ext cx="8305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b.) Izkušnje formalnih, brezosebnih odnosov, s kakršnimi se pozneje srečujemo na številnih področjih življenja</a:t>
            </a:r>
            <a:endParaRPr lang="sl-SI" altLang="sl-SI" sz="1800"/>
          </a:p>
        </p:txBody>
      </p:sp>
      <p:sp>
        <p:nvSpPr>
          <p:cNvPr id="43016" name="Text Box 8">
            <a:extLst>
              <a:ext uri="{FF2B5EF4-FFF2-40B4-BE49-F238E27FC236}">
                <a16:creationId xmlns:a16="http://schemas.microsoft.com/office/drawing/2014/main" id="{0CF3C68C-1C4C-4992-B74C-07370CA24BF9}"/>
              </a:ext>
            </a:extLst>
          </p:cNvPr>
          <p:cNvSpPr txBox="1">
            <a:spLocks noChangeArrowheads="1"/>
          </p:cNvSpPr>
          <p:nvPr/>
        </p:nvSpPr>
        <p:spPr bwMode="auto">
          <a:xfrm>
            <a:off x="381000" y="4343400"/>
            <a:ext cx="830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c.) Tekmovalnost</a:t>
            </a:r>
            <a:endParaRPr lang="sl-SI" altLang="sl-SI" sz="1800"/>
          </a:p>
        </p:txBody>
      </p:sp>
      <p:sp>
        <p:nvSpPr>
          <p:cNvPr id="43017" name="Text Box 9">
            <a:extLst>
              <a:ext uri="{FF2B5EF4-FFF2-40B4-BE49-F238E27FC236}">
                <a16:creationId xmlns:a16="http://schemas.microsoft.com/office/drawing/2014/main" id="{05A6408C-7793-4023-99B1-0CFA8D0A46ED}"/>
              </a:ext>
            </a:extLst>
          </p:cNvPr>
          <p:cNvSpPr txBox="1">
            <a:spLocks noChangeArrowheads="1"/>
          </p:cNvSpPr>
          <p:nvPr/>
        </p:nvSpPr>
        <p:spPr bwMode="auto">
          <a:xfrm>
            <a:off x="381000" y="4800600"/>
            <a:ext cx="830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1800">
                <a:solidFill>
                  <a:srgbClr val="30FF07"/>
                </a:solidFill>
              </a:rPr>
              <a:t>d.) Usmerjenost k dosežkom</a:t>
            </a:r>
            <a:endParaRPr lang="sl-SI" altLang="sl-SI" sz="1800"/>
          </a:p>
        </p:txBody>
      </p:sp>
      <p:sp>
        <p:nvSpPr>
          <p:cNvPr id="43018" name="Text Box 10">
            <a:extLst>
              <a:ext uri="{FF2B5EF4-FFF2-40B4-BE49-F238E27FC236}">
                <a16:creationId xmlns:a16="http://schemas.microsoft.com/office/drawing/2014/main" id="{465247B4-2BB9-4DD1-9754-81B80A88E3A0}"/>
              </a:ext>
            </a:extLst>
          </p:cNvPr>
          <p:cNvSpPr txBox="1">
            <a:spLocks noChangeArrowheads="1"/>
          </p:cNvSpPr>
          <p:nvPr/>
        </p:nvSpPr>
        <p:spPr bwMode="auto">
          <a:xfrm>
            <a:off x="381000" y="5334000"/>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000">
                <a:solidFill>
                  <a:srgbClr val="30FF07"/>
                </a:solidFill>
              </a:rPr>
              <a:t>4.</a:t>
            </a:r>
            <a:r>
              <a:rPr lang="sl-SI" altLang="sl-SI" sz="2000"/>
              <a:t> Država je tista, ki pripravi in oblikuje izbor znanja, ki ga učitelji posredujejo učencem v šoli.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lt">
                                    <p:tmPct val="100000"/>
                                  </p:iterate>
                                  <p:childTnLst>
                                    <p:set>
                                      <p:cBhvr>
                                        <p:cTn id="6" dur="1" fill="hold">
                                          <p:stCondLst>
                                            <p:cond delay="0"/>
                                          </p:stCondLst>
                                        </p:cTn>
                                        <p:tgtEl>
                                          <p:spTgt spid="43010"/>
                                        </p:tgtEl>
                                        <p:attrNameLst>
                                          <p:attrName>style.visibility</p:attrName>
                                        </p:attrNameLst>
                                      </p:cBhvr>
                                      <p:to>
                                        <p:strVal val="visible"/>
                                      </p:to>
                                    </p:set>
                                    <p:anim calcmode="lin" valueType="num">
                                      <p:cBhvr additive="base">
                                        <p:cTn id="7" dur="75" fill="hold"/>
                                        <p:tgtEl>
                                          <p:spTgt spid="43010"/>
                                        </p:tgtEl>
                                        <p:attrNameLst>
                                          <p:attrName>ppt_x</p:attrName>
                                        </p:attrNameLst>
                                      </p:cBhvr>
                                      <p:tavLst>
                                        <p:tav tm="0">
                                          <p:val>
                                            <p:strVal val="#ppt_x"/>
                                          </p:val>
                                        </p:tav>
                                        <p:tav tm="100000">
                                          <p:val>
                                            <p:strVal val="#ppt_x"/>
                                          </p:val>
                                        </p:tav>
                                      </p:tavLst>
                                    </p:anim>
                                    <p:anim calcmode="lin" valueType="num">
                                      <p:cBhvr additive="base">
                                        <p:cTn id="8" dur="75" fill="hold"/>
                                        <p:tgtEl>
                                          <p:spTgt spid="4301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3012"/>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43011"/>
                                        </p:tgtEl>
                                        <p:attrNameLst>
                                          <p:attrName>style.visibility</p:attrName>
                                        </p:attrNameLst>
                                      </p:cBhvr>
                                      <p:to>
                                        <p:strVal val="visible"/>
                                      </p:to>
                                    </p:set>
                                  </p:childTnLst>
                                  <p:subTnLst>
                                    <p:audio>
                                      <p:cMediaNode>
                                        <p:cTn display="0" masterRel="sameClick">
                                          <p:stCondLst>
                                            <p:cond evt="begin" delay="0">
                                              <p:tn val="15"/>
                                            </p:cond>
                                          </p:stCondLst>
                                          <p:endCondLst>
                                            <p:cond evt="onStopAudio" delay="0">
                                              <p:tgtEl>
                                                <p:sldTgt/>
                                              </p:tgtEl>
                                            </p:cond>
                                          </p:endCondLst>
                                        </p:cTn>
                                        <p:tgtEl>
                                          <p:sndTgt r:embed="rId2" name="type.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3013"/>
                                        </p:tgtEl>
                                        <p:attrNameLst>
                                          <p:attrName>style.visibility</p:attrName>
                                        </p:attrNameLst>
                                      </p:cBhvr>
                                      <p:to>
                                        <p:strVal val="visible"/>
                                      </p:to>
                                    </p:set>
                                  </p:childTnLst>
                                  <p:subTnLst>
                                    <p:audio>
                                      <p:cMediaNode>
                                        <p:cTn display="0" masterRel="sameClick">
                                          <p:stCondLst>
                                            <p:cond evt="begin" delay="0">
                                              <p:tn val="19"/>
                                            </p:cond>
                                          </p:stCondLst>
                                          <p:endCondLst>
                                            <p:cond evt="onStopAudio" delay="0">
                                              <p:tgtEl>
                                                <p:sldTgt/>
                                              </p:tgtEl>
                                            </p:cond>
                                          </p:endCondLst>
                                        </p:cTn>
                                        <p:tgtEl>
                                          <p:sndTgt r:embed="rId2" name="typ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3014"/>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2" name="type.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43015"/>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type.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43016"/>
                                        </p:tgtEl>
                                        <p:attrNameLst>
                                          <p:attrName>style.visibility</p:attrName>
                                        </p:attrNameLst>
                                      </p:cBhvr>
                                      <p:to>
                                        <p:strVal val="visible"/>
                                      </p:to>
                                    </p:set>
                                  </p:childTnLst>
                                  <p:subTnLst>
                                    <p:audio>
                                      <p:cMediaNode>
                                        <p:cTn display="0" masterRel="sameClick">
                                          <p:stCondLst>
                                            <p:cond evt="begin" delay="0">
                                              <p:tn val="31"/>
                                            </p:cond>
                                          </p:stCondLst>
                                          <p:endCondLst>
                                            <p:cond evt="onStopAudio" delay="0">
                                              <p:tgtEl>
                                                <p:sldTgt/>
                                              </p:tgtEl>
                                            </p:cond>
                                          </p:endCondLst>
                                        </p:cTn>
                                        <p:tgtEl>
                                          <p:sndTgt r:embed="rId2" name="type.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43017"/>
                                        </p:tgtEl>
                                        <p:attrNameLst>
                                          <p:attrName>style.visibility</p:attrName>
                                        </p:attrNameLst>
                                      </p:cBhvr>
                                      <p:to>
                                        <p:strVal val="visible"/>
                                      </p:to>
                                    </p:set>
                                  </p:childTnLst>
                                  <p:subTnLst>
                                    <p:audio>
                                      <p:cMediaNode>
                                        <p:cTn display="0" masterRel="sameClick">
                                          <p:stCondLst>
                                            <p:cond evt="begin" delay="0">
                                              <p:tn val="35"/>
                                            </p:cond>
                                          </p:stCondLst>
                                          <p:endCondLst>
                                            <p:cond evt="onStopAudio" delay="0">
                                              <p:tgtEl>
                                                <p:sldTgt/>
                                              </p:tgtEl>
                                            </p:cond>
                                          </p:endCondLst>
                                        </p:cTn>
                                        <p:tgtEl>
                                          <p:sndTgt r:embed="rId2" name="type.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43018"/>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utoUpdateAnimBg="0"/>
      <p:bldP spid="43011" grpId="0" autoUpdateAnimBg="0"/>
      <p:bldP spid="43012" grpId="0" autoUpdateAnimBg="0"/>
      <p:bldP spid="43013" grpId="0" autoUpdateAnimBg="0"/>
      <p:bldP spid="43014" grpId="0" autoUpdateAnimBg="0"/>
      <p:bldP spid="43015" grpId="0" autoUpdateAnimBg="0"/>
      <p:bldP spid="43016" grpId="0" autoUpdateAnimBg="0"/>
      <p:bldP spid="43017" grpId="0" autoUpdateAnimBg="0"/>
      <p:bldP spid="43018" grpId="0"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sl-SI" altLang="sl-SI" sz="96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sl-SI" altLang="sl-SI" sz="96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2261</Words>
  <Application>Microsoft Office PowerPoint</Application>
  <PresentationFormat>On-screen Show (4:3)</PresentationFormat>
  <Paragraphs>145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Georgia</vt:lpstr>
      <vt:lpstr>Times New Roman</vt:lpstr>
      <vt:lpstr>Default Design</vt:lpstr>
      <vt:lpstr>SOCIOLOGIJA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2019-06-03T09:10:37Z</dcterms:created>
  <dcterms:modified xsi:type="dcterms:W3CDTF">2019-06-03T09:10:37Z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