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70" r:id="rId11"/>
    <p:sldId id="269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FFFF00"/>
    <a:srgbClr val="FF0000"/>
    <a:srgbClr val="00CC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9" autoAdjust="0"/>
    <p:restoredTop sz="94617" autoAdjust="0"/>
  </p:normalViewPr>
  <p:slideViewPr>
    <p:cSldViewPr>
      <p:cViewPr varScale="1">
        <p:scale>
          <a:sx n="154" d="100"/>
          <a:sy n="154" d="100"/>
        </p:scale>
        <p:origin x="35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78FE3-DEA6-4C87-8EDC-7F8C2FD0F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166C94-87B6-48DB-8448-90CBE8B4F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24F86-3B52-461D-8288-017F5F372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4BCD7-78EE-4581-910A-738A8C456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34D1B-2FB7-4BA2-80EA-73DEB828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D98B1-0B29-48AC-B190-DC606C09E2D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5282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D4319-F99C-4185-9166-0CAFA463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531FCA-B034-4BA7-B25A-CB7A1EA10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0B41C-C6AF-45EA-B3B4-42C5FE395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42491-535F-4AF4-AA3C-8D4DFB663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A6971-1A80-4C24-A4F7-42092C28C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5177C-D559-4A8E-B816-5FFBC5C6206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7895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020B57-4463-4304-A263-B31A481844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264E9-09C6-40A9-A6E0-031943F22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2829F-55FB-4D0B-B24E-72E8CF23F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B2D22-8839-4078-8BD2-78E42714E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D2233-2AC4-4707-ABBA-5D6EBCFED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55474-8D82-4832-ACFA-0D2B1401E25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8872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78192-7964-491F-880E-32FF630D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A5FAC-15D8-46AB-9C62-941FA88CC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48ABE-38D1-4435-B400-8C4DE5597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1EDED-E925-4688-850A-B1C095076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97ACF-D8CE-4148-8172-B0A6168C5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D2AAB-C565-467F-87A2-0AC62D0980A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8504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A1A03-C618-49F8-A133-E314BAFEE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74E81-B2A4-4685-A4A8-449179659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C3366-CDF6-4013-B2AC-346AABCD0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C690E-3673-4361-BEEB-EAAB39BBC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0B17C-815D-4292-8E95-6D27E85F2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3BB5B-1458-4F58-84DD-DB896B646C4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07988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390A4-D0D2-4A9E-8C69-6F5B41CAC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D22E0-C364-4DAA-838D-C0E0E6399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3DECA-926C-4991-B29A-225D81843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62B5A-53C7-41BC-BC07-C880DBCAA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787A4-37E7-488D-8976-4CDA9FC6B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3A538-329F-471C-9929-1151D0B80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1F3D5-C24A-43A3-9B73-2FBA604CC18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177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A255D-55BD-43B7-8066-39A7E7E86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2F1DD-6984-4473-9F7E-858FA12FD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57362-7427-44C9-909B-AEE96F593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364D48-F72F-4964-A76A-7D050A7018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60673A-2FB4-47EB-83D5-E9678E4746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952208-64C0-4516-A5C5-5199298C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17B145-EBDF-4CD2-968A-7F6DFE36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5831A6-934D-4AB3-922B-922CD341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CFC9E-5AB7-4C90-AA9B-15F78B5B60A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40708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1E69D-22F6-4534-8531-0724C5028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B090B3-BDBD-48E2-A2ED-F3287638A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29FE08-37FE-433C-B632-C15B8DD4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48CB10-5FBB-4258-BB0E-1A0683A38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7628D-6F37-4365-AB2E-23AB2299AB3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98989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C6EC8-E8F2-42A6-90FB-14145FBB9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1B153-199D-448C-8AE2-4704EB81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2D6ED-24A9-42D7-BB85-523287CAA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B5A14-C015-4405-9F36-1A71A5608D9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7230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D1367-9F9C-442D-A6BC-80ED59760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F16C6-9649-4330-997A-F6E5C9070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0018E5-82C0-407E-AB22-6997E749F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34032-1464-454A-813C-17ED6EE64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BD2E62-C469-434A-BEF8-106171F37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65716-122F-4D68-83C4-93110A33F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289C9-1995-4DBC-9496-08A7505CBBD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1349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3864B-06A4-40D5-99F5-17162D42E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40B4D4-E783-440E-A012-85B2060B52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97616-E227-4FA7-8D32-CC21259D9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C33718-0716-4B7E-8B4A-0F8B2DD1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E033B-08ED-4338-A0D6-E88D4A26F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36463-0DE7-46FF-BF4E-CBA63EDCF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09AE2-81F2-43DF-8DEB-E7A9CCF13B7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0419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CBE8F97-873B-4579-A857-7C7F22165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70426D9-72C3-415F-B87E-BED82636A8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ABFA4B0-BB4F-43F6-9782-F03E56424F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688D8F7-9554-466A-8E3F-A09EE7ED454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13FBB54-E2FA-4592-818F-AEB4B6BAB7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BE1A12-0997-41F9-81EE-7882F006CF3B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01D1BD9-2288-4608-B1CF-1587BF6439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sl-SI" altLang="sl-SI" sz="2000" b="1">
                <a:solidFill>
                  <a:srgbClr val="0033CC"/>
                </a:solidFill>
              </a:rPr>
              <a:t>Strokovna naloga </a:t>
            </a:r>
            <a:r>
              <a:rPr lang="sl-SI" altLang="sl-SI" sz="2000" b="1">
                <a:solidFill>
                  <a:srgbClr val="00CCFF"/>
                </a:solidFill>
              </a:rPr>
              <a:t>za Sociologijo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0BDC055-6112-4CE5-946E-A5557FACED3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16013" y="3886200"/>
            <a:ext cx="7127875" cy="1752600"/>
          </a:xfrm>
        </p:spPr>
        <p:txBody>
          <a:bodyPr/>
          <a:lstStyle/>
          <a:p>
            <a:r>
              <a:rPr lang="sl-SI" altLang="sl-SI" sz="3200" b="1" i="1" dirty="0"/>
              <a:t> </a:t>
            </a:r>
          </a:p>
        </p:txBody>
      </p:sp>
      <p:sp>
        <p:nvSpPr>
          <p:cNvPr id="2052" name="WordArt 4">
            <a:extLst>
              <a:ext uri="{FF2B5EF4-FFF2-40B4-BE49-F238E27FC236}">
                <a16:creationId xmlns:a16="http://schemas.microsoft.com/office/drawing/2014/main" id="{5E11C311-DA3A-42C4-A37A-9ABCCB9EE7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676111">
            <a:off x="2771775" y="404813"/>
            <a:ext cx="4205288" cy="21320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9074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sl-SI" sz="40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3376111" scaled="1"/>
                </a:gradFill>
                <a:latin typeface="High Tower Text" panose="02040502050506030303" pitchFamily="18" charset="0"/>
              </a:rPr>
              <a:t>Socializacija</a:t>
            </a:r>
          </a:p>
        </p:txBody>
      </p:sp>
      <p:pic>
        <p:nvPicPr>
          <p:cNvPr id="2053" name="Picture 5" descr="zaslon2">
            <a:extLst>
              <a:ext uri="{FF2B5EF4-FFF2-40B4-BE49-F238E27FC236}">
                <a16:creationId xmlns:a16="http://schemas.microsoft.com/office/drawing/2014/main" id="{6630AA06-E232-4BB8-9931-43349D391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0"/>
            <a:ext cx="13811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EDAAE40-E251-45F4-9F77-F0AF4F3DA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0033CC"/>
                </a:solidFill>
                <a:latin typeface="Algerian" panose="04020705040A02060702" pitchFamily="82" charset="0"/>
              </a:rPr>
              <a:t>Hipoteza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6309301-1E37-433F-BB15-AA3BBDE4F9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 b="1"/>
              <a:t>Kot hipotezo sem postavil da </a:t>
            </a:r>
            <a:r>
              <a:rPr lang="sl-SI" altLang="sl-SI" sz="2400" b="1" u="sng"/>
              <a:t>domača naloge ne vpliva pretirano na uspeh dijaka</a:t>
            </a:r>
            <a:r>
              <a:rPr lang="sl-SI" altLang="sl-SI" sz="2400" b="1"/>
              <a:t>.</a:t>
            </a:r>
          </a:p>
          <a:p>
            <a:r>
              <a:rPr lang="sl-SI" altLang="sl-SI" sz="2400" b="1"/>
              <a:t>Dijak, ki naredi domačo nalogo se kljub temu uči predmet katerega bo pisal oziroma bo ustno vprašan, še toliko bolj saj v povprečju nalogo delajo redno dijaki z boljšimi ocenami.</a:t>
            </a:r>
          </a:p>
        </p:txBody>
      </p:sp>
      <p:sp>
        <p:nvSpPr>
          <p:cNvPr id="16388" name="WordArt 4" descr="Papirnata vreča">
            <a:extLst>
              <a:ext uri="{FF2B5EF4-FFF2-40B4-BE49-F238E27FC236}">
                <a16:creationId xmlns:a16="http://schemas.microsoft.com/office/drawing/2014/main" id="{3EEAA41B-155F-4EEE-830B-3AF9BBB375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06422">
            <a:off x="3492500" y="549275"/>
            <a:ext cx="2657475" cy="9921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006600"/>
              </a:contourClr>
            </a:sp3d>
          </a:bodyPr>
          <a:lstStyle/>
          <a:p>
            <a:pPr algn="ctr"/>
            <a:r>
              <a:rPr lang="sl-SI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Vprašalnik</a:t>
            </a:r>
          </a:p>
        </p:txBody>
      </p:sp>
      <p:sp>
        <p:nvSpPr>
          <p:cNvPr id="16389" name="WordArt 5">
            <a:extLst>
              <a:ext uri="{FF2B5EF4-FFF2-40B4-BE49-F238E27FC236}">
                <a16:creationId xmlns:a16="http://schemas.microsoft.com/office/drawing/2014/main" id="{653C63D0-D003-46D3-917A-3A33DD2661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0825" y="1557338"/>
            <a:ext cx="864235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12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Ali delaš domačo nalogo redno, je ne delaš ali jo narediš pred začetkom ure pri kateri jo moraš imeti?</a:t>
            </a:r>
          </a:p>
        </p:txBody>
      </p:sp>
      <p:sp>
        <p:nvSpPr>
          <p:cNvPr id="16390" name="WordArt 6">
            <a:extLst>
              <a:ext uri="{FF2B5EF4-FFF2-40B4-BE49-F238E27FC236}">
                <a16:creationId xmlns:a16="http://schemas.microsoft.com/office/drawing/2014/main" id="{9A87430E-8668-4A84-98B3-0C1A7DF890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2636838"/>
            <a:ext cx="3602037" cy="396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Ali se po narejeni domači nalogi učiš?</a:t>
            </a:r>
          </a:p>
        </p:txBody>
      </p:sp>
      <p:sp>
        <p:nvSpPr>
          <p:cNvPr id="16391" name="WordArt 7">
            <a:extLst>
              <a:ext uri="{FF2B5EF4-FFF2-40B4-BE49-F238E27FC236}">
                <a16:creationId xmlns:a16="http://schemas.microsoft.com/office/drawing/2014/main" id="{DF6CFB5F-33B3-49E3-A379-13FADF8A5F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3429000"/>
            <a:ext cx="3744912" cy="360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Kakšen je bil tvoj uspeh prejšnje leto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6" grpId="1"/>
      <p:bldP spid="163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ECA9E43-E606-42F5-9F0E-69BDB49B5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0033CC"/>
                </a:solidFill>
                <a:latin typeface="Algerian" panose="04020705040A02060702" pitchFamily="82" charset="0"/>
              </a:rPr>
              <a:t>Viri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7666F0A-E207-4E8A-8FB7-8512BF4166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1800" b="1">
                <a:solidFill>
                  <a:srgbClr val="00CCFF"/>
                </a:solidFill>
              </a:rPr>
              <a:t>Učbenik:</a:t>
            </a:r>
            <a:r>
              <a:rPr lang="sl-SI" altLang="sl-SI" sz="1800"/>
              <a:t> Janek Musek in Vid Pečjak, </a:t>
            </a:r>
            <a:r>
              <a:rPr lang="sl-SI" altLang="sl-SI" sz="1800" b="1" i="1">
                <a:solidFill>
                  <a:srgbClr val="333300"/>
                </a:solidFill>
              </a:rPr>
              <a:t>Psihologija</a:t>
            </a:r>
          </a:p>
          <a:p>
            <a:pPr>
              <a:lnSpc>
                <a:spcPct val="80000"/>
              </a:lnSpc>
            </a:pPr>
            <a:endParaRPr lang="sl-SI" altLang="sl-SI" sz="1800" b="1">
              <a:solidFill>
                <a:srgbClr val="333300"/>
              </a:solidFill>
            </a:endParaRPr>
          </a:p>
          <a:p>
            <a:pPr>
              <a:lnSpc>
                <a:spcPct val="80000"/>
              </a:lnSpc>
            </a:pPr>
            <a:r>
              <a:rPr lang="sl-SI" altLang="sl-SI" sz="1800" b="1">
                <a:solidFill>
                  <a:srgbClr val="00CCFF"/>
                </a:solidFill>
              </a:rPr>
              <a:t>Knjiga:</a:t>
            </a:r>
            <a:r>
              <a:rPr lang="sl-SI" altLang="sl-SI" sz="1800"/>
              <a:t> Janek Musek, </a:t>
            </a:r>
            <a:r>
              <a:rPr lang="sl-SI" altLang="sl-SI" sz="1800" b="1" i="1">
                <a:solidFill>
                  <a:srgbClr val="333300"/>
                </a:solidFill>
              </a:rPr>
              <a:t>Psihologija-človek in družbeno okolje</a:t>
            </a:r>
          </a:p>
          <a:p>
            <a:pPr>
              <a:lnSpc>
                <a:spcPct val="80000"/>
              </a:lnSpc>
            </a:pPr>
            <a:endParaRPr lang="sl-SI" altLang="sl-SI" sz="1800" b="1">
              <a:solidFill>
                <a:srgbClr val="333300"/>
              </a:solidFill>
            </a:endParaRPr>
          </a:p>
          <a:p>
            <a:pPr>
              <a:lnSpc>
                <a:spcPct val="80000"/>
              </a:lnSpc>
            </a:pPr>
            <a:r>
              <a:rPr lang="sl-SI" altLang="sl-SI" sz="1800" b="1">
                <a:solidFill>
                  <a:srgbClr val="00CCFF"/>
                </a:solidFill>
              </a:rPr>
              <a:t>Učbenik:</a:t>
            </a:r>
            <a:r>
              <a:rPr lang="sl-SI" altLang="sl-SI" sz="1800"/>
              <a:t> Andreja Barle, Mirjam Počkar,Bojana Novak, Tanja popit, Alojz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1800"/>
              <a:t>	Pluško, </a:t>
            </a:r>
            <a:r>
              <a:rPr lang="sl-SI" altLang="sl-SI" sz="1800" b="1" i="1">
                <a:solidFill>
                  <a:srgbClr val="333300"/>
                </a:solidFill>
              </a:rPr>
              <a:t>Uvod v sociologijo</a:t>
            </a:r>
          </a:p>
          <a:p>
            <a:pPr>
              <a:lnSpc>
                <a:spcPct val="80000"/>
              </a:lnSpc>
              <a:buFontTx/>
              <a:buNone/>
            </a:pPr>
            <a:endParaRPr lang="sl-SI" altLang="sl-SI" sz="1800" b="1"/>
          </a:p>
          <a:p>
            <a:pPr>
              <a:lnSpc>
                <a:spcPct val="80000"/>
              </a:lnSpc>
            </a:pPr>
            <a:r>
              <a:rPr lang="sl-SI" altLang="sl-SI" sz="1800" b="1">
                <a:solidFill>
                  <a:srgbClr val="00CCFF"/>
                </a:solidFill>
              </a:rPr>
              <a:t>Internet:</a:t>
            </a:r>
            <a:r>
              <a:rPr lang="sl-SI" altLang="sl-SI" sz="1800" b="1"/>
              <a:t> </a:t>
            </a:r>
            <a:r>
              <a:rPr lang="sl-SI" altLang="sl-SI" sz="1800" b="1">
                <a:solidFill>
                  <a:srgbClr val="0033CC"/>
                </a:solidFill>
              </a:rPr>
              <a:t>- </a:t>
            </a:r>
            <a:r>
              <a:rPr lang="sl-SI" altLang="sl-SI" sz="1200" b="1"/>
              <a:t>www.student-info.net/ef/fgg/baza-student/uni1-nov-program/118/datoteke/socijologija.doc </a:t>
            </a:r>
          </a:p>
          <a:p>
            <a:pPr>
              <a:lnSpc>
                <a:spcPct val="80000"/>
              </a:lnSpc>
              <a:buFontTx/>
              <a:buNone/>
            </a:pPr>
            <a:endParaRPr lang="sl-SI" altLang="sl-SI" sz="1200" b="1"/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1200" b="1"/>
              <a:t>	      	          -  http://sl.wikipedia.org/wiki/Socializacija</a:t>
            </a:r>
          </a:p>
        </p:txBody>
      </p:sp>
      <p:pic>
        <p:nvPicPr>
          <p:cNvPr id="15364" name="Picture 4" descr="zaslon2">
            <a:extLst>
              <a:ext uri="{FF2B5EF4-FFF2-40B4-BE49-F238E27FC236}">
                <a16:creationId xmlns:a16="http://schemas.microsoft.com/office/drawing/2014/main" id="{FCBDBE20-C092-49AB-8795-9162FD0EF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0"/>
            <a:ext cx="3059112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998EEA0-2587-4884-A98E-DA87666ED4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0033CC"/>
                </a:solidFill>
                <a:latin typeface="Algerian" panose="04020705040A02060702" pitchFamily="82" charset="0"/>
              </a:rPr>
              <a:t>Kazalo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B5B4B5A-688B-4F67-9013-A07C489EE4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206057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000" b="1"/>
              <a:t>Kazalo 					</a:t>
            </a:r>
          </a:p>
          <a:p>
            <a:pPr>
              <a:lnSpc>
                <a:spcPct val="90000"/>
              </a:lnSpc>
            </a:pPr>
            <a:r>
              <a:rPr lang="sl-SI" altLang="sl-SI" sz="2000" b="1"/>
              <a:t>Uvod					</a:t>
            </a:r>
          </a:p>
          <a:p>
            <a:pPr>
              <a:lnSpc>
                <a:spcPct val="90000"/>
              </a:lnSpc>
            </a:pPr>
            <a:r>
              <a:rPr lang="sl-SI" altLang="sl-SI" sz="2000" b="1"/>
              <a:t>Delitev socializacije  	</a:t>
            </a:r>
          </a:p>
          <a:p>
            <a:pPr>
              <a:lnSpc>
                <a:spcPct val="90000"/>
              </a:lnSpc>
            </a:pPr>
            <a:r>
              <a:rPr lang="sl-SI" altLang="sl-SI" sz="2000" b="1"/>
              <a:t>Primarna socializacija		</a:t>
            </a:r>
          </a:p>
          <a:p>
            <a:pPr>
              <a:lnSpc>
                <a:spcPct val="90000"/>
              </a:lnSpc>
            </a:pPr>
            <a:r>
              <a:rPr lang="sl-SI" altLang="sl-SI" sz="2000" b="1"/>
              <a:t>Sekundarna socializacija 			</a:t>
            </a:r>
          </a:p>
          <a:p>
            <a:pPr>
              <a:lnSpc>
                <a:spcPct val="90000"/>
              </a:lnSpc>
            </a:pPr>
            <a:r>
              <a:rPr lang="sl-SI" altLang="sl-SI" sz="2000" b="1"/>
              <a:t>Terciarna socializacija			</a:t>
            </a:r>
          </a:p>
          <a:p>
            <a:pPr>
              <a:lnSpc>
                <a:spcPct val="90000"/>
              </a:lnSpc>
            </a:pPr>
            <a:r>
              <a:rPr lang="sl-SI" altLang="sl-SI" sz="2000" b="1"/>
              <a:t>Dejavniki socializacije			</a:t>
            </a:r>
          </a:p>
          <a:p>
            <a:pPr>
              <a:lnSpc>
                <a:spcPct val="90000"/>
              </a:lnSpc>
            </a:pPr>
            <a:r>
              <a:rPr lang="sl-SI" altLang="sl-SI" sz="2000" b="1"/>
              <a:t>Povzetek	</a:t>
            </a:r>
          </a:p>
          <a:p>
            <a:pPr>
              <a:lnSpc>
                <a:spcPct val="90000"/>
              </a:lnSpc>
            </a:pPr>
            <a:r>
              <a:rPr lang="sl-SI" altLang="sl-SI" sz="2000" b="1"/>
              <a:t>Hipoteza (z kratkim vprašalnikom)				</a:t>
            </a:r>
          </a:p>
          <a:p>
            <a:pPr>
              <a:lnSpc>
                <a:spcPct val="90000"/>
              </a:lnSpc>
            </a:pPr>
            <a:r>
              <a:rPr lang="sl-SI" altLang="sl-SI" sz="2000" b="1"/>
              <a:t>Viri						</a:t>
            </a:r>
          </a:p>
        </p:txBody>
      </p:sp>
      <p:pic>
        <p:nvPicPr>
          <p:cNvPr id="3076" name="Picture 4" descr="zaslon2">
            <a:extLst>
              <a:ext uri="{FF2B5EF4-FFF2-40B4-BE49-F238E27FC236}">
                <a16:creationId xmlns:a16="http://schemas.microsoft.com/office/drawing/2014/main" id="{1BC70F33-2642-42E8-97FA-7B6DD273C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0"/>
            <a:ext cx="13811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871540C-AD67-482C-BA8D-42020D4839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0033CC"/>
                </a:solidFill>
                <a:latin typeface="Algerian" panose="04020705040A02060702" pitchFamily="82" charset="0"/>
              </a:rPr>
              <a:t>Uvod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EDCAEF1-8144-4289-93DC-8B354F9698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229600" cy="4525962"/>
          </a:xfrm>
        </p:spPr>
        <p:txBody>
          <a:bodyPr/>
          <a:lstStyle/>
          <a:p>
            <a:r>
              <a:rPr lang="sl-SI" altLang="sl-SI" sz="2400" b="1"/>
              <a:t>Določene oblike vedenja ljudi so gotovo biološko pogojene </a:t>
            </a:r>
          </a:p>
          <a:p>
            <a:endParaRPr lang="sl-SI" altLang="sl-SI" sz="2400" b="1"/>
          </a:p>
          <a:p>
            <a:endParaRPr lang="sl-SI" altLang="sl-SI" sz="2400" b="1"/>
          </a:p>
          <a:p>
            <a:r>
              <a:rPr lang="sl-SI" altLang="sl-SI" sz="2400" b="1"/>
              <a:t>Za človeka so značilni predvsem družbeno izoblikovani in naučeni načini vedenja </a:t>
            </a:r>
          </a:p>
          <a:p>
            <a:endParaRPr lang="sl-SI" altLang="sl-SI" sz="2400" b="1"/>
          </a:p>
          <a:p>
            <a:endParaRPr lang="sl-SI" altLang="sl-SI" sz="2400" b="1"/>
          </a:p>
          <a:p>
            <a:r>
              <a:rPr lang="sl-SI" altLang="sl-SI" sz="2400" b="1"/>
              <a:t>Procese, v katerih se to dogaja, označujemo s pojmom socializacija.</a:t>
            </a:r>
            <a:r>
              <a:rPr lang="sl-SI" altLang="sl-SI" sz="2000"/>
              <a:t> </a:t>
            </a:r>
          </a:p>
        </p:txBody>
      </p:sp>
      <p:pic>
        <p:nvPicPr>
          <p:cNvPr id="4100" name="Picture 4" descr="zaslon2">
            <a:extLst>
              <a:ext uri="{FF2B5EF4-FFF2-40B4-BE49-F238E27FC236}">
                <a16:creationId xmlns:a16="http://schemas.microsoft.com/office/drawing/2014/main" id="{92E9FD5D-E19F-48C5-A9A2-FC046B8EA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0"/>
            <a:ext cx="13811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D4A61622-236E-4A81-8F6B-1789818DA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8104">
            <a:off x="7308850" y="2205038"/>
            <a:ext cx="1455737" cy="145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16E7AEC-3A9C-41E7-A62B-9318FA4F2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0033CC"/>
                </a:solidFill>
                <a:latin typeface="Algerian" panose="04020705040A02060702" pitchFamily="82" charset="0"/>
              </a:rPr>
              <a:t>Delitev socializacije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86BE7E6-0F49-45A9-9529-D5F3CCDA5A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675687" cy="4525963"/>
          </a:xfrm>
        </p:spPr>
        <p:txBody>
          <a:bodyPr/>
          <a:lstStyle/>
          <a:p>
            <a:r>
              <a:rPr lang="sl-SI" altLang="sl-SI"/>
              <a:t>Poznamo tri stopnje otroškega razvoja</a:t>
            </a:r>
          </a:p>
          <a:p>
            <a:pPr>
              <a:buFontTx/>
              <a:buNone/>
            </a:pPr>
            <a:endParaRPr lang="sl-SI" altLang="sl-SI"/>
          </a:p>
          <a:p>
            <a:pPr>
              <a:buFontTx/>
              <a:buNone/>
            </a:pPr>
            <a:endParaRPr lang="sl-SI" altLang="sl-SI"/>
          </a:p>
          <a:p>
            <a:pPr>
              <a:buFontTx/>
              <a:buNone/>
            </a:pPr>
            <a:endParaRPr lang="sl-SI" altLang="sl-SI"/>
          </a:p>
          <a:p>
            <a:pPr>
              <a:buFontTx/>
              <a:buNone/>
            </a:pPr>
            <a:r>
              <a:rPr lang="sl-SI" altLang="sl-SI" sz="2000" b="1"/>
              <a:t>Primarna socializacija				Terciarna socializacija</a:t>
            </a:r>
          </a:p>
          <a:p>
            <a:pPr>
              <a:buFontTx/>
              <a:buNone/>
            </a:pPr>
            <a:r>
              <a:rPr lang="sl-SI" altLang="sl-SI" sz="2000" b="1"/>
              <a:t>				Sekundarna socializacija</a:t>
            </a:r>
          </a:p>
        </p:txBody>
      </p:sp>
      <p:sp>
        <p:nvSpPr>
          <p:cNvPr id="5124" name="Line 4">
            <a:extLst>
              <a:ext uri="{FF2B5EF4-FFF2-40B4-BE49-F238E27FC236}">
                <a16:creationId xmlns:a16="http://schemas.microsoft.com/office/drawing/2014/main" id="{5366D953-FCE5-4B36-92F5-00F82A86F2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76375" y="2060575"/>
            <a:ext cx="574675" cy="1944688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5125" name="Line 5">
            <a:extLst>
              <a:ext uri="{FF2B5EF4-FFF2-40B4-BE49-F238E27FC236}">
                <a16:creationId xmlns:a16="http://schemas.microsoft.com/office/drawing/2014/main" id="{893CDEF4-18B4-4E75-9557-65C6C1133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2133600"/>
            <a:ext cx="0" cy="2160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5126" name="Line 6">
            <a:extLst>
              <a:ext uri="{FF2B5EF4-FFF2-40B4-BE49-F238E27FC236}">
                <a16:creationId xmlns:a16="http://schemas.microsoft.com/office/drawing/2014/main" id="{BD6A2EEF-35B2-48EC-A132-44198A610E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0" y="2060575"/>
            <a:ext cx="1079500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pic>
        <p:nvPicPr>
          <p:cNvPr id="5127" name="Picture 7" descr="zaslon2">
            <a:extLst>
              <a:ext uri="{FF2B5EF4-FFF2-40B4-BE49-F238E27FC236}">
                <a16:creationId xmlns:a16="http://schemas.microsoft.com/office/drawing/2014/main" id="{8258BF2E-FCD0-4BE9-BF09-C2C71DFB0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0"/>
            <a:ext cx="13811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F11F14F5-7C2A-49DD-AB08-07AA63B34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292600"/>
            <a:ext cx="12001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>
            <a:extLst>
              <a:ext uri="{FF2B5EF4-FFF2-40B4-BE49-F238E27FC236}">
                <a16:creationId xmlns:a16="http://schemas.microsoft.com/office/drawing/2014/main" id="{C50CCAC5-938F-40D7-9DE8-57CCAE40D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724400"/>
            <a:ext cx="12573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FF736F2B-B70F-4892-89E8-EC834015E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365625"/>
            <a:ext cx="13620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8160655-7999-4842-9100-3FFF1AAE6B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0033CC"/>
                </a:solidFill>
                <a:latin typeface="Algerian" panose="04020705040A02060702" pitchFamily="82" charset="0"/>
              </a:rPr>
              <a:t>Primarna socializacija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DB392D1-C4CC-4A2E-BD51-86707DAD6C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 b="1"/>
              <a:t>Je prva stopnja otroškega razvoja </a:t>
            </a:r>
          </a:p>
          <a:p>
            <a:endParaRPr lang="sl-SI" altLang="sl-SI" sz="2400" b="1"/>
          </a:p>
          <a:p>
            <a:endParaRPr lang="sl-SI" altLang="sl-SI" sz="2400" b="1"/>
          </a:p>
          <a:p>
            <a:r>
              <a:rPr lang="sl-SI" altLang="sl-SI" sz="2400" b="1"/>
              <a:t>V prvih letih gre za obvladovanje telesnih potreb </a:t>
            </a:r>
          </a:p>
          <a:p>
            <a:endParaRPr lang="sl-SI" altLang="sl-SI" sz="2400" b="1"/>
          </a:p>
          <a:p>
            <a:endParaRPr lang="sl-SI" altLang="sl-SI" sz="2400" b="1"/>
          </a:p>
          <a:p>
            <a:r>
              <a:rPr lang="sl-SI" altLang="sl-SI" sz="2400" b="1"/>
              <a:t>Primarna socializacija se odvija v družinskem krogu</a:t>
            </a:r>
          </a:p>
          <a:p>
            <a:endParaRPr lang="sl-SI" altLang="sl-SI" sz="2400" b="1"/>
          </a:p>
        </p:txBody>
      </p:sp>
      <p:pic>
        <p:nvPicPr>
          <p:cNvPr id="6148" name="Picture 4" descr="zaslon2">
            <a:extLst>
              <a:ext uri="{FF2B5EF4-FFF2-40B4-BE49-F238E27FC236}">
                <a16:creationId xmlns:a16="http://schemas.microsoft.com/office/drawing/2014/main" id="{EAB85095-F0C9-4779-9314-7B92F87AB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0"/>
            <a:ext cx="11160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C61EE0CB-C2DC-41BD-BED6-2D88A64A8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55314">
            <a:off x="7380288" y="5013325"/>
            <a:ext cx="1216025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13D0CBAE-3EAB-4660-AD07-B1497B6FD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8690">
            <a:off x="3779838" y="1341438"/>
            <a:ext cx="3286125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>
            <a:extLst>
              <a:ext uri="{FF2B5EF4-FFF2-40B4-BE49-F238E27FC236}">
                <a16:creationId xmlns:a16="http://schemas.microsoft.com/office/drawing/2014/main" id="{57CB0844-5B96-479F-BBE4-01B4FB735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63099">
            <a:off x="250825" y="2636838"/>
            <a:ext cx="3311525" cy="184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3BFFDAA-116D-4D6F-A34A-AFF777740E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0033CC"/>
                </a:solidFill>
                <a:latin typeface="Algerian" panose="04020705040A02060702" pitchFamily="82" charset="0"/>
              </a:rPr>
              <a:t>Sekundarna socializacija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16B9A7A-450D-41D5-AA65-FB97453A8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 b="1"/>
              <a:t>Ta faza nastopi po sedmem letu starosti </a:t>
            </a:r>
          </a:p>
          <a:p>
            <a:endParaRPr lang="sl-SI" altLang="sl-SI" sz="2400" b="1"/>
          </a:p>
          <a:p>
            <a:endParaRPr lang="sl-SI" altLang="sl-SI" sz="2400" b="1"/>
          </a:p>
          <a:p>
            <a:r>
              <a:rPr lang="sl-SI" altLang="sl-SI" sz="2400" b="1"/>
              <a:t>Tukaj se oblikujejo odnosi do nasprotnega spola </a:t>
            </a:r>
          </a:p>
          <a:p>
            <a:endParaRPr lang="sl-SI" altLang="sl-SI" sz="2400" b="1"/>
          </a:p>
          <a:p>
            <a:endParaRPr lang="sl-SI" altLang="sl-SI" sz="2400" b="1"/>
          </a:p>
          <a:p>
            <a:r>
              <a:rPr lang="sl-SI" altLang="sl-SI" sz="2400" b="1"/>
              <a:t>Uspeh je odvisen od primarne faze</a:t>
            </a:r>
          </a:p>
          <a:p>
            <a:endParaRPr lang="sl-SI" altLang="sl-SI" sz="2400" b="1"/>
          </a:p>
        </p:txBody>
      </p:sp>
      <p:pic>
        <p:nvPicPr>
          <p:cNvPr id="7172" name="Picture 4" descr="zaslon2">
            <a:extLst>
              <a:ext uri="{FF2B5EF4-FFF2-40B4-BE49-F238E27FC236}">
                <a16:creationId xmlns:a16="http://schemas.microsoft.com/office/drawing/2014/main" id="{5A3DD77B-12BD-451B-93A3-4617C2BFC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0"/>
            <a:ext cx="971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01895029-9621-4DD3-9041-0E2DFC63F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19">
            <a:off x="6046788" y="4005263"/>
            <a:ext cx="3097212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8B88FF2-4F08-4C43-AE27-FECEFAB677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0033CC"/>
                </a:solidFill>
                <a:latin typeface="Algerian" panose="04020705040A02060702" pitchFamily="82" charset="0"/>
              </a:rPr>
              <a:t>Terciarna socializacija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72A5647-3FEA-4082-A8AF-9FFFB5DD20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 b="1"/>
              <a:t>Je zadnja, tretja faza socializacije </a:t>
            </a:r>
          </a:p>
          <a:p>
            <a:endParaRPr lang="sl-SI" altLang="sl-SI" sz="2400" b="1"/>
          </a:p>
          <a:p>
            <a:endParaRPr lang="sl-SI" altLang="sl-SI" sz="2400" b="1"/>
          </a:p>
          <a:p>
            <a:r>
              <a:rPr lang="sl-SI" altLang="sl-SI" sz="2400" b="1"/>
              <a:t>Je značilna čustvena ločitev mladih od družine </a:t>
            </a:r>
          </a:p>
          <a:p>
            <a:endParaRPr lang="sl-SI" altLang="sl-SI" sz="2400" b="1"/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8196" name="Picture 4" descr="zaslon2">
            <a:extLst>
              <a:ext uri="{FF2B5EF4-FFF2-40B4-BE49-F238E27FC236}">
                <a16:creationId xmlns:a16="http://schemas.microsoft.com/office/drawing/2014/main" id="{33B58DA7-4E01-4D01-A165-9923BA94C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0"/>
            <a:ext cx="971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B89ED06B-8293-47DD-B1A0-462C646A4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1147">
            <a:off x="4140200" y="3689350"/>
            <a:ext cx="2293938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7390D43-149C-4E57-AD07-D0D5A0565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0033CC"/>
                </a:solidFill>
                <a:latin typeface="Algerian" panose="04020705040A02060702" pitchFamily="82" charset="0"/>
              </a:rPr>
              <a:t>Dejavniki socializacije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E633E6E-F34C-4DCE-92F1-5FC3CAC14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 b="1"/>
              <a:t>Proces socializacije in oblikovanja osebnosti poteka pod vplivom drugih oseb</a:t>
            </a:r>
          </a:p>
          <a:p>
            <a:pPr>
              <a:buFontTx/>
              <a:buNone/>
            </a:pPr>
            <a:r>
              <a:rPr lang="sl-SI" altLang="sl-SI" sz="2400" b="1"/>
              <a:t> </a:t>
            </a:r>
          </a:p>
          <a:p>
            <a:r>
              <a:rPr lang="sl-SI" altLang="sl-SI" sz="2400" b="1"/>
              <a:t> Stiki z drugimi ljudmi so nujno pomembni</a:t>
            </a:r>
          </a:p>
          <a:p>
            <a:pPr>
              <a:buFontTx/>
              <a:buNone/>
            </a:pPr>
            <a:r>
              <a:rPr lang="sl-SI" altLang="sl-SI" sz="2400" b="1"/>
              <a:t> za normalno življenje</a:t>
            </a:r>
          </a:p>
          <a:p>
            <a:pPr>
              <a:buFontTx/>
              <a:buNone/>
            </a:pPr>
            <a:r>
              <a:rPr lang="sl-SI" altLang="sl-SI" sz="2400" b="1"/>
              <a:t> </a:t>
            </a:r>
          </a:p>
          <a:p>
            <a:r>
              <a:rPr lang="sl-SI" altLang="sl-SI" sz="2400" b="1"/>
              <a:t>Brez družinskega okolja človeška družba ne bi mogla obstajati </a:t>
            </a:r>
          </a:p>
          <a:p>
            <a:endParaRPr lang="sl-SI" altLang="sl-SI" sz="2400" b="1"/>
          </a:p>
          <a:p>
            <a:endParaRPr lang="sl-SI" altLang="sl-SI" b="1"/>
          </a:p>
        </p:txBody>
      </p:sp>
      <p:pic>
        <p:nvPicPr>
          <p:cNvPr id="9220" name="Picture 4" descr="zaslon2">
            <a:extLst>
              <a:ext uri="{FF2B5EF4-FFF2-40B4-BE49-F238E27FC236}">
                <a16:creationId xmlns:a16="http://schemas.microsoft.com/office/drawing/2014/main" id="{317B4C9A-8309-4483-8A9E-71EA720A3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0"/>
            <a:ext cx="971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E25AB08B-8ACB-412E-ACFE-B3C1C85F9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13530">
            <a:off x="5940425" y="4652963"/>
            <a:ext cx="2909888" cy="203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387CB06-0730-40DC-88B1-F464C6097F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0033CC"/>
                </a:solidFill>
                <a:latin typeface="Algerian" panose="04020705040A02060702" pitchFamily="82" charset="0"/>
              </a:rPr>
              <a:t>Povzetek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D2A4E5A-D631-4D24-AF20-7CEC369C9C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 b="1"/>
              <a:t>Je proces učlovečenja posameznika </a:t>
            </a:r>
          </a:p>
          <a:p>
            <a:endParaRPr lang="sl-SI" altLang="sl-SI" sz="2400" b="1"/>
          </a:p>
          <a:p>
            <a:r>
              <a:rPr lang="sl-SI" altLang="sl-SI" sz="2400" b="1"/>
              <a:t>Delimo jo v tri stopnje </a:t>
            </a:r>
          </a:p>
          <a:p>
            <a:endParaRPr lang="sl-SI" altLang="sl-SI" sz="2400" b="1"/>
          </a:p>
          <a:p>
            <a:r>
              <a:rPr lang="sl-SI" altLang="sl-SI" sz="2400" b="1"/>
              <a:t>Najpomembnejša je primarna </a:t>
            </a:r>
          </a:p>
          <a:p>
            <a:endParaRPr lang="sl-SI" altLang="sl-SI" sz="2400" b="1"/>
          </a:p>
          <a:p>
            <a:r>
              <a:rPr lang="sl-SI" altLang="sl-SI" sz="2400" b="1">
                <a:solidFill>
                  <a:srgbClr val="FF0000"/>
                </a:solidFill>
              </a:rPr>
              <a:t>Torej lahko zaključimo, da je socializacija  zelo pomemben proces brez katerega človek ne bi mogel normalno živeti</a:t>
            </a:r>
            <a:endParaRPr lang="sl-SI" altLang="sl-SI"/>
          </a:p>
        </p:txBody>
      </p:sp>
      <p:pic>
        <p:nvPicPr>
          <p:cNvPr id="14340" name="Picture 4" descr="zaslon2">
            <a:extLst>
              <a:ext uri="{FF2B5EF4-FFF2-40B4-BE49-F238E27FC236}">
                <a16:creationId xmlns:a16="http://schemas.microsoft.com/office/drawing/2014/main" id="{A4239978-DBB0-4EA8-9C83-E6D53F0BB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0"/>
            <a:ext cx="971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72D64A5C-DD6F-4E62-A264-42DC7AA10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11523">
            <a:off x="6516688" y="21336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Office PowerPoint</Application>
  <PresentationFormat>On-screen Show (4:3)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Algerian</vt:lpstr>
      <vt:lpstr>Arial</vt:lpstr>
      <vt:lpstr>Arial Black</vt:lpstr>
      <vt:lpstr>High Tower Text</vt:lpstr>
      <vt:lpstr>Privzeti načrt</vt:lpstr>
      <vt:lpstr>Strokovna naloga za Sociologijo</vt:lpstr>
      <vt:lpstr>Kazalo</vt:lpstr>
      <vt:lpstr>Uvod</vt:lpstr>
      <vt:lpstr>Delitev socializacije</vt:lpstr>
      <vt:lpstr>Primarna socializacija</vt:lpstr>
      <vt:lpstr>Sekundarna socializacija</vt:lpstr>
      <vt:lpstr>Terciarna socializacija</vt:lpstr>
      <vt:lpstr>Dejavniki socializacije</vt:lpstr>
      <vt:lpstr>Povzetek</vt:lpstr>
      <vt:lpstr>Hipoteza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2019-06-03T09:10:38Z</dcterms:created>
  <dcterms:modified xsi:type="dcterms:W3CDTF">2019-06-03T09:10:38Z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