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rednji slog 4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41CC802-83B4-4601-A595-2D6202DDB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A7CB7-6D65-40EA-991E-E8129AAAFC4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857B22C-B321-4C9D-8A5D-E89FCA95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059D37D-F9C7-414D-95AC-CDC198BE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8F59E-A16C-45D2-BD7C-9C53458BA0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8498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671571E-6123-4C61-810A-88F6CE22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81095-0CD6-4DBB-B95E-4D661220BE0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D1B6EBE-8AA3-4DE8-86AD-35579DE4F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9C90CDA-DC83-4BEF-8602-E6E420E4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07BCE-FAE6-4566-AB87-64A6C4F92D4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6255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E7F57D5-D820-4AB0-B2E7-0CEE753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BA302-5FF6-4049-9027-9282D97B6AA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3D324FC-3BB4-4FC4-A5A0-B4FDDB49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BA5DBF8-E232-403D-BCBF-47F904557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6D5CA-C681-435C-8BE7-5999F9FAE87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220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99810EB-CCBA-4E97-A8AA-F07C99DE0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E630F-236C-4460-8B3C-59D5BBF6919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AEA6006-9FE2-4E0C-8784-7742479FA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0C50DF7-7525-4D12-8119-D40A76EF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6D191-915E-46BA-8054-CFDEEFE3C6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339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FBDFC94-4F06-4702-A933-FE7D60B28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D9DC2-515A-4B80-B8A5-5277658C0B7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7174959-E088-4B1E-B52E-46CD8A647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C012DD6-69CF-4EC5-89DC-039D6E30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86FED-DF1A-4A18-AB2F-2DD336BC77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6592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75FAF5D-E0AF-4E66-9DB7-AA33132E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B24D7-CCE8-4CB0-8B38-75DFC4E7301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A2F3BE88-7DDA-42A7-B240-9C44D0C7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24DA7EC-B924-4BE7-8CED-5FF7CCC5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C013F-2DC3-4783-B03C-DC5C3064F63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804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7A5E12CC-C9FB-489D-8931-8BE95176F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3674-81BC-4DA9-AC67-8AC28E746B2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9031F6F5-BAAC-4845-B17F-DAD8EEA8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28110890-DA41-49F1-8970-F746FB7F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D9A13-110D-47E0-A1C7-F5AD831FFC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024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1E1C5923-9F04-400A-B90B-3C785237D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9445D-93F2-443C-94C7-DE66EB9E12E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7911CE9F-AD20-4D95-9BA1-4CF3C5B4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D2F9CDC8-3730-45E7-AB7E-4F6C624B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6BF6F-7B35-4F2D-8ADF-3F906219D8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3063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02CBC54F-ECCA-45C4-B0F7-C8E2813A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15B9C-F6E3-47ED-B404-9C59FB69E58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5AF5D6BF-8318-4385-A007-869C9904C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EDFE1B6C-EB10-4AA5-A404-F96426953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EB845-82C1-4E11-81BE-77F7BBF815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352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E738AEF-1E9D-4580-BDCF-AB229C196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EFD91-D355-4CD9-9FF7-9521EB367B2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BE0BFDE8-D73D-4E06-80FC-C6271AE4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DDC108C5-67F8-4A9F-B754-271B2A30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27536-0E8B-4AD5-B214-B5186ED459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5505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9DB64990-D660-4DA9-9FCD-0F1C37E66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CA20-069C-43A0-9A44-F5652A2A72B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3D3926A-60F8-4BCE-B19B-01B24E3D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D22D74C5-58A1-412E-8516-BA76026F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98680-7BCA-44D8-80F5-1ECD8E3AF9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8423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9FE96C02-E000-44E9-B5FD-72C17C7B65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C6821B1B-E954-40BE-BC16-2C9AB75547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40F1744B-E86D-4E20-BBE9-4449BE6A9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F52072-8E4E-4F49-8066-50F30391700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025B7F5-8DBE-45B8-BA67-BC3AF6FAB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435C92E-D11C-41D9-844C-4F4007CE7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8C49A34-E9E8-4358-BFF0-3DC3DFF698E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Nacionalizem" TargetMode="External"/><Relationship Id="rId2" Type="http://schemas.openxmlformats.org/officeDocument/2006/relationships/hyperlink" Target="http://sl.wikipedia.org/wiki/Socialize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itednorthamerica.org/nationalism.htm" TargetMode="External"/><Relationship Id="rId4" Type="http://schemas.openxmlformats.org/officeDocument/2006/relationships/hyperlink" Target="http://www.google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7A7958CB-5A2B-409A-AC93-723D335D9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5087"/>
          </a:xfrm>
        </p:spPr>
        <p:txBody>
          <a:bodyPr/>
          <a:lstStyle/>
          <a:p>
            <a:r>
              <a:rPr lang="sl-SI" altLang="sl-SI" sz="5400">
                <a:solidFill>
                  <a:srgbClr val="00B050"/>
                </a:solidFill>
              </a:rPr>
              <a:t>SOCIALNA DRŽAVA IN DRŽAVA BLAGINJE &amp; </a:t>
            </a:r>
            <a:br>
              <a:rPr lang="sl-SI" altLang="sl-SI" sz="5400">
                <a:solidFill>
                  <a:srgbClr val="00B050"/>
                </a:solidFill>
              </a:rPr>
            </a:br>
            <a:r>
              <a:rPr lang="sl-SI" altLang="sl-SI" sz="5400">
                <a:solidFill>
                  <a:srgbClr val="00B050"/>
                </a:solidFill>
              </a:rPr>
              <a:t>POMEN IN VLOGA NACIONALNE DRŽAVE</a:t>
            </a:r>
          </a:p>
        </p:txBody>
      </p:sp>
      <p:sp>
        <p:nvSpPr>
          <p:cNvPr id="2051" name="Ograda vsebine 3">
            <a:extLst>
              <a:ext uri="{FF2B5EF4-FFF2-40B4-BE49-F238E27FC236}">
                <a16:creationId xmlns:a16="http://schemas.microsoft.com/office/drawing/2014/main" id="{3F99D8E0-179A-44A7-B43B-2FEDEDEA0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08175" y="4581525"/>
            <a:ext cx="5651500" cy="14128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 sz="240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FC18E307-B318-47F0-84A7-C64C4884B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692150"/>
            <a:ext cx="8569325" cy="792163"/>
          </a:xfrm>
        </p:spPr>
        <p:txBody>
          <a:bodyPr/>
          <a:lstStyle/>
          <a:p>
            <a:r>
              <a:rPr lang="sl-SI" altLang="sl-SI" sz="3600">
                <a:solidFill>
                  <a:srgbClr val="00B050"/>
                </a:solidFill>
              </a:rPr>
              <a:t>Nastajanje nacionalnih držav in nacionalizem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9B58D558-B784-4ED6-86FB-308A5C270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r>
              <a:rPr lang="sl-SI" altLang="sl-SI" sz="2400"/>
              <a:t>zahodni način- država ustvari narod</a:t>
            </a:r>
            <a:br>
              <a:rPr lang="sl-SI" altLang="sl-SI" sz="2400"/>
            </a:br>
            <a:r>
              <a:rPr lang="sl-SI" altLang="sl-SI" sz="2400"/>
              <a:t>etnični način-narod ustvarja državo in s tem nacijo</a:t>
            </a:r>
          </a:p>
          <a:p>
            <a:r>
              <a:rPr lang="sl-SI" altLang="sl-SI" sz="2400"/>
              <a:t>Koncepti naroda, nacije in nacionalne države so se oblikovali v Evropi, Evropa pa jih je vsilila tudi drugim delom sveta</a:t>
            </a:r>
          </a:p>
        </p:txBody>
      </p:sp>
      <p:sp>
        <p:nvSpPr>
          <p:cNvPr id="11268" name="Ograda vsebine 3">
            <a:extLst>
              <a:ext uri="{FF2B5EF4-FFF2-40B4-BE49-F238E27FC236}">
                <a16:creationId xmlns:a16="http://schemas.microsoft.com/office/drawing/2014/main" id="{C9ED85C0-354F-4CA1-B6D9-DF8F9434F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8350" y="1600200"/>
            <a:ext cx="298450" cy="4525963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11269" name="PoljeZBesedilom 4">
            <a:extLst>
              <a:ext uri="{FF2B5EF4-FFF2-40B4-BE49-F238E27FC236}">
                <a16:creationId xmlns:a16="http://schemas.microsoft.com/office/drawing/2014/main" id="{CF105E37-4609-4926-938A-85C7B310B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3384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>
                <a:solidFill>
                  <a:srgbClr val="00B050"/>
                </a:solidFill>
              </a:rPr>
              <a:t>Pomen in vloga nacionalne države</a:t>
            </a:r>
            <a:endParaRPr lang="sl-SI" altLang="sl-SI"/>
          </a:p>
        </p:txBody>
      </p:sp>
      <p:pic>
        <p:nvPicPr>
          <p:cNvPr id="11270" name="Picture 2" descr="Slika:Flags.JPG">
            <a:extLst>
              <a:ext uri="{FF2B5EF4-FFF2-40B4-BE49-F238E27FC236}">
                <a16:creationId xmlns:a16="http://schemas.microsoft.com/office/drawing/2014/main" id="{6CEBB19A-F60D-447E-9B2E-7D5B48DFD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716338"/>
            <a:ext cx="3313113" cy="260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9137D269-AE85-4E11-B499-9DE91BB2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913"/>
            <a:ext cx="7859713" cy="490537"/>
          </a:xfrm>
        </p:spPr>
        <p:txBody>
          <a:bodyPr/>
          <a:lstStyle/>
          <a:p>
            <a:r>
              <a:rPr lang="sl-SI" altLang="sl-SI" sz="2000">
                <a:solidFill>
                  <a:srgbClr val="00B050"/>
                </a:solidFill>
              </a:rPr>
              <a:t>Socialna država in država blaginje &amp; pomen in vloga nacionalne države </a:t>
            </a:r>
            <a:endParaRPr lang="sl-SI" altLang="sl-SI"/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A9E0EAA1-500A-4A43-BB8E-563DE76EB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Uvod v sociologijo- učbenik za sociologijo v gimnazijskem izobraževanju</a:t>
            </a:r>
          </a:p>
          <a:p>
            <a:r>
              <a:rPr lang="sl-SI" altLang="sl-SI" sz="2400">
                <a:hlinkClick r:id="rId2"/>
              </a:rPr>
              <a:t>http://sl.wikipedia.org/wiki/Socializem</a:t>
            </a:r>
            <a:endParaRPr lang="sl-SI" altLang="sl-SI" sz="2400"/>
          </a:p>
          <a:p>
            <a:r>
              <a:rPr lang="sl-SI" altLang="sl-SI" sz="2400">
                <a:hlinkClick r:id="rId3"/>
              </a:rPr>
              <a:t>http://sl.wikipedia.org/wiki/Nacionalizem</a:t>
            </a:r>
            <a:endParaRPr lang="sl-SI" altLang="sl-SI" sz="2400"/>
          </a:p>
          <a:p>
            <a:r>
              <a:rPr lang="sl-SI" altLang="sl-SI" sz="2400">
                <a:hlinkClick r:id="rId4"/>
              </a:rPr>
              <a:t>http://www.google.com</a:t>
            </a:r>
            <a:endParaRPr lang="sl-SI" altLang="sl-SI" sz="2400"/>
          </a:p>
          <a:p>
            <a:r>
              <a:rPr lang="sl-SI" altLang="sl-SI" sz="2400">
                <a:hlinkClick r:id="rId5"/>
              </a:rPr>
              <a:t>http://www.unitednorthamerica.org/nationalism.htm</a:t>
            </a:r>
            <a:endParaRPr lang="sl-SI" altLang="sl-SI" sz="2400"/>
          </a:p>
        </p:txBody>
      </p:sp>
      <p:sp>
        <p:nvSpPr>
          <p:cNvPr id="12292" name="PoljeZBesedilom 3">
            <a:extLst>
              <a:ext uri="{FF2B5EF4-FFF2-40B4-BE49-F238E27FC236}">
                <a16:creationId xmlns:a16="http://schemas.microsoft.com/office/drawing/2014/main" id="{8900D379-1AFC-4226-97E1-78D06E3CC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908050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3600">
                <a:solidFill>
                  <a:srgbClr val="00B050"/>
                </a:solidFill>
              </a:rPr>
              <a:t>Viri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C924C73E-43F2-4701-A74A-CE3C9C566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D966BD60-AE0C-4DC9-ACD8-45AE386CF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 sz="5400">
                <a:solidFill>
                  <a:srgbClr val="00B050"/>
                </a:solidFill>
              </a:rPr>
              <a:t>Hvala za pozornost!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EE8F398C-717C-4669-87F2-AAADCE572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76250"/>
            <a:ext cx="6346825" cy="1143000"/>
          </a:xfrm>
        </p:spPr>
        <p:txBody>
          <a:bodyPr/>
          <a:lstStyle/>
          <a:p>
            <a:r>
              <a:rPr lang="sl-SI" altLang="sl-SI" sz="3600">
                <a:solidFill>
                  <a:srgbClr val="00B050"/>
                </a:solidFill>
              </a:rPr>
              <a:t>Socialna država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28EE09C3-DAA6-42E2-95D0-07B6130EC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6624638" cy="4535487"/>
          </a:xfrm>
        </p:spPr>
        <p:txBody>
          <a:bodyPr/>
          <a:lstStyle/>
          <a:p>
            <a:r>
              <a:rPr lang="sl-SI" altLang="sl-SI" sz="2400"/>
              <a:t>Socialna politika naj bi pripomogla k zmanjšanju socialnih stisk in neenakosti prihodkov</a:t>
            </a:r>
          </a:p>
          <a:p>
            <a:r>
              <a:rPr lang="sl-SI" altLang="sl-SI" sz="2400"/>
              <a:t>Socialne pravice: Immanuel Wallerstein- gre za tri glavne kategorije (odgovori na zahteve državljanov), nanašajo pa se na zdravje, izobrazbo in dohodek</a:t>
            </a:r>
          </a:p>
          <a:p>
            <a:r>
              <a:rPr lang="sl-SI" altLang="sl-SI" sz="2400"/>
              <a:t>Najpomembnejša prvina so sistemi socialnega zavarovanja- zaščita pred boleznijo, invalidnostjo, izgube zaposlitve,… ti sistemi poskrbijo da posamezniki in posameznice dobivajo nadomestila, ki največkrat izhajajo iz zaposlitve</a:t>
            </a:r>
          </a:p>
        </p:txBody>
      </p:sp>
      <p:pic>
        <p:nvPicPr>
          <p:cNvPr id="3076" name="Ograda vsebine 4" descr="1.jpg">
            <a:extLst>
              <a:ext uri="{FF2B5EF4-FFF2-40B4-BE49-F238E27FC236}">
                <a16:creationId xmlns:a16="http://schemas.microsoft.com/office/drawing/2014/main" id="{00C14270-7E9F-4EAC-A5D3-FD58C54D49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2950" y="1268413"/>
            <a:ext cx="1727200" cy="2506662"/>
          </a:xfrm>
        </p:spPr>
      </p:pic>
      <p:sp>
        <p:nvSpPr>
          <p:cNvPr id="3077" name="PoljeZBesedilom 13">
            <a:extLst>
              <a:ext uri="{FF2B5EF4-FFF2-40B4-BE49-F238E27FC236}">
                <a16:creationId xmlns:a16="http://schemas.microsoft.com/office/drawing/2014/main" id="{35189917-F24F-4FE7-8C15-C218B5DE1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0350"/>
            <a:ext cx="6840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>
                <a:solidFill>
                  <a:srgbClr val="00B050"/>
                </a:solidFill>
              </a:rPr>
              <a:t>Socialna država in država blaginje</a:t>
            </a:r>
          </a:p>
        </p:txBody>
      </p:sp>
      <p:sp>
        <p:nvSpPr>
          <p:cNvPr id="3078" name="PoljeZBesedilom 8">
            <a:extLst>
              <a:ext uri="{FF2B5EF4-FFF2-40B4-BE49-F238E27FC236}">
                <a16:creationId xmlns:a16="http://schemas.microsoft.com/office/drawing/2014/main" id="{FE08B1EB-712E-407E-AC98-957253C04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3860800"/>
            <a:ext cx="20875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1600">
                <a:solidFill>
                  <a:srgbClr val="00B050"/>
                </a:solidFill>
              </a:rPr>
              <a:t>Immanuel Wallerstein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DB8C44E7-051D-45CA-A89B-D33AE25D2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692150"/>
            <a:ext cx="7561263" cy="869950"/>
          </a:xfrm>
        </p:spPr>
        <p:txBody>
          <a:bodyPr/>
          <a:lstStyle/>
          <a:p>
            <a:r>
              <a:rPr lang="sl-SI" altLang="sl-SI" sz="3600">
                <a:solidFill>
                  <a:srgbClr val="00B050"/>
                </a:solidFill>
              </a:rPr>
              <a:t>Nastanek socialne države v Evropi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67BDAC8B-71BE-40ED-A64B-1998BD5A2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7643813" cy="4497388"/>
          </a:xfrm>
        </p:spPr>
        <p:txBody>
          <a:bodyPr/>
          <a:lstStyle/>
          <a:p>
            <a:r>
              <a:rPr lang="sl-SI" altLang="sl-SI" sz="2400"/>
              <a:t>Posamezni elementi socialne politike se pojavljajo že v 19. stoletju, razcvet pa je doživela po 2. svetovni vojni</a:t>
            </a:r>
          </a:p>
          <a:p>
            <a:r>
              <a:rPr lang="sl-SI" altLang="sl-SI" sz="2400"/>
              <a:t>Proti koncu 70 let so se pojavljale vedno večje kritike, saj je bila ta dejavnost draga, posledično pa so se višali davki, investicij v gospodarstvo pa bi bilo vse manj</a:t>
            </a:r>
          </a:p>
          <a:p>
            <a:r>
              <a:rPr lang="sl-SI" altLang="sl-SI" sz="2400"/>
              <a:t>Neoliberalizem je ideologija ki nasledi socialno politiko, temelji pa na ideji da naj se vsak človek bori za svoje koristi brez pomoči države</a:t>
            </a:r>
          </a:p>
          <a:p>
            <a:r>
              <a:rPr lang="sl-SI" altLang="sl-SI" sz="2400"/>
              <a:t>Zasluge za to ideologijo ima ameriški ekonomist Milton Friedman, kasneje pa ameriški predsednik Ronald Reagan ter britanska premierka Margareth Thatcher</a:t>
            </a:r>
          </a:p>
        </p:txBody>
      </p:sp>
      <p:sp>
        <p:nvSpPr>
          <p:cNvPr id="4100" name="Ograda vsebine 3">
            <a:extLst>
              <a:ext uri="{FF2B5EF4-FFF2-40B4-BE49-F238E27FC236}">
                <a16:creationId xmlns:a16="http://schemas.microsoft.com/office/drawing/2014/main" id="{DCB8A0E9-A044-4E3C-A859-44F8C4A2C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16913" y="1628775"/>
            <a:ext cx="654050" cy="4525963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4101" name="PoljeZBesedilom 5">
            <a:extLst>
              <a:ext uri="{FF2B5EF4-FFF2-40B4-BE49-F238E27FC236}">
                <a16:creationId xmlns:a16="http://schemas.microsoft.com/office/drawing/2014/main" id="{80AB6E68-79D0-4367-91FB-A2C700470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3311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>
                <a:solidFill>
                  <a:srgbClr val="00B050"/>
                </a:solidFill>
              </a:rPr>
              <a:t>Socialna država in država blaginje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oljeZBesedilom 2">
            <a:extLst>
              <a:ext uri="{FF2B5EF4-FFF2-40B4-BE49-F238E27FC236}">
                <a16:creationId xmlns:a16="http://schemas.microsoft.com/office/drawing/2014/main" id="{D21F58A7-3285-4CBF-9A06-0B076CA2E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0350"/>
            <a:ext cx="4175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>
                <a:solidFill>
                  <a:srgbClr val="00B050"/>
                </a:solidFill>
              </a:rPr>
              <a:t>Socialna država in država blaginje</a:t>
            </a:r>
          </a:p>
        </p:txBody>
      </p:sp>
      <p:pic>
        <p:nvPicPr>
          <p:cNvPr id="5123" name="Picture 2" descr="http://www.reagan.utexas.edu/archives/photographs/large/c30228.jpg">
            <a:extLst>
              <a:ext uri="{FF2B5EF4-FFF2-40B4-BE49-F238E27FC236}">
                <a16:creationId xmlns:a16="http://schemas.microsoft.com/office/drawing/2014/main" id="{32CC33C1-2A06-4F1F-89A9-6C145F252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908050"/>
            <a:ext cx="2595562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http://blogs.southflorida.com/citylink_dansweeney/1f8e02d0-74d0-4cb5-889e-bf0.jpg">
            <a:extLst>
              <a:ext uri="{FF2B5EF4-FFF2-40B4-BE49-F238E27FC236}">
                <a16:creationId xmlns:a16="http://schemas.microsoft.com/office/drawing/2014/main" id="{DEF71334-630E-42CB-AD8B-D49FB5678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52513"/>
            <a:ext cx="2698750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http://topnews.in/light/files/Margaret_Thatcher.png">
            <a:extLst>
              <a:ext uri="{FF2B5EF4-FFF2-40B4-BE49-F238E27FC236}">
                <a16:creationId xmlns:a16="http://schemas.microsoft.com/office/drawing/2014/main" id="{068A2749-C5CC-419D-AA86-6DAD6FD3D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213100"/>
            <a:ext cx="2881312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PoljeZBesedilom 7">
            <a:extLst>
              <a:ext uri="{FF2B5EF4-FFF2-40B4-BE49-F238E27FC236}">
                <a16:creationId xmlns:a16="http://schemas.microsoft.com/office/drawing/2014/main" id="{77123A62-8105-47AC-A352-68BB0A81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933825"/>
            <a:ext cx="1728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1600">
                <a:solidFill>
                  <a:srgbClr val="00B050"/>
                </a:solidFill>
              </a:rPr>
              <a:t>Milton Friedman</a:t>
            </a:r>
          </a:p>
        </p:txBody>
      </p:sp>
      <p:sp>
        <p:nvSpPr>
          <p:cNvPr id="5127" name="PoljeZBesedilom 8">
            <a:extLst>
              <a:ext uri="{FF2B5EF4-FFF2-40B4-BE49-F238E27FC236}">
                <a16:creationId xmlns:a16="http://schemas.microsoft.com/office/drawing/2014/main" id="{75EF5CA0-6CBB-49C5-BAB6-FCA93A40F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852738"/>
            <a:ext cx="1873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1600">
                <a:solidFill>
                  <a:srgbClr val="00B050"/>
                </a:solidFill>
              </a:rPr>
              <a:t>Margareth Thatcher</a:t>
            </a:r>
          </a:p>
        </p:txBody>
      </p:sp>
      <p:sp>
        <p:nvSpPr>
          <p:cNvPr id="5128" name="PoljeZBesedilom 10">
            <a:extLst>
              <a:ext uri="{FF2B5EF4-FFF2-40B4-BE49-F238E27FC236}">
                <a16:creationId xmlns:a16="http://schemas.microsoft.com/office/drawing/2014/main" id="{5BF99A2E-6189-4E8F-8DD6-D60DB4611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4221163"/>
            <a:ext cx="16557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1600">
                <a:solidFill>
                  <a:srgbClr val="00B050"/>
                </a:solidFill>
              </a:rPr>
              <a:t>Ronald Reagan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558AE-8475-464A-8723-F0DFE96E4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7016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000" dirty="0">
                <a:solidFill>
                  <a:srgbClr val="00B050"/>
                </a:solidFill>
              </a:rPr>
              <a:t>Socialna politika v evropi  oz. Tipologija držav blaginje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29B8C3D-843D-49A0-AC7C-15E41D7F0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425" y="2420938"/>
            <a:ext cx="4308475" cy="4525962"/>
          </a:xfrm>
        </p:spPr>
        <p:txBody>
          <a:bodyPr/>
          <a:lstStyle/>
          <a:p>
            <a:r>
              <a:rPr lang="sl-SI" altLang="sl-SI" sz="2400"/>
              <a:t>V evropi ločimo različne modele socilne politike</a:t>
            </a:r>
          </a:p>
          <a:p>
            <a:r>
              <a:rPr lang="sl-SI" altLang="sl-SI" sz="2400"/>
              <a:t>Titmussovi modeli socialne politike: rezidualni oz. liberalistični model; industrijski oz. korporativistični; instucionalno redistributivni oz. Socialdemokratski</a:t>
            </a:r>
          </a:p>
          <a:p>
            <a:endParaRPr lang="sl-SI" altLang="sl-SI"/>
          </a:p>
        </p:txBody>
      </p:sp>
      <p:sp>
        <p:nvSpPr>
          <p:cNvPr id="6148" name="Content Placeholder 3">
            <a:extLst>
              <a:ext uri="{FF2B5EF4-FFF2-40B4-BE49-F238E27FC236}">
                <a16:creationId xmlns:a16="http://schemas.microsoft.com/office/drawing/2014/main" id="{37B53CAD-5A33-4864-83E7-03F29B86E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29238" y="5661025"/>
            <a:ext cx="1943100" cy="360363"/>
          </a:xfrm>
        </p:spPr>
        <p:txBody>
          <a:bodyPr/>
          <a:lstStyle/>
          <a:p>
            <a:r>
              <a:rPr lang="sl-SI" altLang="sl-SI" sz="1600">
                <a:solidFill>
                  <a:srgbClr val="92D050"/>
                </a:solidFill>
              </a:rPr>
              <a:t>Richard Titmuss</a:t>
            </a:r>
          </a:p>
          <a:p>
            <a:endParaRPr lang="sl-SI" altLang="sl-SI"/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6CADAEE4-C9C6-492E-9E01-E0DF8602F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3382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>
                <a:solidFill>
                  <a:srgbClr val="00B050"/>
                </a:solidFill>
              </a:rPr>
              <a:t>Socialna država in država blaginje</a:t>
            </a:r>
          </a:p>
        </p:txBody>
      </p:sp>
      <p:pic>
        <p:nvPicPr>
          <p:cNvPr id="6150" name="Picture 2" descr="File:Richard Titmuss.jpg">
            <a:extLst>
              <a:ext uri="{FF2B5EF4-FFF2-40B4-BE49-F238E27FC236}">
                <a16:creationId xmlns:a16="http://schemas.microsoft.com/office/drawing/2014/main" id="{18D69B28-487D-4F36-8ABD-73AC399A3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989138"/>
            <a:ext cx="316865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27017-D64F-41E8-BD46-8AC8DCC4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438" cy="346075"/>
          </a:xfrm>
        </p:spPr>
        <p:txBody>
          <a:bodyPr rtlCol="0"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800" dirty="0">
                <a:solidFill>
                  <a:srgbClr val="00B050"/>
                </a:solidFill>
                <a:ea typeface="+mn-ea"/>
                <a:cs typeface="+mn-cs"/>
              </a:rPr>
              <a:t>Socialna država in država blaginje</a:t>
            </a:r>
            <a:endParaRPr lang="sl-SI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99A1E2C-5D61-4DAF-86D0-124C1526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3970338" cy="5218113"/>
          </a:xfrm>
        </p:spPr>
        <p:txBody>
          <a:bodyPr/>
          <a:lstStyle/>
          <a:p>
            <a:r>
              <a:rPr lang="sl-SI" altLang="sl-SI" sz="2400"/>
              <a:t>Gidensova tipologija sistemov blaginje:</a:t>
            </a:r>
          </a:p>
          <a:p>
            <a:r>
              <a:rPr lang="sl-SI" altLang="sl-SI" sz="2400"/>
              <a:t>Evropske tipe blaginje radelimo na 4 institucionalne skupine- britanski, skandinavski, srednjeevropski,in južnoevropski tip države blaginje</a:t>
            </a:r>
          </a:p>
        </p:txBody>
      </p:sp>
      <p:pic>
        <p:nvPicPr>
          <p:cNvPr id="7172" name="Picture 2" descr="File:Anthony Giddens at the Progressive Governance Converence, Budapest, Hungary, 2004 October.jpg">
            <a:extLst>
              <a:ext uri="{FF2B5EF4-FFF2-40B4-BE49-F238E27FC236}">
                <a16:creationId xmlns:a16="http://schemas.microsoft.com/office/drawing/2014/main" id="{E5C37639-590F-4480-B272-A29FED463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20713"/>
            <a:ext cx="41148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3">
            <a:extLst>
              <a:ext uri="{FF2B5EF4-FFF2-40B4-BE49-F238E27FC236}">
                <a16:creationId xmlns:a16="http://schemas.microsoft.com/office/drawing/2014/main" id="{68A548D8-3267-4594-948A-74062366B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5845175"/>
            <a:ext cx="22320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1600">
                <a:solidFill>
                  <a:srgbClr val="92D050"/>
                </a:solidFill>
              </a:rPr>
              <a:t>Anthony Giddens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537A7C21-36E9-490E-A2D0-5E193F93A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sl-SI" altLang="sl-SI" sz="3600">
                <a:solidFill>
                  <a:srgbClr val="00B050"/>
                </a:solidFill>
              </a:rPr>
              <a:t>Pomen in vloga nacionalne države</a:t>
            </a:r>
            <a:endParaRPr lang="sl-SI" altLang="sl-SI" sz="3600"/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F6401F5D-C554-4EF2-B7F7-3789AAAB9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5122863" cy="4210050"/>
          </a:xfrm>
        </p:spPr>
        <p:txBody>
          <a:bodyPr/>
          <a:lstStyle/>
          <a:p>
            <a:r>
              <a:rPr lang="sl-SI" altLang="sl-SI" sz="2400"/>
              <a:t>Ob koncu srednjega veka je pojem narod označeval jezikovne razlike, nato pa je začel dobivati političen pomen</a:t>
            </a:r>
          </a:p>
          <a:p>
            <a:r>
              <a:rPr lang="sl-SI" altLang="sl-SI" sz="2400"/>
              <a:t>Narod predstavljajo le vladajoči in politično zastopani sloj</a:t>
            </a:r>
          </a:p>
          <a:p>
            <a:r>
              <a:rPr lang="sl-SI" altLang="sl-SI" sz="2400"/>
              <a:t>Leta 1789 pride do spremembe v razumevanju- tretji sloj edini tvori narod saj s svojim delom vzdržuje družbo</a:t>
            </a:r>
          </a:p>
          <a:p>
            <a:endParaRPr lang="sl-SI" altLang="sl-SI" sz="2400"/>
          </a:p>
          <a:p>
            <a:pPr>
              <a:buFont typeface="Arial" panose="020B0604020202020204" pitchFamily="34" charset="0"/>
              <a:buNone/>
            </a:pPr>
            <a:endParaRPr lang="sl-SI" altLang="sl-SI" sz="2400"/>
          </a:p>
        </p:txBody>
      </p:sp>
      <p:sp>
        <p:nvSpPr>
          <p:cNvPr id="8196" name="PoljeZBesedilom 4">
            <a:extLst>
              <a:ext uri="{FF2B5EF4-FFF2-40B4-BE49-F238E27FC236}">
                <a16:creationId xmlns:a16="http://schemas.microsoft.com/office/drawing/2014/main" id="{9D3D9211-4EDC-4E19-A296-CFC7479CB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125538"/>
            <a:ext cx="55451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3600">
                <a:solidFill>
                  <a:srgbClr val="00B050"/>
                </a:solidFill>
              </a:rPr>
              <a:t>Narod</a:t>
            </a:r>
          </a:p>
        </p:txBody>
      </p:sp>
      <p:pic>
        <p:nvPicPr>
          <p:cNvPr id="8197" name="Picture 2" descr="http://teachnet.eu/tobrien/files/06_french_revolution.cover_.jpg">
            <a:extLst>
              <a:ext uri="{FF2B5EF4-FFF2-40B4-BE49-F238E27FC236}">
                <a16:creationId xmlns:a16="http://schemas.microsoft.com/office/drawing/2014/main" id="{D003B86B-2841-49CB-B274-53CA96A5C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341438"/>
            <a:ext cx="3227388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PoljeZBesedilom 6">
            <a:extLst>
              <a:ext uri="{FF2B5EF4-FFF2-40B4-BE49-F238E27FC236}">
                <a16:creationId xmlns:a16="http://schemas.microsoft.com/office/drawing/2014/main" id="{E1C70B84-995E-4B8A-B4FD-C263172D7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084763"/>
            <a:ext cx="22320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1600">
                <a:solidFill>
                  <a:srgbClr val="00B050"/>
                </a:solidFill>
              </a:rPr>
              <a:t>Francoska revolucija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1ABA4B4C-E487-4218-A353-F62F984F9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115888"/>
            <a:ext cx="4041775" cy="419100"/>
          </a:xfrm>
        </p:spPr>
        <p:txBody>
          <a:bodyPr/>
          <a:lstStyle/>
          <a:p>
            <a:r>
              <a:rPr lang="sl-SI" altLang="sl-SI" sz="1800">
                <a:solidFill>
                  <a:srgbClr val="00B050"/>
                </a:solidFill>
              </a:rPr>
              <a:t>Pomen in vloga nacionalne države</a:t>
            </a:r>
            <a:endParaRPr lang="sl-SI" altLang="sl-SI" sz="1800"/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6ECB2995-3EC1-4558-AF1C-52DA3110F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r>
              <a:rPr lang="sl-SI" altLang="sl-SI" sz="2400"/>
              <a:t>Narod je največkrat razumljen kot država, zato govorimo o državnem narodu</a:t>
            </a:r>
          </a:p>
          <a:p>
            <a:r>
              <a:rPr lang="sl-SI" altLang="sl-SI" sz="2400"/>
              <a:t>Zahodnoevropski koncept naroda- je ideja o narodu kot o politični skupnosti, ki  jo sestavljajo vsi politično zavedeni državljani</a:t>
            </a:r>
          </a:p>
          <a:p>
            <a:r>
              <a:rPr lang="sl-SI" altLang="sl-SI" sz="2400"/>
              <a:t>Ob začetku moderne dobe se v Z Evropi postopoma oblikujejo države z enotno oblastjo, znotraj katerih je nastajal narod kot politična skupnost</a:t>
            </a:r>
          </a:p>
        </p:txBody>
      </p:sp>
      <p:sp>
        <p:nvSpPr>
          <p:cNvPr id="9220" name="Ograda vsebine 3">
            <a:extLst>
              <a:ext uri="{FF2B5EF4-FFF2-40B4-BE49-F238E27FC236}">
                <a16:creationId xmlns:a16="http://schemas.microsoft.com/office/drawing/2014/main" id="{363642A3-8C64-4A38-AB28-AF1419931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8350" y="1600200"/>
            <a:ext cx="298450" cy="4525963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9221" name="PoljeZBesedilom 4">
            <a:extLst>
              <a:ext uri="{FF2B5EF4-FFF2-40B4-BE49-F238E27FC236}">
                <a16:creationId xmlns:a16="http://schemas.microsoft.com/office/drawing/2014/main" id="{07F08EE0-8DA6-4FF0-8C5C-86FBCE453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92150"/>
            <a:ext cx="3529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3600">
                <a:solidFill>
                  <a:srgbClr val="00B050"/>
                </a:solidFill>
              </a:rPr>
              <a:t>Državni narod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521D913F-E605-4491-BF04-72DA4428A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88913"/>
            <a:ext cx="3611562" cy="417512"/>
          </a:xfrm>
        </p:spPr>
        <p:txBody>
          <a:bodyPr/>
          <a:lstStyle/>
          <a:p>
            <a:r>
              <a:rPr lang="sl-SI" altLang="sl-SI" sz="1800">
                <a:solidFill>
                  <a:srgbClr val="00B050"/>
                </a:solidFill>
              </a:rPr>
              <a:t>Pomen in vloga nacionalne države</a:t>
            </a:r>
            <a:endParaRPr lang="sl-SI" altLang="sl-SI" sz="1800"/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2F9C4320-6723-435F-B266-17D2C093F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915025" cy="4525963"/>
          </a:xfrm>
        </p:spPr>
        <p:txBody>
          <a:bodyPr/>
          <a:lstStyle/>
          <a:p>
            <a:r>
              <a:rPr lang="sl-SI" altLang="sl-SI" sz="2400"/>
              <a:t>Je drugi koncept (etnični način) naroda kjer je narod pojmovan kot kulturna in jezikovna skupnost</a:t>
            </a:r>
          </a:p>
          <a:p>
            <a:r>
              <a:rPr lang="sl-SI" altLang="sl-SI" sz="2400"/>
              <a:t>Narodna identiteta-skupen jezik in zavest o pripadnosti</a:t>
            </a:r>
          </a:p>
          <a:p>
            <a:r>
              <a:rPr lang="sl-SI" altLang="sl-SI" sz="2400"/>
              <a:t>Pomembna je tudi skupna zgodovina in zgodovinska usoda</a:t>
            </a:r>
          </a:p>
          <a:p>
            <a:r>
              <a:rPr lang="sl-SI" altLang="sl-SI" sz="2400"/>
              <a:t>Potreben je bil splet literature, časopisov, strank združenj..., da se je med širšimi sloji razširila ideja naroda oziroma oblikovala narodna zavest</a:t>
            </a:r>
          </a:p>
        </p:txBody>
      </p:sp>
      <p:sp>
        <p:nvSpPr>
          <p:cNvPr id="10244" name="PoljeZBesedilom 5">
            <a:extLst>
              <a:ext uri="{FF2B5EF4-FFF2-40B4-BE49-F238E27FC236}">
                <a16:creationId xmlns:a16="http://schemas.microsoft.com/office/drawing/2014/main" id="{046E875C-45CC-4C2C-87A7-83C2C4624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765175"/>
            <a:ext cx="403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3600">
                <a:solidFill>
                  <a:srgbClr val="00B050"/>
                </a:solidFill>
              </a:rPr>
              <a:t>Kulturni narod</a:t>
            </a:r>
          </a:p>
        </p:txBody>
      </p:sp>
      <p:pic>
        <p:nvPicPr>
          <p:cNvPr id="10245" name="Picture 2" descr="http://www.harvardsquarelibrary.org/HarvardPressBooks/history_images/britain/schulze.jpg">
            <a:extLst>
              <a:ext uri="{FF2B5EF4-FFF2-40B4-BE49-F238E27FC236}">
                <a16:creationId xmlns:a16="http://schemas.microsoft.com/office/drawing/2014/main" id="{987E1B2F-B999-47D6-B4B5-32B337192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916113"/>
            <a:ext cx="1728788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534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Officeova tema</vt:lpstr>
      <vt:lpstr>SOCIALNA DRŽAVA IN DRŽAVA BLAGINJE &amp;  POMEN IN VLOGA NACIONALNE DRŽAVE</vt:lpstr>
      <vt:lpstr>Socialna država</vt:lpstr>
      <vt:lpstr>Nastanek socialne države v Evropi</vt:lpstr>
      <vt:lpstr>PowerPoint Presentation</vt:lpstr>
      <vt:lpstr>Socialna politika v evropi  oz. Tipologija držav blaginje</vt:lpstr>
      <vt:lpstr>Socialna država in država blaginje</vt:lpstr>
      <vt:lpstr>Pomen in vloga nacionalne države</vt:lpstr>
      <vt:lpstr>Pomen in vloga nacionalne države</vt:lpstr>
      <vt:lpstr>Pomen in vloga nacionalne države</vt:lpstr>
      <vt:lpstr>Nastajanje nacionalnih držav in nacionalizem</vt:lpstr>
      <vt:lpstr>Socialna država in država blaginje &amp; pomen in vloga nacionalne države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2019-06-03T09:10:39Z</dcterms:created>
  <dcterms:modified xsi:type="dcterms:W3CDTF">2019-06-03T09:10:39Z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