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9" r:id="rId14"/>
    <p:sldId id="270" r:id="rId15"/>
    <p:sldId id="267"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4" d="100"/>
          <a:sy n="154" d="100"/>
        </p:scale>
        <p:origin x="40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l-SI"/>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Click to edit Master subtitle style</a:t>
            </a:r>
            <a:endParaRPr lang="en-US"/>
          </a:p>
        </p:txBody>
      </p:sp>
      <p:sp>
        <p:nvSpPr>
          <p:cNvPr id="4" name="Date Placeholder 3">
            <a:extLst>
              <a:ext uri="{FF2B5EF4-FFF2-40B4-BE49-F238E27FC236}">
                <a16:creationId xmlns:a16="http://schemas.microsoft.com/office/drawing/2014/main" id="{35A92778-586E-4685-B13E-0D39AB2639D9}"/>
              </a:ext>
            </a:extLst>
          </p:cNvPr>
          <p:cNvSpPr>
            <a:spLocks noGrp="1"/>
          </p:cNvSpPr>
          <p:nvPr>
            <p:ph type="dt" sz="half" idx="10"/>
          </p:nvPr>
        </p:nvSpPr>
        <p:spPr/>
        <p:txBody>
          <a:bodyPr/>
          <a:lstStyle>
            <a:lvl1pPr>
              <a:defRPr/>
            </a:lvl1pPr>
          </a:lstStyle>
          <a:p>
            <a:pPr>
              <a:defRPr/>
            </a:pPr>
            <a:fld id="{BF90FFB6-A21D-4133-AF44-21A97591C720}" type="datetimeFigureOut">
              <a:rPr lang="en-US"/>
              <a:pPr>
                <a:defRPr/>
              </a:pPr>
              <a:t>6/3/2019</a:t>
            </a:fld>
            <a:endParaRPr lang="en-US"/>
          </a:p>
        </p:txBody>
      </p:sp>
      <p:sp>
        <p:nvSpPr>
          <p:cNvPr id="5" name="Footer Placeholder 4">
            <a:extLst>
              <a:ext uri="{FF2B5EF4-FFF2-40B4-BE49-F238E27FC236}">
                <a16:creationId xmlns:a16="http://schemas.microsoft.com/office/drawing/2014/main" id="{7AF8083F-A9A5-4B1C-B8C1-4B279DE603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E0B6D8-6F21-425C-AEA1-C63B0F04FFC4}"/>
              </a:ext>
            </a:extLst>
          </p:cNvPr>
          <p:cNvSpPr>
            <a:spLocks noGrp="1"/>
          </p:cNvSpPr>
          <p:nvPr>
            <p:ph type="sldNum" sz="quarter" idx="12"/>
          </p:nvPr>
        </p:nvSpPr>
        <p:spPr/>
        <p:txBody>
          <a:bodyPr/>
          <a:lstStyle>
            <a:lvl1pPr>
              <a:defRPr/>
            </a:lvl1pPr>
          </a:lstStyle>
          <a:p>
            <a:fld id="{7D35C3D6-1F8F-4925-A9E7-2FA05CCFDD94}" type="slidenum">
              <a:rPr lang="en-US" altLang="sl-SI"/>
              <a:pPr/>
              <a:t>‹#›</a:t>
            </a:fld>
            <a:endParaRPr lang="en-US" altLang="sl-SI"/>
          </a:p>
        </p:txBody>
      </p:sp>
    </p:spTree>
    <p:extLst>
      <p:ext uri="{BB962C8B-B14F-4D97-AF65-F5344CB8AC3E}">
        <p14:creationId xmlns:p14="http://schemas.microsoft.com/office/powerpoint/2010/main" val="225738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Date Placeholder 3">
            <a:extLst>
              <a:ext uri="{FF2B5EF4-FFF2-40B4-BE49-F238E27FC236}">
                <a16:creationId xmlns:a16="http://schemas.microsoft.com/office/drawing/2014/main" id="{62A049CC-46EF-4164-932F-674A00108153}"/>
              </a:ext>
            </a:extLst>
          </p:cNvPr>
          <p:cNvSpPr>
            <a:spLocks noGrp="1"/>
          </p:cNvSpPr>
          <p:nvPr>
            <p:ph type="dt" sz="half" idx="10"/>
          </p:nvPr>
        </p:nvSpPr>
        <p:spPr/>
        <p:txBody>
          <a:bodyPr/>
          <a:lstStyle>
            <a:lvl1pPr>
              <a:defRPr/>
            </a:lvl1pPr>
          </a:lstStyle>
          <a:p>
            <a:pPr>
              <a:defRPr/>
            </a:pPr>
            <a:fld id="{EB545C93-3695-4D9D-8A49-56181AD245D9}" type="datetimeFigureOut">
              <a:rPr lang="en-US"/>
              <a:pPr>
                <a:defRPr/>
              </a:pPr>
              <a:t>6/3/2019</a:t>
            </a:fld>
            <a:endParaRPr lang="en-US"/>
          </a:p>
        </p:txBody>
      </p:sp>
      <p:sp>
        <p:nvSpPr>
          <p:cNvPr id="5" name="Footer Placeholder 4">
            <a:extLst>
              <a:ext uri="{FF2B5EF4-FFF2-40B4-BE49-F238E27FC236}">
                <a16:creationId xmlns:a16="http://schemas.microsoft.com/office/drawing/2014/main" id="{E60FB19A-223C-4FF0-95D2-2B34612410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A2C5CB-FC35-4C15-BD97-8169D21B18D6}"/>
              </a:ext>
            </a:extLst>
          </p:cNvPr>
          <p:cNvSpPr>
            <a:spLocks noGrp="1"/>
          </p:cNvSpPr>
          <p:nvPr>
            <p:ph type="sldNum" sz="quarter" idx="12"/>
          </p:nvPr>
        </p:nvSpPr>
        <p:spPr/>
        <p:txBody>
          <a:bodyPr/>
          <a:lstStyle>
            <a:lvl1pPr>
              <a:defRPr/>
            </a:lvl1pPr>
          </a:lstStyle>
          <a:p>
            <a:fld id="{A3E0CEFF-5B7C-42FD-803A-8B588F1A2D14}" type="slidenum">
              <a:rPr lang="en-US" altLang="sl-SI"/>
              <a:pPr/>
              <a:t>‹#›</a:t>
            </a:fld>
            <a:endParaRPr lang="en-US" altLang="sl-SI"/>
          </a:p>
        </p:txBody>
      </p:sp>
    </p:spTree>
    <p:extLst>
      <p:ext uri="{BB962C8B-B14F-4D97-AF65-F5344CB8AC3E}">
        <p14:creationId xmlns:p14="http://schemas.microsoft.com/office/powerpoint/2010/main" val="373194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l-SI"/>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Date Placeholder 3">
            <a:extLst>
              <a:ext uri="{FF2B5EF4-FFF2-40B4-BE49-F238E27FC236}">
                <a16:creationId xmlns:a16="http://schemas.microsoft.com/office/drawing/2014/main" id="{F8D756CF-459C-4662-9095-8E7DE30685E7}"/>
              </a:ext>
            </a:extLst>
          </p:cNvPr>
          <p:cNvSpPr>
            <a:spLocks noGrp="1"/>
          </p:cNvSpPr>
          <p:nvPr>
            <p:ph type="dt" sz="half" idx="10"/>
          </p:nvPr>
        </p:nvSpPr>
        <p:spPr/>
        <p:txBody>
          <a:bodyPr/>
          <a:lstStyle>
            <a:lvl1pPr>
              <a:defRPr/>
            </a:lvl1pPr>
          </a:lstStyle>
          <a:p>
            <a:pPr>
              <a:defRPr/>
            </a:pPr>
            <a:fld id="{61709971-7415-438E-9CD4-B82E13B2084A}" type="datetimeFigureOut">
              <a:rPr lang="en-US"/>
              <a:pPr>
                <a:defRPr/>
              </a:pPr>
              <a:t>6/3/2019</a:t>
            </a:fld>
            <a:endParaRPr lang="en-US"/>
          </a:p>
        </p:txBody>
      </p:sp>
      <p:sp>
        <p:nvSpPr>
          <p:cNvPr id="5" name="Footer Placeholder 4">
            <a:extLst>
              <a:ext uri="{FF2B5EF4-FFF2-40B4-BE49-F238E27FC236}">
                <a16:creationId xmlns:a16="http://schemas.microsoft.com/office/drawing/2014/main" id="{E140302F-DA7E-40AC-87C0-E7CA253FEE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2B57E5-BDBC-4101-AE1C-6756A2B85279}"/>
              </a:ext>
            </a:extLst>
          </p:cNvPr>
          <p:cNvSpPr>
            <a:spLocks noGrp="1"/>
          </p:cNvSpPr>
          <p:nvPr>
            <p:ph type="sldNum" sz="quarter" idx="12"/>
          </p:nvPr>
        </p:nvSpPr>
        <p:spPr/>
        <p:txBody>
          <a:bodyPr/>
          <a:lstStyle>
            <a:lvl1pPr>
              <a:defRPr/>
            </a:lvl1pPr>
          </a:lstStyle>
          <a:p>
            <a:fld id="{721F6B7E-C6CA-4C79-A7A0-314A27CD37DE}" type="slidenum">
              <a:rPr lang="en-US" altLang="sl-SI"/>
              <a:pPr/>
              <a:t>‹#›</a:t>
            </a:fld>
            <a:endParaRPr lang="en-US" altLang="sl-SI"/>
          </a:p>
        </p:txBody>
      </p:sp>
    </p:spTree>
    <p:extLst>
      <p:ext uri="{BB962C8B-B14F-4D97-AF65-F5344CB8AC3E}">
        <p14:creationId xmlns:p14="http://schemas.microsoft.com/office/powerpoint/2010/main" val="62670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Content Placeholder 2"/>
          <p:cNvSpPr>
            <a:spLocks noGrp="1"/>
          </p:cNvSpPr>
          <p:nvPr>
            <p:ph idx="1"/>
          </p:nvPr>
        </p:nvSpPr>
        <p:spPr/>
        <p:txBody>
          <a:body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Date Placeholder 3">
            <a:extLst>
              <a:ext uri="{FF2B5EF4-FFF2-40B4-BE49-F238E27FC236}">
                <a16:creationId xmlns:a16="http://schemas.microsoft.com/office/drawing/2014/main" id="{8520346B-16F8-4DB7-B3EC-EAE5694D76AA}"/>
              </a:ext>
            </a:extLst>
          </p:cNvPr>
          <p:cNvSpPr>
            <a:spLocks noGrp="1"/>
          </p:cNvSpPr>
          <p:nvPr>
            <p:ph type="dt" sz="half" idx="10"/>
          </p:nvPr>
        </p:nvSpPr>
        <p:spPr/>
        <p:txBody>
          <a:bodyPr/>
          <a:lstStyle>
            <a:lvl1pPr>
              <a:defRPr/>
            </a:lvl1pPr>
          </a:lstStyle>
          <a:p>
            <a:pPr>
              <a:defRPr/>
            </a:pPr>
            <a:fld id="{61B6147B-7E36-4492-B51A-09CCB0370B34}" type="datetimeFigureOut">
              <a:rPr lang="en-US"/>
              <a:pPr>
                <a:defRPr/>
              </a:pPr>
              <a:t>6/3/2019</a:t>
            </a:fld>
            <a:endParaRPr lang="en-US"/>
          </a:p>
        </p:txBody>
      </p:sp>
      <p:sp>
        <p:nvSpPr>
          <p:cNvPr id="5" name="Footer Placeholder 4">
            <a:extLst>
              <a:ext uri="{FF2B5EF4-FFF2-40B4-BE49-F238E27FC236}">
                <a16:creationId xmlns:a16="http://schemas.microsoft.com/office/drawing/2014/main" id="{BE711300-641E-4359-B570-332902A364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61CE49-CEB0-4B05-AA06-EC59B631AD84}"/>
              </a:ext>
            </a:extLst>
          </p:cNvPr>
          <p:cNvSpPr>
            <a:spLocks noGrp="1"/>
          </p:cNvSpPr>
          <p:nvPr>
            <p:ph type="sldNum" sz="quarter" idx="12"/>
          </p:nvPr>
        </p:nvSpPr>
        <p:spPr/>
        <p:txBody>
          <a:bodyPr/>
          <a:lstStyle>
            <a:lvl1pPr>
              <a:defRPr/>
            </a:lvl1pPr>
          </a:lstStyle>
          <a:p>
            <a:fld id="{0248033B-50D9-4605-A5AC-0EB5DAA5BC34}" type="slidenum">
              <a:rPr lang="en-US" altLang="sl-SI"/>
              <a:pPr/>
              <a:t>‹#›</a:t>
            </a:fld>
            <a:endParaRPr lang="en-US" altLang="sl-SI"/>
          </a:p>
        </p:txBody>
      </p:sp>
    </p:spTree>
    <p:extLst>
      <p:ext uri="{BB962C8B-B14F-4D97-AF65-F5344CB8AC3E}">
        <p14:creationId xmlns:p14="http://schemas.microsoft.com/office/powerpoint/2010/main" val="310470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l-SI"/>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Click to edit Master text styles</a:t>
            </a:r>
          </a:p>
        </p:txBody>
      </p:sp>
      <p:sp>
        <p:nvSpPr>
          <p:cNvPr id="4" name="Date Placeholder 3">
            <a:extLst>
              <a:ext uri="{FF2B5EF4-FFF2-40B4-BE49-F238E27FC236}">
                <a16:creationId xmlns:a16="http://schemas.microsoft.com/office/drawing/2014/main" id="{D1C2C47C-BFFF-4EF6-853D-D83ADADD2363}"/>
              </a:ext>
            </a:extLst>
          </p:cNvPr>
          <p:cNvSpPr>
            <a:spLocks noGrp="1"/>
          </p:cNvSpPr>
          <p:nvPr>
            <p:ph type="dt" sz="half" idx="10"/>
          </p:nvPr>
        </p:nvSpPr>
        <p:spPr/>
        <p:txBody>
          <a:bodyPr/>
          <a:lstStyle>
            <a:lvl1pPr>
              <a:defRPr/>
            </a:lvl1pPr>
          </a:lstStyle>
          <a:p>
            <a:pPr>
              <a:defRPr/>
            </a:pPr>
            <a:fld id="{2E07D836-5AD4-4A54-9ED9-0529023DB47D}" type="datetimeFigureOut">
              <a:rPr lang="en-US"/>
              <a:pPr>
                <a:defRPr/>
              </a:pPr>
              <a:t>6/3/2019</a:t>
            </a:fld>
            <a:endParaRPr lang="en-US"/>
          </a:p>
        </p:txBody>
      </p:sp>
      <p:sp>
        <p:nvSpPr>
          <p:cNvPr id="5" name="Footer Placeholder 4">
            <a:extLst>
              <a:ext uri="{FF2B5EF4-FFF2-40B4-BE49-F238E27FC236}">
                <a16:creationId xmlns:a16="http://schemas.microsoft.com/office/drawing/2014/main" id="{129345F8-C019-48A7-8D93-99F9E50D88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D877DB-E61B-457E-B5C6-BD60DE80EAD7}"/>
              </a:ext>
            </a:extLst>
          </p:cNvPr>
          <p:cNvSpPr>
            <a:spLocks noGrp="1"/>
          </p:cNvSpPr>
          <p:nvPr>
            <p:ph type="sldNum" sz="quarter" idx="12"/>
          </p:nvPr>
        </p:nvSpPr>
        <p:spPr/>
        <p:txBody>
          <a:bodyPr/>
          <a:lstStyle>
            <a:lvl1pPr>
              <a:defRPr/>
            </a:lvl1pPr>
          </a:lstStyle>
          <a:p>
            <a:fld id="{FAB32891-FE6C-4ABF-BC09-51769BA4FE4B}" type="slidenum">
              <a:rPr lang="en-US" altLang="sl-SI"/>
              <a:pPr/>
              <a:t>‹#›</a:t>
            </a:fld>
            <a:endParaRPr lang="en-US" altLang="sl-SI"/>
          </a:p>
        </p:txBody>
      </p:sp>
    </p:spTree>
    <p:extLst>
      <p:ext uri="{BB962C8B-B14F-4D97-AF65-F5344CB8AC3E}">
        <p14:creationId xmlns:p14="http://schemas.microsoft.com/office/powerpoint/2010/main" val="155677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5" name="Date Placeholder 3">
            <a:extLst>
              <a:ext uri="{FF2B5EF4-FFF2-40B4-BE49-F238E27FC236}">
                <a16:creationId xmlns:a16="http://schemas.microsoft.com/office/drawing/2014/main" id="{4C797F35-6185-4739-AC8B-D3650D7067E3}"/>
              </a:ext>
            </a:extLst>
          </p:cNvPr>
          <p:cNvSpPr>
            <a:spLocks noGrp="1"/>
          </p:cNvSpPr>
          <p:nvPr>
            <p:ph type="dt" sz="half" idx="10"/>
          </p:nvPr>
        </p:nvSpPr>
        <p:spPr/>
        <p:txBody>
          <a:bodyPr/>
          <a:lstStyle>
            <a:lvl1pPr>
              <a:defRPr/>
            </a:lvl1pPr>
          </a:lstStyle>
          <a:p>
            <a:pPr>
              <a:defRPr/>
            </a:pPr>
            <a:fld id="{72433771-2C61-42B6-900F-B1FDAFBC1408}" type="datetimeFigureOut">
              <a:rPr lang="en-US"/>
              <a:pPr>
                <a:defRPr/>
              </a:pPr>
              <a:t>6/3/2019</a:t>
            </a:fld>
            <a:endParaRPr lang="en-US"/>
          </a:p>
        </p:txBody>
      </p:sp>
      <p:sp>
        <p:nvSpPr>
          <p:cNvPr id="6" name="Footer Placeholder 4">
            <a:extLst>
              <a:ext uri="{FF2B5EF4-FFF2-40B4-BE49-F238E27FC236}">
                <a16:creationId xmlns:a16="http://schemas.microsoft.com/office/drawing/2014/main" id="{07962422-26E2-41AA-91FE-5EE9E561785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72D136D-2387-4CA1-A7C3-1D156CF6CB27}"/>
              </a:ext>
            </a:extLst>
          </p:cNvPr>
          <p:cNvSpPr>
            <a:spLocks noGrp="1"/>
          </p:cNvSpPr>
          <p:nvPr>
            <p:ph type="sldNum" sz="quarter" idx="12"/>
          </p:nvPr>
        </p:nvSpPr>
        <p:spPr/>
        <p:txBody>
          <a:bodyPr/>
          <a:lstStyle>
            <a:lvl1pPr>
              <a:defRPr/>
            </a:lvl1pPr>
          </a:lstStyle>
          <a:p>
            <a:fld id="{4F7AC210-066D-4C4C-86CC-495C3A844423}" type="slidenum">
              <a:rPr lang="en-US" altLang="sl-SI"/>
              <a:pPr/>
              <a:t>‹#›</a:t>
            </a:fld>
            <a:endParaRPr lang="en-US" altLang="sl-SI"/>
          </a:p>
        </p:txBody>
      </p:sp>
    </p:spTree>
    <p:extLst>
      <p:ext uri="{BB962C8B-B14F-4D97-AF65-F5344CB8AC3E}">
        <p14:creationId xmlns:p14="http://schemas.microsoft.com/office/powerpoint/2010/main" val="160509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7" name="Date Placeholder 3">
            <a:extLst>
              <a:ext uri="{FF2B5EF4-FFF2-40B4-BE49-F238E27FC236}">
                <a16:creationId xmlns:a16="http://schemas.microsoft.com/office/drawing/2014/main" id="{659CA6B2-225A-45F5-9BCC-4DCD1C2D711C}"/>
              </a:ext>
            </a:extLst>
          </p:cNvPr>
          <p:cNvSpPr>
            <a:spLocks noGrp="1"/>
          </p:cNvSpPr>
          <p:nvPr>
            <p:ph type="dt" sz="half" idx="10"/>
          </p:nvPr>
        </p:nvSpPr>
        <p:spPr/>
        <p:txBody>
          <a:bodyPr/>
          <a:lstStyle>
            <a:lvl1pPr>
              <a:defRPr/>
            </a:lvl1pPr>
          </a:lstStyle>
          <a:p>
            <a:pPr>
              <a:defRPr/>
            </a:pPr>
            <a:fld id="{C7C837D6-0418-414F-A6E8-91A6A9D7BBF6}" type="datetimeFigureOut">
              <a:rPr lang="en-US"/>
              <a:pPr>
                <a:defRPr/>
              </a:pPr>
              <a:t>6/3/2019</a:t>
            </a:fld>
            <a:endParaRPr lang="en-US"/>
          </a:p>
        </p:txBody>
      </p:sp>
      <p:sp>
        <p:nvSpPr>
          <p:cNvPr id="8" name="Footer Placeholder 4">
            <a:extLst>
              <a:ext uri="{FF2B5EF4-FFF2-40B4-BE49-F238E27FC236}">
                <a16:creationId xmlns:a16="http://schemas.microsoft.com/office/drawing/2014/main" id="{060F4A68-8C76-41A1-89DD-BA4704D2C1A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33D3761-6219-422B-8B27-E42F33749A72}"/>
              </a:ext>
            </a:extLst>
          </p:cNvPr>
          <p:cNvSpPr>
            <a:spLocks noGrp="1"/>
          </p:cNvSpPr>
          <p:nvPr>
            <p:ph type="sldNum" sz="quarter" idx="12"/>
          </p:nvPr>
        </p:nvSpPr>
        <p:spPr/>
        <p:txBody>
          <a:bodyPr/>
          <a:lstStyle>
            <a:lvl1pPr>
              <a:defRPr/>
            </a:lvl1pPr>
          </a:lstStyle>
          <a:p>
            <a:fld id="{E4EBE851-1B89-4BA8-B56D-CA835B4E6176}" type="slidenum">
              <a:rPr lang="en-US" altLang="sl-SI"/>
              <a:pPr/>
              <a:t>‹#›</a:t>
            </a:fld>
            <a:endParaRPr lang="en-US" altLang="sl-SI"/>
          </a:p>
        </p:txBody>
      </p:sp>
    </p:spTree>
    <p:extLst>
      <p:ext uri="{BB962C8B-B14F-4D97-AF65-F5344CB8AC3E}">
        <p14:creationId xmlns:p14="http://schemas.microsoft.com/office/powerpoint/2010/main" val="153236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Date Placeholder 3">
            <a:extLst>
              <a:ext uri="{FF2B5EF4-FFF2-40B4-BE49-F238E27FC236}">
                <a16:creationId xmlns:a16="http://schemas.microsoft.com/office/drawing/2014/main" id="{0E3BF158-4D3B-4FC3-A5D1-81B3A8C8E45F}"/>
              </a:ext>
            </a:extLst>
          </p:cNvPr>
          <p:cNvSpPr>
            <a:spLocks noGrp="1"/>
          </p:cNvSpPr>
          <p:nvPr>
            <p:ph type="dt" sz="half" idx="10"/>
          </p:nvPr>
        </p:nvSpPr>
        <p:spPr/>
        <p:txBody>
          <a:bodyPr/>
          <a:lstStyle>
            <a:lvl1pPr>
              <a:defRPr/>
            </a:lvl1pPr>
          </a:lstStyle>
          <a:p>
            <a:pPr>
              <a:defRPr/>
            </a:pPr>
            <a:fld id="{09D79EB9-9C21-4C1C-95E1-992D56308A88}" type="datetimeFigureOut">
              <a:rPr lang="en-US"/>
              <a:pPr>
                <a:defRPr/>
              </a:pPr>
              <a:t>6/3/2019</a:t>
            </a:fld>
            <a:endParaRPr lang="en-US"/>
          </a:p>
        </p:txBody>
      </p:sp>
      <p:sp>
        <p:nvSpPr>
          <p:cNvPr id="4" name="Footer Placeholder 4">
            <a:extLst>
              <a:ext uri="{FF2B5EF4-FFF2-40B4-BE49-F238E27FC236}">
                <a16:creationId xmlns:a16="http://schemas.microsoft.com/office/drawing/2014/main" id="{86B03FC6-BB4B-464F-9F53-129978D8404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2FBBBB1-1392-461A-A45F-04125D2AE4A6}"/>
              </a:ext>
            </a:extLst>
          </p:cNvPr>
          <p:cNvSpPr>
            <a:spLocks noGrp="1"/>
          </p:cNvSpPr>
          <p:nvPr>
            <p:ph type="sldNum" sz="quarter" idx="12"/>
          </p:nvPr>
        </p:nvSpPr>
        <p:spPr/>
        <p:txBody>
          <a:bodyPr/>
          <a:lstStyle>
            <a:lvl1pPr>
              <a:defRPr/>
            </a:lvl1pPr>
          </a:lstStyle>
          <a:p>
            <a:fld id="{449BE047-1F26-4CD3-A5C4-7A0F5779C817}" type="slidenum">
              <a:rPr lang="en-US" altLang="sl-SI"/>
              <a:pPr/>
              <a:t>‹#›</a:t>
            </a:fld>
            <a:endParaRPr lang="en-US" altLang="sl-SI"/>
          </a:p>
        </p:txBody>
      </p:sp>
    </p:spTree>
    <p:extLst>
      <p:ext uri="{BB962C8B-B14F-4D97-AF65-F5344CB8AC3E}">
        <p14:creationId xmlns:p14="http://schemas.microsoft.com/office/powerpoint/2010/main" val="211072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73C9C9-C57A-41C1-8C25-0DC918F1CA15}"/>
              </a:ext>
            </a:extLst>
          </p:cNvPr>
          <p:cNvSpPr>
            <a:spLocks noGrp="1"/>
          </p:cNvSpPr>
          <p:nvPr>
            <p:ph type="dt" sz="half" idx="10"/>
          </p:nvPr>
        </p:nvSpPr>
        <p:spPr/>
        <p:txBody>
          <a:bodyPr/>
          <a:lstStyle>
            <a:lvl1pPr>
              <a:defRPr/>
            </a:lvl1pPr>
          </a:lstStyle>
          <a:p>
            <a:pPr>
              <a:defRPr/>
            </a:pPr>
            <a:fld id="{FEF7023E-7B5B-4E8E-9CC6-FA10A3F7C4F6}" type="datetimeFigureOut">
              <a:rPr lang="en-US"/>
              <a:pPr>
                <a:defRPr/>
              </a:pPr>
              <a:t>6/3/2019</a:t>
            </a:fld>
            <a:endParaRPr lang="en-US"/>
          </a:p>
        </p:txBody>
      </p:sp>
      <p:sp>
        <p:nvSpPr>
          <p:cNvPr id="3" name="Footer Placeholder 4">
            <a:extLst>
              <a:ext uri="{FF2B5EF4-FFF2-40B4-BE49-F238E27FC236}">
                <a16:creationId xmlns:a16="http://schemas.microsoft.com/office/drawing/2014/main" id="{AC63EEB4-8FB7-4D99-AE81-C6F555E4D53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70FA063-FC82-484B-9CFF-B14DE44DE820}"/>
              </a:ext>
            </a:extLst>
          </p:cNvPr>
          <p:cNvSpPr>
            <a:spLocks noGrp="1"/>
          </p:cNvSpPr>
          <p:nvPr>
            <p:ph type="sldNum" sz="quarter" idx="12"/>
          </p:nvPr>
        </p:nvSpPr>
        <p:spPr/>
        <p:txBody>
          <a:bodyPr/>
          <a:lstStyle>
            <a:lvl1pPr>
              <a:defRPr/>
            </a:lvl1pPr>
          </a:lstStyle>
          <a:p>
            <a:fld id="{0D801154-4A84-42C0-99C2-DE0E28CF26B2}" type="slidenum">
              <a:rPr lang="en-US" altLang="sl-SI"/>
              <a:pPr/>
              <a:t>‹#›</a:t>
            </a:fld>
            <a:endParaRPr lang="en-US" altLang="sl-SI"/>
          </a:p>
        </p:txBody>
      </p:sp>
    </p:spTree>
    <p:extLst>
      <p:ext uri="{BB962C8B-B14F-4D97-AF65-F5344CB8AC3E}">
        <p14:creationId xmlns:p14="http://schemas.microsoft.com/office/powerpoint/2010/main" val="272331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l-SI"/>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Click to edit Master text styles</a:t>
            </a:r>
          </a:p>
        </p:txBody>
      </p:sp>
      <p:sp>
        <p:nvSpPr>
          <p:cNvPr id="5" name="Date Placeholder 3">
            <a:extLst>
              <a:ext uri="{FF2B5EF4-FFF2-40B4-BE49-F238E27FC236}">
                <a16:creationId xmlns:a16="http://schemas.microsoft.com/office/drawing/2014/main" id="{D916E43E-C2AA-4018-AD88-62C7F592A4DA}"/>
              </a:ext>
            </a:extLst>
          </p:cNvPr>
          <p:cNvSpPr>
            <a:spLocks noGrp="1"/>
          </p:cNvSpPr>
          <p:nvPr>
            <p:ph type="dt" sz="half" idx="10"/>
          </p:nvPr>
        </p:nvSpPr>
        <p:spPr/>
        <p:txBody>
          <a:bodyPr/>
          <a:lstStyle>
            <a:lvl1pPr>
              <a:defRPr/>
            </a:lvl1pPr>
          </a:lstStyle>
          <a:p>
            <a:pPr>
              <a:defRPr/>
            </a:pPr>
            <a:fld id="{776E4F0A-B19C-48DB-9FF6-34E978A14EC2}" type="datetimeFigureOut">
              <a:rPr lang="en-US"/>
              <a:pPr>
                <a:defRPr/>
              </a:pPr>
              <a:t>6/3/2019</a:t>
            </a:fld>
            <a:endParaRPr lang="en-US"/>
          </a:p>
        </p:txBody>
      </p:sp>
      <p:sp>
        <p:nvSpPr>
          <p:cNvPr id="6" name="Footer Placeholder 4">
            <a:extLst>
              <a:ext uri="{FF2B5EF4-FFF2-40B4-BE49-F238E27FC236}">
                <a16:creationId xmlns:a16="http://schemas.microsoft.com/office/drawing/2014/main" id="{61F8BB35-6A3C-498D-89E3-78B817CFC7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51BD01-BBAE-48F7-8641-11DFF38BB513}"/>
              </a:ext>
            </a:extLst>
          </p:cNvPr>
          <p:cNvSpPr>
            <a:spLocks noGrp="1"/>
          </p:cNvSpPr>
          <p:nvPr>
            <p:ph type="sldNum" sz="quarter" idx="12"/>
          </p:nvPr>
        </p:nvSpPr>
        <p:spPr/>
        <p:txBody>
          <a:bodyPr/>
          <a:lstStyle>
            <a:lvl1pPr>
              <a:defRPr/>
            </a:lvl1pPr>
          </a:lstStyle>
          <a:p>
            <a:fld id="{AF9BE66D-D859-4702-9DD9-DB0519F88C85}" type="slidenum">
              <a:rPr lang="en-US" altLang="sl-SI"/>
              <a:pPr/>
              <a:t>‹#›</a:t>
            </a:fld>
            <a:endParaRPr lang="en-US" altLang="sl-SI"/>
          </a:p>
        </p:txBody>
      </p:sp>
    </p:spTree>
    <p:extLst>
      <p:ext uri="{BB962C8B-B14F-4D97-AF65-F5344CB8AC3E}">
        <p14:creationId xmlns:p14="http://schemas.microsoft.com/office/powerpoint/2010/main" val="97939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l-SI"/>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Click to edit Master text styles</a:t>
            </a:r>
          </a:p>
        </p:txBody>
      </p:sp>
      <p:sp>
        <p:nvSpPr>
          <p:cNvPr id="5" name="Date Placeholder 3">
            <a:extLst>
              <a:ext uri="{FF2B5EF4-FFF2-40B4-BE49-F238E27FC236}">
                <a16:creationId xmlns:a16="http://schemas.microsoft.com/office/drawing/2014/main" id="{B29A1D8E-CCAE-4DA7-B6E9-779716922C26}"/>
              </a:ext>
            </a:extLst>
          </p:cNvPr>
          <p:cNvSpPr>
            <a:spLocks noGrp="1"/>
          </p:cNvSpPr>
          <p:nvPr>
            <p:ph type="dt" sz="half" idx="10"/>
          </p:nvPr>
        </p:nvSpPr>
        <p:spPr/>
        <p:txBody>
          <a:bodyPr/>
          <a:lstStyle>
            <a:lvl1pPr>
              <a:defRPr/>
            </a:lvl1pPr>
          </a:lstStyle>
          <a:p>
            <a:pPr>
              <a:defRPr/>
            </a:pPr>
            <a:fld id="{17A138B3-795F-4F69-AF22-B59C85B17E80}" type="datetimeFigureOut">
              <a:rPr lang="en-US"/>
              <a:pPr>
                <a:defRPr/>
              </a:pPr>
              <a:t>6/3/2019</a:t>
            </a:fld>
            <a:endParaRPr lang="en-US"/>
          </a:p>
        </p:txBody>
      </p:sp>
      <p:sp>
        <p:nvSpPr>
          <p:cNvPr id="6" name="Footer Placeholder 4">
            <a:extLst>
              <a:ext uri="{FF2B5EF4-FFF2-40B4-BE49-F238E27FC236}">
                <a16:creationId xmlns:a16="http://schemas.microsoft.com/office/drawing/2014/main" id="{0FF6C0CF-FDE1-4D1D-B14B-4C4B727AF8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15F3A0-51DB-4013-9692-E2E9B8C0C17C}"/>
              </a:ext>
            </a:extLst>
          </p:cNvPr>
          <p:cNvSpPr>
            <a:spLocks noGrp="1"/>
          </p:cNvSpPr>
          <p:nvPr>
            <p:ph type="sldNum" sz="quarter" idx="12"/>
          </p:nvPr>
        </p:nvSpPr>
        <p:spPr/>
        <p:txBody>
          <a:bodyPr/>
          <a:lstStyle>
            <a:lvl1pPr>
              <a:defRPr/>
            </a:lvl1pPr>
          </a:lstStyle>
          <a:p>
            <a:fld id="{DC5C8A12-2EF1-40A6-A831-02CCC3C52A75}" type="slidenum">
              <a:rPr lang="en-US" altLang="sl-SI"/>
              <a:pPr/>
              <a:t>‹#›</a:t>
            </a:fld>
            <a:endParaRPr lang="en-US" altLang="sl-SI"/>
          </a:p>
        </p:txBody>
      </p:sp>
    </p:spTree>
    <p:extLst>
      <p:ext uri="{BB962C8B-B14F-4D97-AF65-F5344CB8AC3E}">
        <p14:creationId xmlns:p14="http://schemas.microsoft.com/office/powerpoint/2010/main" val="176085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2BFD0CC-46A8-4A62-B376-E113B330CA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Click to edit Master title style</a:t>
            </a:r>
            <a:endParaRPr lang="en-US" altLang="sl-SI"/>
          </a:p>
        </p:txBody>
      </p:sp>
      <p:sp>
        <p:nvSpPr>
          <p:cNvPr id="1027" name="Text Placeholder 2">
            <a:extLst>
              <a:ext uri="{FF2B5EF4-FFF2-40B4-BE49-F238E27FC236}">
                <a16:creationId xmlns:a16="http://schemas.microsoft.com/office/drawing/2014/main" id="{12572891-C440-44F1-B3E4-9EFFBF8631C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endParaRPr lang="en-US" altLang="sl-SI"/>
          </a:p>
        </p:txBody>
      </p:sp>
      <p:sp>
        <p:nvSpPr>
          <p:cNvPr id="4" name="Date Placeholder 3">
            <a:extLst>
              <a:ext uri="{FF2B5EF4-FFF2-40B4-BE49-F238E27FC236}">
                <a16:creationId xmlns:a16="http://schemas.microsoft.com/office/drawing/2014/main" id="{419B7B52-CFB5-4F3C-AA33-9D8AEC74172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C3BA910-9CA9-4418-91EF-951BD31F1A81}" type="datetimeFigureOut">
              <a:rPr lang="en-US"/>
              <a:pPr>
                <a:defRPr/>
              </a:pPr>
              <a:t>6/3/2019</a:t>
            </a:fld>
            <a:endParaRPr lang="en-US"/>
          </a:p>
        </p:txBody>
      </p:sp>
      <p:sp>
        <p:nvSpPr>
          <p:cNvPr id="5" name="Footer Placeholder 4">
            <a:extLst>
              <a:ext uri="{FF2B5EF4-FFF2-40B4-BE49-F238E27FC236}">
                <a16:creationId xmlns:a16="http://schemas.microsoft.com/office/drawing/2014/main" id="{9A6631ED-4E7D-4271-A9F9-3E7102AB28D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1962FB27-3C17-4033-9606-47B033EE3CC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A6D0A54-37DE-4E73-A89D-63B6D4BB20D0}"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Stereotype" TargetMode="External"/><Relationship Id="rId2" Type="http://schemas.openxmlformats.org/officeDocument/2006/relationships/hyperlink" Target="http://webs.schule.at/website/stereotypes/index_slo.html" TargetMode="External"/><Relationship Id="rId1" Type="http://schemas.openxmlformats.org/officeDocument/2006/relationships/slideLayout" Target="../slideLayouts/slideLayout2.xml"/><Relationship Id="rId5" Type="http://schemas.openxmlformats.org/officeDocument/2006/relationships/hyperlink" Target="http://www.delo.si/zgodbe/sobotnapriloga/stereotipi-so-za-to-da-nam-ni-treba-nenehno-razmisljati-s-svojo-glavo.html" TargetMode="External"/><Relationship Id="rId4" Type="http://schemas.openxmlformats.org/officeDocument/2006/relationships/hyperlink" Target="http://examples.yourdictionary.com/stereotype-example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308FA28-B3B5-45AD-A0A4-77A8BE71222B}"/>
              </a:ext>
            </a:extLst>
          </p:cNvPr>
          <p:cNvSpPr>
            <a:spLocks noGrp="1"/>
          </p:cNvSpPr>
          <p:nvPr>
            <p:ph type="ctrTitle"/>
          </p:nvPr>
        </p:nvSpPr>
        <p:spPr>
          <a:xfrm>
            <a:off x="685800" y="1589088"/>
            <a:ext cx="7772400" cy="1470025"/>
          </a:xfrm>
        </p:spPr>
        <p:txBody>
          <a:bodyPr/>
          <a:lstStyle/>
          <a:p>
            <a:r>
              <a:rPr lang="en-US" altLang="sl-SI" sz="6000">
                <a:latin typeface="Arial Black" panose="020B0A04020102020204" pitchFamily="34" charset="0"/>
                <a:ea typeface="Arial Black" panose="020B0A04020102020204" pitchFamily="34" charset="0"/>
                <a:cs typeface="Arial Black" panose="020B0A04020102020204" pitchFamily="34" charset="0"/>
              </a:rPr>
              <a:t>STEREOTIPI</a:t>
            </a:r>
          </a:p>
        </p:txBody>
      </p:sp>
      <p:pic>
        <p:nvPicPr>
          <p:cNvPr id="2051" name="Picture 5">
            <a:extLst>
              <a:ext uri="{FF2B5EF4-FFF2-40B4-BE49-F238E27FC236}">
                <a16:creationId xmlns:a16="http://schemas.microsoft.com/office/drawing/2014/main" id="{6CDC2D67-F316-4999-A9B6-283141CC1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9713" y="3054350"/>
            <a:ext cx="5651500"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B4B238E-DC2F-47D6-8327-D94304BD3EC3}"/>
              </a:ext>
            </a:extLst>
          </p:cNvPr>
          <p:cNvSpPr>
            <a:spLocks noGrp="1"/>
          </p:cNvSpPr>
          <p:nvPr>
            <p:ph type="title"/>
          </p:nvPr>
        </p:nvSpPr>
        <p:spPr/>
        <p:txBody>
          <a:bodyPr/>
          <a:lstStyle/>
          <a:p>
            <a:r>
              <a:rPr lang="en-US" altLang="sl-SI">
                <a:solidFill>
                  <a:srgbClr val="FFFFFF"/>
                </a:solidFill>
              </a:rPr>
              <a:t>Stereotip ali ne?</a:t>
            </a:r>
          </a:p>
        </p:txBody>
      </p:sp>
      <p:sp>
        <p:nvSpPr>
          <p:cNvPr id="3" name="Content Placeholder 2">
            <a:extLst>
              <a:ext uri="{FF2B5EF4-FFF2-40B4-BE49-F238E27FC236}">
                <a16:creationId xmlns:a16="http://schemas.microsoft.com/office/drawing/2014/main" id="{44A77EAF-5A38-4A48-9DFC-0AA9C725A4EE}"/>
              </a:ext>
            </a:extLst>
          </p:cNvPr>
          <p:cNvSpPr>
            <a:spLocks noGrp="1"/>
          </p:cNvSpPr>
          <p:nvPr>
            <p:ph idx="1"/>
          </p:nvPr>
        </p:nvSpPr>
        <p:spPr/>
        <p:txBody>
          <a:bodyPr/>
          <a:lstStyle/>
          <a:p>
            <a:r>
              <a:rPr lang="en-US" altLang="sl-SI" i="1">
                <a:solidFill>
                  <a:srgbClr val="FFFFFF"/>
                </a:solidFill>
                <a:latin typeface="Cambria" panose="02040503050406030204" pitchFamily="18" charset="0"/>
                <a:ea typeface="ＭＳ 明朝" panose="02020609040205080304" pitchFamily="49" charset="-128"/>
              </a:rPr>
              <a:t>Vsi policaji in blondinke imajo premajhen IQ;</a:t>
            </a:r>
            <a:endParaRPr lang="en-US" altLang="sl-SI">
              <a:solidFill>
                <a:srgbClr val="FFFFFF"/>
              </a:solidFill>
              <a:latin typeface="Times New Roman" panose="02020603050405020304" pitchFamily="18" charset="0"/>
              <a:ea typeface="ＭＳ 明朝" panose="02020609040205080304" pitchFamily="49" charset="-128"/>
            </a:endParaRPr>
          </a:p>
          <a:p>
            <a:r>
              <a:rPr lang="en-US" altLang="sl-SI" i="1">
                <a:solidFill>
                  <a:srgbClr val="FFFFFF"/>
                </a:solidFill>
                <a:latin typeface="Cambria" panose="02040503050406030204" pitchFamily="18" charset="0"/>
                <a:ea typeface="ＭＳ 明朝" panose="02020609040205080304" pitchFamily="49" charset="-128"/>
              </a:rPr>
              <a:t>Vsi zdravniki pišejo tako, da za njimi ne zna nihče brati, razen zdravnikov in farmacevtov.</a:t>
            </a:r>
            <a:endParaRPr lang="en-US" altLang="sl-SI">
              <a:solidFill>
                <a:srgbClr val="FFFFFF"/>
              </a:solidFill>
              <a:latin typeface="Times New Roman" panose="02020603050405020304" pitchFamily="18" charset="0"/>
              <a:ea typeface="ＭＳ 明朝" panose="02020609040205080304" pitchFamily="49" charset="-128"/>
            </a:endParaRPr>
          </a:p>
          <a:p>
            <a:r>
              <a:rPr lang="en-US" altLang="sl-SI" i="1">
                <a:solidFill>
                  <a:srgbClr val="FFFFFF"/>
                </a:solidFill>
                <a:latin typeface="Cambria" panose="02040503050406030204" pitchFamily="18" charset="0"/>
                <a:ea typeface="ＭＳ 明朝" panose="02020609040205080304" pitchFamily="49" charset="-128"/>
              </a:rPr>
              <a:t>Kombinacija vodne postelje z električnim tokom je nevarna</a:t>
            </a:r>
            <a:endParaRPr lang="en-US" altLang="sl-SI">
              <a:solidFill>
                <a:srgbClr val="FFFFFF"/>
              </a:solidFill>
              <a:latin typeface="Times New Roman" panose="02020603050405020304" pitchFamily="18" charset="0"/>
              <a:ea typeface="ＭＳ 明朝" panose="02020609040205080304" pitchFamily="49" charset="-128"/>
            </a:endParaRPr>
          </a:p>
          <a:p>
            <a:r>
              <a:rPr lang="en-US" altLang="sl-SI" i="1">
                <a:solidFill>
                  <a:srgbClr val="FFFFFF"/>
                </a:solidFill>
                <a:latin typeface="Cambria" panose="02040503050406030204" pitchFamily="18" charset="0"/>
                <a:ea typeface="ＭＳ 明朝" panose="02020609040205080304" pitchFamily="49" charset="-128"/>
              </a:rPr>
              <a:t>Vodna postelja je hladna</a:t>
            </a:r>
            <a:endParaRPr lang="en-US" altLang="sl-SI">
              <a:solidFill>
                <a:srgbClr val="FFFFFF"/>
              </a:solidFill>
              <a:latin typeface="Times New Roman" panose="02020603050405020304" pitchFamily="18" charset="0"/>
              <a:ea typeface="ＭＳ 明朝" panose="02020609040205080304" pitchFamily="49" charset="-128"/>
            </a:endParaRPr>
          </a:p>
          <a:p>
            <a:r>
              <a:rPr lang="en-US" altLang="sl-SI" i="1">
                <a:solidFill>
                  <a:srgbClr val="FFFFFF"/>
                </a:solidFill>
                <a:latin typeface="Cambria" panose="02040503050406030204" pitchFamily="18" charset="0"/>
                <a:ea typeface="ＭＳ 明朝" panose="02020609040205080304" pitchFamily="49" charset="-128"/>
              </a:rPr>
              <a:t>Vodna postelja valovi (morska bolezen)</a:t>
            </a:r>
            <a:endParaRPr lang="en-US" altLang="sl-SI">
              <a:solidFill>
                <a:srgbClr val="FFFFFF"/>
              </a:solidFill>
              <a:latin typeface="Times New Roman" panose="02020603050405020304" pitchFamily="18" charset="0"/>
              <a:ea typeface="ＭＳ 明朝" panose="02020609040205080304" pitchFamily="49" charset="-128"/>
            </a:endParaRPr>
          </a:p>
          <a:p>
            <a:endParaRPr lang="en-US" altLang="sl-SI">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5A652ED-0AA7-417D-9BE6-67380DEDD925}"/>
              </a:ext>
            </a:extLst>
          </p:cNvPr>
          <p:cNvSpPr>
            <a:spLocks noGrp="1"/>
          </p:cNvSpPr>
          <p:nvPr>
            <p:ph type="title"/>
          </p:nvPr>
        </p:nvSpPr>
        <p:spPr/>
        <p:txBody>
          <a:bodyPr/>
          <a:lstStyle/>
          <a:p>
            <a:r>
              <a:rPr lang="en-US" altLang="sl-SI">
                <a:solidFill>
                  <a:srgbClr val="FFFFFF"/>
                </a:solidFill>
              </a:rPr>
              <a:t>Stereotipi v dramatiki</a:t>
            </a:r>
          </a:p>
        </p:txBody>
      </p:sp>
      <p:sp>
        <p:nvSpPr>
          <p:cNvPr id="3" name="Content Placeholder 2">
            <a:extLst>
              <a:ext uri="{FF2B5EF4-FFF2-40B4-BE49-F238E27FC236}">
                <a16:creationId xmlns:a16="http://schemas.microsoft.com/office/drawing/2014/main" id="{078C7ECE-C8EC-4CAC-863A-69E34D6E2508}"/>
              </a:ext>
            </a:extLst>
          </p:cNvPr>
          <p:cNvSpPr>
            <a:spLocks noGrp="1"/>
          </p:cNvSpPr>
          <p:nvPr>
            <p:ph idx="1"/>
          </p:nvPr>
        </p:nvSpPr>
        <p:spPr/>
        <p:txBody>
          <a:bodyPr/>
          <a:lstStyle/>
          <a:p>
            <a:r>
              <a:rPr lang="en-US" altLang="sl-SI">
                <a:solidFill>
                  <a:srgbClr val="FFFFFF"/>
                </a:solidFill>
              </a:rPr>
              <a:t>Opis osebnosti, način govora in ostalih lastnosti določenega kulturnega tipa ljudi</a:t>
            </a:r>
          </a:p>
          <a:p>
            <a:r>
              <a:rPr lang="en-US" altLang="sl-SI">
                <a:solidFill>
                  <a:srgbClr val="FFFFFF"/>
                </a:solidFill>
              </a:rPr>
              <a:t>Kliše ali predvidljiva situacija oz. tip osebnosti</a:t>
            </a:r>
          </a:p>
          <a:p>
            <a:r>
              <a:rPr lang="en-US" altLang="sl-SI">
                <a:solidFill>
                  <a:srgbClr val="FFFFFF"/>
                </a:solidFill>
              </a:rPr>
              <a:t>Hudič = rdeč, ima roge, nosi vile</a:t>
            </a:r>
          </a:p>
          <a:p>
            <a:r>
              <a:rPr lang="en-US" altLang="sl-SI">
                <a:solidFill>
                  <a:srgbClr val="FFFFFF"/>
                </a:solidFill>
              </a:rPr>
              <a:t>Trgovski potnik = urejen, hitro govori, ni mu za zaupati </a:t>
            </a:r>
          </a:p>
        </p:txBody>
      </p:sp>
      <p:pic>
        <p:nvPicPr>
          <p:cNvPr id="12292" name="Picture 3">
            <a:extLst>
              <a:ext uri="{FF2B5EF4-FFF2-40B4-BE49-F238E27FC236}">
                <a16:creationId xmlns:a16="http://schemas.microsoft.com/office/drawing/2014/main" id="{57398432-D200-4676-BF69-B667D8E8CF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4492625"/>
            <a:ext cx="2100263"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a:extLst>
              <a:ext uri="{FF2B5EF4-FFF2-40B4-BE49-F238E27FC236}">
                <a16:creationId xmlns:a16="http://schemas.microsoft.com/office/drawing/2014/main" id="{989D0840-17AD-46F2-A0C0-EB07CA2B6A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8738" y="4492625"/>
            <a:ext cx="197167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94D10B8-855D-4D8C-B2EA-9FDCB985FA77}"/>
              </a:ext>
            </a:extLst>
          </p:cNvPr>
          <p:cNvSpPr>
            <a:spLocks noGrp="1"/>
          </p:cNvSpPr>
          <p:nvPr>
            <p:ph type="title"/>
          </p:nvPr>
        </p:nvSpPr>
        <p:spPr/>
        <p:txBody>
          <a:bodyPr/>
          <a:lstStyle/>
          <a:p>
            <a:r>
              <a:rPr lang="en-US" altLang="sl-SI">
                <a:solidFill>
                  <a:srgbClr val="FFFFFF"/>
                </a:solidFill>
              </a:rPr>
              <a:t>Kaj storiti, da bo stereotipov manj?</a:t>
            </a:r>
          </a:p>
        </p:txBody>
      </p:sp>
      <p:sp>
        <p:nvSpPr>
          <p:cNvPr id="3" name="Content Placeholder 2">
            <a:extLst>
              <a:ext uri="{FF2B5EF4-FFF2-40B4-BE49-F238E27FC236}">
                <a16:creationId xmlns:a16="http://schemas.microsoft.com/office/drawing/2014/main" id="{256256D2-00A6-4E02-B95F-6B7BF5119158}"/>
              </a:ext>
            </a:extLst>
          </p:cNvPr>
          <p:cNvSpPr>
            <a:spLocks noGrp="1"/>
          </p:cNvSpPr>
          <p:nvPr>
            <p:ph idx="1"/>
          </p:nvPr>
        </p:nvSpPr>
        <p:spPr/>
        <p:txBody>
          <a:bodyPr/>
          <a:lstStyle/>
          <a:p>
            <a:r>
              <a:rPr lang="en-US" altLang="sl-SI">
                <a:solidFill>
                  <a:srgbClr val="FFFFFF"/>
                </a:solidFill>
              </a:rPr>
              <a:t>Ozaveščanje ljudi, razbijanje stereotipov, več govora o problemih, poslušanje ljudi, ki se jih streotipi tičejo</a:t>
            </a:r>
          </a:p>
          <a:p>
            <a:r>
              <a:rPr lang="en-US" altLang="sl-SI">
                <a:solidFill>
                  <a:srgbClr val="FFFFFF"/>
                </a:solidFill>
              </a:rPr>
              <a:t>Razbijanje stereotipov se je v Ljubljani že zgodilo z največjim flashmobom v Sloveniji. Mislite, da tak način pripomore k manjšemu etiketiranju ljudi? </a:t>
            </a:r>
            <a:r>
              <a:rPr lang="en-US" altLang="sl-SI">
                <a:solidFill>
                  <a:srgbClr val="FFFFFF"/>
                </a:solidFill>
                <a:sym typeface="Wingdings" panose="05000000000000000000" pitchFamily="2" charset="2"/>
              </a:rPr>
              <a:t></a:t>
            </a:r>
            <a:endParaRPr lang="en-US" altLang="sl-SI">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FD2CDD6-06EE-4229-9EFB-0466AA7E5020}"/>
              </a:ext>
            </a:extLst>
          </p:cNvPr>
          <p:cNvSpPr>
            <a:spLocks noGrp="1"/>
          </p:cNvSpPr>
          <p:nvPr>
            <p:ph type="title"/>
          </p:nvPr>
        </p:nvSpPr>
        <p:spPr/>
        <p:txBody>
          <a:bodyPr/>
          <a:lstStyle/>
          <a:p>
            <a:r>
              <a:rPr lang="en-US" altLang="sl-SI">
                <a:solidFill>
                  <a:srgbClr val="FFFFFF"/>
                </a:solidFill>
              </a:rPr>
              <a:t>Ponovimo: ODGOVORITE!</a:t>
            </a:r>
          </a:p>
        </p:txBody>
      </p:sp>
      <p:sp>
        <p:nvSpPr>
          <p:cNvPr id="5" name="Content Placeholder 4">
            <a:extLst>
              <a:ext uri="{FF2B5EF4-FFF2-40B4-BE49-F238E27FC236}">
                <a16:creationId xmlns:a16="http://schemas.microsoft.com/office/drawing/2014/main" id="{43EB6FAD-F114-403C-8E36-F251ED8A07BE}"/>
              </a:ext>
            </a:extLst>
          </p:cNvPr>
          <p:cNvSpPr>
            <a:spLocks noGrp="1"/>
          </p:cNvSpPr>
          <p:nvPr>
            <p:ph idx="1"/>
          </p:nvPr>
        </p:nvSpPr>
        <p:spPr/>
        <p:txBody>
          <a:bodyPr rtlCol="0">
            <a:normAutofit/>
          </a:bodyPr>
          <a:lstStyle/>
          <a:p>
            <a:pPr fontAlgn="auto">
              <a:spcAft>
                <a:spcPts val="0"/>
              </a:spcAft>
              <a:buFont typeface="Arial"/>
              <a:buChar char="•"/>
              <a:defRPr/>
            </a:pPr>
            <a:r>
              <a:rPr lang="en-US" dirty="0" err="1">
                <a:solidFill>
                  <a:srgbClr val="FFFFFF"/>
                </a:solidFill>
              </a:rPr>
              <a:t>Kaj</a:t>
            </a:r>
            <a:r>
              <a:rPr lang="en-US" dirty="0">
                <a:solidFill>
                  <a:srgbClr val="FFFFFF"/>
                </a:solidFill>
              </a:rPr>
              <a:t> je </a:t>
            </a:r>
            <a:r>
              <a:rPr lang="en-US" dirty="0" err="1">
                <a:solidFill>
                  <a:srgbClr val="FFFFFF"/>
                </a:solidFill>
              </a:rPr>
              <a:t>razlika</a:t>
            </a:r>
            <a:r>
              <a:rPr lang="en-US" dirty="0">
                <a:solidFill>
                  <a:srgbClr val="FFFFFF"/>
                </a:solidFill>
              </a:rPr>
              <a:t> med </a:t>
            </a:r>
            <a:r>
              <a:rPr lang="en-US" dirty="0" err="1">
                <a:solidFill>
                  <a:srgbClr val="FFFFFF"/>
                </a:solidFill>
              </a:rPr>
              <a:t>predsodkom</a:t>
            </a:r>
            <a:r>
              <a:rPr lang="en-US" dirty="0">
                <a:solidFill>
                  <a:srgbClr val="FFFFFF"/>
                </a:solidFill>
              </a:rPr>
              <a:t> in </a:t>
            </a:r>
            <a:r>
              <a:rPr lang="en-US" dirty="0" err="1">
                <a:solidFill>
                  <a:srgbClr val="FFFFFF"/>
                </a:solidFill>
              </a:rPr>
              <a:t>stereotipom</a:t>
            </a:r>
            <a:r>
              <a:rPr lang="en-US" dirty="0">
                <a:solidFill>
                  <a:srgbClr val="FFFFFF"/>
                </a:solidFill>
              </a:rPr>
              <a:t>?</a:t>
            </a:r>
          </a:p>
          <a:p>
            <a:pPr fontAlgn="auto">
              <a:spcAft>
                <a:spcPts val="0"/>
              </a:spcAft>
              <a:buFont typeface="Arial"/>
              <a:buChar char="•"/>
              <a:defRPr/>
            </a:pPr>
            <a:r>
              <a:rPr lang="sl-SI" sz="1400" dirty="0">
                <a:solidFill>
                  <a:srgbClr val="FFFFFF"/>
                </a:solidFill>
              </a:rPr>
              <a:t>Predsodek zmeraj zavzema sovražno stališče do objekta, krut je, tog, neobčutljiv za nove podatke, pa če so ti še kako zgovorni. Stereotip pa ni nujno negativen, četudi temelji na napačni zaznavi o objektu in o njem ustvarja neresnično, lažno podobo. </a:t>
            </a:r>
          </a:p>
          <a:p>
            <a:pPr fontAlgn="auto">
              <a:spcAft>
                <a:spcPts val="0"/>
              </a:spcAft>
              <a:buFont typeface="Arial"/>
              <a:buChar char="•"/>
              <a:defRPr/>
            </a:pPr>
            <a:r>
              <a:rPr lang="en-US" dirty="0" err="1">
                <a:solidFill>
                  <a:srgbClr val="FFFFFF"/>
                </a:solidFill>
              </a:rPr>
              <a:t>Kaj</a:t>
            </a:r>
            <a:r>
              <a:rPr lang="en-US" dirty="0">
                <a:solidFill>
                  <a:srgbClr val="FFFFFF"/>
                </a:solidFill>
              </a:rPr>
              <a:t> je </a:t>
            </a:r>
            <a:r>
              <a:rPr lang="en-US" dirty="0" err="1">
                <a:solidFill>
                  <a:srgbClr val="FFFFFF"/>
                </a:solidFill>
              </a:rPr>
              <a:t>podlaga</a:t>
            </a:r>
            <a:r>
              <a:rPr lang="en-US" dirty="0">
                <a:solidFill>
                  <a:srgbClr val="FFFFFF"/>
                </a:solidFill>
              </a:rPr>
              <a:t> </a:t>
            </a:r>
            <a:r>
              <a:rPr lang="en-US" dirty="0" err="1">
                <a:solidFill>
                  <a:srgbClr val="FFFFFF"/>
                </a:solidFill>
              </a:rPr>
              <a:t>za</a:t>
            </a:r>
            <a:r>
              <a:rPr lang="en-US" dirty="0">
                <a:solidFill>
                  <a:srgbClr val="FFFFFF"/>
                </a:solidFill>
              </a:rPr>
              <a:t> </a:t>
            </a:r>
            <a:r>
              <a:rPr lang="en-US" dirty="0" err="1">
                <a:solidFill>
                  <a:srgbClr val="FFFFFF"/>
                </a:solidFill>
              </a:rPr>
              <a:t>nastanek</a:t>
            </a:r>
            <a:r>
              <a:rPr lang="en-US" dirty="0">
                <a:solidFill>
                  <a:srgbClr val="FFFFFF"/>
                </a:solidFill>
              </a:rPr>
              <a:t> </a:t>
            </a:r>
            <a:r>
              <a:rPr lang="en-US" dirty="0" err="1">
                <a:solidFill>
                  <a:srgbClr val="FFFFFF"/>
                </a:solidFill>
              </a:rPr>
              <a:t>stereotipov</a:t>
            </a:r>
            <a:r>
              <a:rPr lang="en-US" dirty="0">
                <a:solidFill>
                  <a:srgbClr val="FFFFFF"/>
                </a:solidFill>
              </a:rPr>
              <a:t>?</a:t>
            </a:r>
          </a:p>
          <a:p>
            <a:pPr fontAlgn="auto">
              <a:spcAft>
                <a:spcPts val="0"/>
              </a:spcAft>
              <a:buFont typeface="Arial"/>
              <a:buChar char="•"/>
              <a:defRPr/>
            </a:pPr>
            <a:r>
              <a:rPr lang="en-US" sz="1200" dirty="0" err="1">
                <a:solidFill>
                  <a:srgbClr val="FFFFFF"/>
                </a:solidFill>
              </a:rPr>
              <a:t>Poenostavljanja</a:t>
            </a:r>
            <a:r>
              <a:rPr lang="en-US" sz="1200" dirty="0">
                <a:solidFill>
                  <a:srgbClr val="FFFFFF"/>
                </a:solidFill>
              </a:rPr>
              <a:t>, </a:t>
            </a:r>
            <a:r>
              <a:rPr lang="en-US" sz="1200" dirty="0" err="1">
                <a:solidFill>
                  <a:srgbClr val="FFFFFF"/>
                </a:solidFill>
              </a:rPr>
              <a:t>pretiravanja</a:t>
            </a:r>
            <a:r>
              <a:rPr lang="en-US" sz="1200" dirty="0">
                <a:solidFill>
                  <a:srgbClr val="FFFFFF"/>
                </a:solidFill>
              </a:rPr>
              <a:t>, </a:t>
            </a:r>
            <a:r>
              <a:rPr lang="en-US" sz="1200" dirty="0" err="1">
                <a:solidFill>
                  <a:srgbClr val="FFFFFF"/>
                </a:solidFill>
              </a:rPr>
              <a:t>posploševanja</a:t>
            </a:r>
            <a:r>
              <a:rPr lang="en-US" sz="1200" dirty="0">
                <a:solidFill>
                  <a:srgbClr val="FFFFFF"/>
                </a:solidFill>
              </a:rPr>
              <a:t>, </a:t>
            </a:r>
            <a:r>
              <a:rPr lang="en-US" sz="1200" dirty="0" err="1">
                <a:solidFill>
                  <a:srgbClr val="FFFFFF"/>
                </a:solidFill>
              </a:rPr>
              <a:t>predstavljanja</a:t>
            </a:r>
            <a:r>
              <a:rPr lang="en-US" sz="1200" dirty="0">
                <a:solidFill>
                  <a:srgbClr val="FFFFFF"/>
                </a:solidFill>
              </a:rPr>
              <a:t> </a:t>
            </a:r>
            <a:r>
              <a:rPr lang="en-US" sz="1200" dirty="0" err="1">
                <a:solidFill>
                  <a:srgbClr val="FFFFFF"/>
                </a:solidFill>
              </a:rPr>
              <a:t>kulturnih</a:t>
            </a:r>
            <a:r>
              <a:rPr lang="en-US" sz="1200" dirty="0">
                <a:solidFill>
                  <a:srgbClr val="FFFFFF"/>
                </a:solidFill>
              </a:rPr>
              <a:t> </a:t>
            </a:r>
            <a:r>
              <a:rPr lang="en-US" sz="1200" dirty="0" err="1">
                <a:solidFill>
                  <a:srgbClr val="FFFFFF"/>
                </a:solidFill>
              </a:rPr>
              <a:t>lastnosti</a:t>
            </a:r>
            <a:r>
              <a:rPr lang="en-US" sz="1200" dirty="0">
                <a:solidFill>
                  <a:srgbClr val="FFFFFF"/>
                </a:solidFill>
              </a:rPr>
              <a:t> </a:t>
            </a:r>
            <a:r>
              <a:rPr lang="en-US" sz="1200" dirty="0" err="1">
                <a:solidFill>
                  <a:srgbClr val="FFFFFF"/>
                </a:solidFill>
              </a:rPr>
              <a:t>kot</a:t>
            </a:r>
            <a:r>
              <a:rPr lang="en-US" sz="1200" dirty="0">
                <a:solidFill>
                  <a:srgbClr val="FFFFFF"/>
                </a:solidFill>
              </a:rPr>
              <a:t> </a:t>
            </a:r>
            <a:r>
              <a:rPr lang="en-US" sz="1200" dirty="0" err="1">
                <a:solidFill>
                  <a:srgbClr val="FFFFFF"/>
                </a:solidFill>
              </a:rPr>
              <a:t>naravne</a:t>
            </a:r>
            <a:endParaRPr lang="en-US" sz="1200" dirty="0">
              <a:solidFill>
                <a:srgbClr val="FFFFFF"/>
              </a:solidFill>
            </a:endParaRPr>
          </a:p>
          <a:p>
            <a:pPr marL="0" indent="0" fontAlgn="auto">
              <a:spcAft>
                <a:spcPts val="0"/>
              </a:spcAft>
              <a:buFont typeface="Arial"/>
              <a:buNone/>
              <a:defRPr/>
            </a:pPr>
            <a:endParaRPr lang="en-U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B15A5E2-15EE-4672-A757-D0E9B854D534}"/>
              </a:ext>
            </a:extLst>
          </p:cNvPr>
          <p:cNvSpPr>
            <a:spLocks noGrp="1"/>
          </p:cNvSpPr>
          <p:nvPr>
            <p:ph type="title"/>
          </p:nvPr>
        </p:nvSpPr>
        <p:spPr>
          <a:ln>
            <a:solidFill>
              <a:srgbClr val="4F81BD"/>
            </a:solidFill>
            <a:miter lim="800000"/>
            <a:headEnd/>
            <a:tailEnd/>
          </a:ln>
        </p:spPr>
        <p:txBody>
          <a:bodyPr/>
          <a:lstStyle/>
          <a:p>
            <a:r>
              <a:rPr lang="en-US" altLang="sl-SI">
                <a:solidFill>
                  <a:srgbClr val="FFFFFF"/>
                </a:solidFill>
              </a:rPr>
              <a:t>Povežite</a:t>
            </a:r>
          </a:p>
        </p:txBody>
      </p:sp>
      <p:sp>
        <p:nvSpPr>
          <p:cNvPr id="6" name="Content Placeholder 5">
            <a:extLst>
              <a:ext uri="{FF2B5EF4-FFF2-40B4-BE49-F238E27FC236}">
                <a16:creationId xmlns:a16="http://schemas.microsoft.com/office/drawing/2014/main" id="{9B1306B3-5986-433A-A25C-701684E0EBDC}"/>
              </a:ext>
            </a:extLst>
          </p:cNvPr>
          <p:cNvSpPr>
            <a:spLocks noGrp="1"/>
          </p:cNvSpPr>
          <p:nvPr>
            <p:ph idx="1"/>
          </p:nvPr>
        </p:nvSpPr>
        <p:spPr>
          <a:xfrm>
            <a:off x="457200" y="1600200"/>
            <a:ext cx="4541838" cy="4525963"/>
          </a:xfrm>
        </p:spPr>
        <p:txBody>
          <a:bodyPr rtlCol="0">
            <a:normAutofit/>
          </a:bodyPr>
          <a:lstStyle/>
          <a:p>
            <a:pPr fontAlgn="auto">
              <a:spcAft>
                <a:spcPts val="0"/>
              </a:spcAft>
              <a:buFont typeface="Arial"/>
              <a:buChar char="•"/>
              <a:defRPr/>
            </a:pPr>
            <a:r>
              <a:rPr lang="en-US" dirty="0" err="1">
                <a:solidFill>
                  <a:srgbClr val="FFFFFF"/>
                </a:solidFill>
              </a:rPr>
              <a:t>Moški</a:t>
            </a:r>
            <a:r>
              <a:rPr lang="en-US" dirty="0">
                <a:solidFill>
                  <a:srgbClr val="FFFFFF"/>
                </a:solidFill>
              </a:rPr>
              <a:t> so </a:t>
            </a:r>
            <a:r>
              <a:rPr lang="en-US" dirty="0" err="1">
                <a:solidFill>
                  <a:srgbClr val="FFFFFF"/>
                </a:solidFill>
              </a:rPr>
              <a:t>dominantna</a:t>
            </a:r>
            <a:r>
              <a:rPr lang="en-US" dirty="0">
                <a:solidFill>
                  <a:srgbClr val="FFFFFF"/>
                </a:solidFill>
              </a:rPr>
              <a:t> rasa</a:t>
            </a:r>
          </a:p>
          <a:p>
            <a:pPr fontAlgn="auto">
              <a:spcAft>
                <a:spcPts val="0"/>
              </a:spcAft>
              <a:buFont typeface="Arial"/>
              <a:buChar char="•"/>
              <a:defRPr/>
            </a:pPr>
            <a:r>
              <a:rPr lang="en-US" dirty="0" err="1">
                <a:solidFill>
                  <a:srgbClr val="FFFFFF"/>
                </a:solidFill>
              </a:rPr>
              <a:t>Azijci</a:t>
            </a:r>
            <a:r>
              <a:rPr lang="en-US" dirty="0">
                <a:solidFill>
                  <a:srgbClr val="FFFFFF"/>
                </a:solidFill>
              </a:rPr>
              <a:t> so </a:t>
            </a:r>
            <a:r>
              <a:rPr lang="en-US" dirty="0" err="1">
                <a:solidFill>
                  <a:srgbClr val="FFFFFF"/>
                </a:solidFill>
              </a:rPr>
              <a:t>dobri</a:t>
            </a:r>
            <a:r>
              <a:rPr lang="en-US" dirty="0">
                <a:solidFill>
                  <a:srgbClr val="FFFFFF"/>
                </a:solidFill>
              </a:rPr>
              <a:t> v </a:t>
            </a:r>
            <a:r>
              <a:rPr lang="en-US" dirty="0" err="1">
                <a:solidFill>
                  <a:srgbClr val="FFFFFF"/>
                </a:solidFill>
              </a:rPr>
              <a:t>matematiki</a:t>
            </a:r>
            <a:endParaRPr lang="en-US" dirty="0">
              <a:solidFill>
                <a:srgbClr val="FFFFFF"/>
              </a:solidFill>
            </a:endParaRPr>
          </a:p>
          <a:p>
            <a:pPr fontAlgn="auto">
              <a:spcAft>
                <a:spcPts val="0"/>
              </a:spcAft>
              <a:buFont typeface="Arial"/>
              <a:buChar char="•"/>
              <a:defRPr/>
            </a:pPr>
            <a:r>
              <a:rPr lang="en-US" dirty="0" err="1">
                <a:solidFill>
                  <a:srgbClr val="FFFFFF"/>
                </a:solidFill>
              </a:rPr>
              <a:t>Dolenjci</a:t>
            </a:r>
            <a:r>
              <a:rPr lang="en-US" dirty="0">
                <a:solidFill>
                  <a:srgbClr val="FFFFFF"/>
                </a:solidFill>
              </a:rPr>
              <a:t> so </a:t>
            </a:r>
            <a:r>
              <a:rPr lang="en-US" dirty="0" err="1">
                <a:solidFill>
                  <a:srgbClr val="FFFFFF"/>
                </a:solidFill>
              </a:rPr>
              <a:t>pijanci</a:t>
            </a:r>
            <a:endParaRPr lang="en-US" dirty="0">
              <a:solidFill>
                <a:srgbClr val="FFFFFF"/>
              </a:solidFill>
            </a:endParaRPr>
          </a:p>
          <a:p>
            <a:pPr fontAlgn="auto">
              <a:spcAft>
                <a:spcPts val="0"/>
              </a:spcAft>
              <a:buFont typeface="Arial"/>
              <a:buChar char="•"/>
              <a:defRPr/>
            </a:pPr>
            <a:r>
              <a:rPr lang="en-US" dirty="0" err="1">
                <a:solidFill>
                  <a:srgbClr val="FFFFFF"/>
                </a:solidFill>
              </a:rPr>
              <a:t>Hudič</a:t>
            </a:r>
            <a:r>
              <a:rPr lang="en-US" dirty="0">
                <a:solidFill>
                  <a:srgbClr val="FFFFFF"/>
                </a:solidFill>
              </a:rPr>
              <a:t> je </a:t>
            </a:r>
            <a:r>
              <a:rPr lang="en-US" dirty="0" err="1">
                <a:solidFill>
                  <a:srgbClr val="FFFFFF"/>
                </a:solidFill>
              </a:rPr>
              <a:t>vedno</a:t>
            </a:r>
            <a:r>
              <a:rPr lang="en-US" dirty="0">
                <a:solidFill>
                  <a:srgbClr val="FFFFFF"/>
                </a:solidFill>
              </a:rPr>
              <a:t> </a:t>
            </a:r>
            <a:r>
              <a:rPr lang="en-US" dirty="0" err="1">
                <a:solidFill>
                  <a:srgbClr val="FFFFFF"/>
                </a:solidFill>
              </a:rPr>
              <a:t>rdeč</a:t>
            </a:r>
            <a:r>
              <a:rPr lang="en-US" dirty="0">
                <a:solidFill>
                  <a:srgbClr val="FFFFFF"/>
                </a:solidFill>
              </a:rPr>
              <a:t> in </a:t>
            </a:r>
            <a:r>
              <a:rPr lang="en-US" dirty="0" err="1">
                <a:solidFill>
                  <a:srgbClr val="FFFFFF"/>
                </a:solidFill>
              </a:rPr>
              <a:t>ima</a:t>
            </a:r>
            <a:r>
              <a:rPr lang="en-US" dirty="0">
                <a:solidFill>
                  <a:srgbClr val="FFFFFF"/>
                </a:solidFill>
              </a:rPr>
              <a:t> </a:t>
            </a:r>
            <a:r>
              <a:rPr lang="en-US" dirty="0" err="1">
                <a:solidFill>
                  <a:srgbClr val="FFFFFF"/>
                </a:solidFill>
              </a:rPr>
              <a:t>rogove</a:t>
            </a:r>
            <a:endParaRPr lang="en-US" dirty="0">
              <a:solidFill>
                <a:srgbClr val="FFFFFF"/>
              </a:solidFill>
            </a:endParaRPr>
          </a:p>
          <a:p>
            <a:pPr marL="0" indent="0" fontAlgn="auto">
              <a:spcAft>
                <a:spcPts val="0"/>
              </a:spcAft>
              <a:buFont typeface="Arial"/>
              <a:buNone/>
              <a:defRPr/>
            </a:pPr>
            <a:endParaRPr lang="en-US" dirty="0">
              <a:solidFill>
                <a:srgbClr val="FFFFFF"/>
              </a:solidFill>
            </a:endParaRPr>
          </a:p>
          <a:p>
            <a:pPr marL="0" indent="0" fontAlgn="auto">
              <a:spcAft>
                <a:spcPts val="0"/>
              </a:spcAft>
              <a:buFont typeface="Arial"/>
              <a:buNone/>
              <a:defRPr/>
            </a:pPr>
            <a:endParaRPr lang="en-US" dirty="0">
              <a:solidFill>
                <a:srgbClr val="FFFFFF"/>
              </a:solidFill>
            </a:endParaRPr>
          </a:p>
        </p:txBody>
      </p:sp>
      <p:sp>
        <p:nvSpPr>
          <p:cNvPr id="7" name="TextBox 6">
            <a:extLst>
              <a:ext uri="{FF2B5EF4-FFF2-40B4-BE49-F238E27FC236}">
                <a16:creationId xmlns:a16="http://schemas.microsoft.com/office/drawing/2014/main" id="{CEDAAFB8-B8BF-49C9-BBE0-E8D6140428B4}"/>
              </a:ext>
            </a:extLst>
          </p:cNvPr>
          <p:cNvSpPr txBox="1">
            <a:spLocks noChangeArrowheads="1"/>
          </p:cNvSpPr>
          <p:nvPr/>
        </p:nvSpPr>
        <p:spPr bwMode="auto">
          <a:xfrm>
            <a:off x="5408613" y="1600200"/>
            <a:ext cx="42402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sl-SI" sz="3200">
                <a:solidFill>
                  <a:srgbClr val="FFFFFF"/>
                </a:solidFill>
              </a:rPr>
              <a:t>Etnični stereotip</a:t>
            </a:r>
          </a:p>
          <a:p>
            <a:endParaRPr lang="en-US" altLang="sl-SI" sz="3200">
              <a:solidFill>
                <a:srgbClr val="FFFFFF"/>
              </a:solidFill>
            </a:endParaRPr>
          </a:p>
          <a:p>
            <a:r>
              <a:rPr lang="en-US" altLang="sl-SI" sz="3200">
                <a:solidFill>
                  <a:srgbClr val="FFFFFF"/>
                </a:solidFill>
              </a:rPr>
              <a:t>Pokrajinski stereotip</a:t>
            </a:r>
          </a:p>
          <a:p>
            <a:endParaRPr lang="en-US" altLang="sl-SI" sz="3200">
              <a:solidFill>
                <a:srgbClr val="FFFFFF"/>
              </a:solidFill>
            </a:endParaRPr>
          </a:p>
          <a:p>
            <a:r>
              <a:rPr lang="en-US" altLang="sl-SI" sz="3200">
                <a:solidFill>
                  <a:srgbClr val="FFFFFF"/>
                </a:solidFill>
              </a:rPr>
              <a:t>Stereotip v dramatiki</a:t>
            </a:r>
          </a:p>
          <a:p>
            <a:endParaRPr lang="en-US" altLang="sl-SI" sz="3200">
              <a:solidFill>
                <a:srgbClr val="FFFFFF"/>
              </a:solidFill>
            </a:endParaRPr>
          </a:p>
          <a:p>
            <a:r>
              <a:rPr lang="en-US" altLang="sl-SI" sz="3200">
                <a:solidFill>
                  <a:srgbClr val="FFFFFF"/>
                </a:solidFill>
              </a:rPr>
              <a:t>Spolni stereotip</a:t>
            </a:r>
          </a:p>
          <a:p>
            <a:endParaRPr lang="en-US" altLang="sl-SI" sz="3200">
              <a:solidFill>
                <a:srgbClr val="FFFFFF"/>
              </a:solidFill>
            </a:endParaRPr>
          </a:p>
        </p:txBody>
      </p:sp>
      <p:cxnSp>
        <p:nvCxnSpPr>
          <p:cNvPr id="9" name="Straight Arrow Connector 8">
            <a:extLst>
              <a:ext uri="{FF2B5EF4-FFF2-40B4-BE49-F238E27FC236}">
                <a16:creationId xmlns:a16="http://schemas.microsoft.com/office/drawing/2014/main" id="{AB79AC0A-DDEC-4684-8EB5-D0718B610E1F}"/>
              </a:ext>
            </a:extLst>
          </p:cNvPr>
          <p:cNvCxnSpPr/>
          <p:nvPr/>
        </p:nvCxnSpPr>
        <p:spPr>
          <a:xfrm>
            <a:off x="4325938" y="2049463"/>
            <a:ext cx="1082675" cy="2767012"/>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1CA9876-F571-4A40-AAC9-FE9094599440}"/>
              </a:ext>
            </a:extLst>
          </p:cNvPr>
          <p:cNvCxnSpPr/>
          <p:nvPr/>
        </p:nvCxnSpPr>
        <p:spPr>
          <a:xfrm flipV="1">
            <a:off x="3143250" y="2049463"/>
            <a:ext cx="2265363" cy="14208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1E9F160C-15DE-4645-BD60-817FA36531C7}"/>
              </a:ext>
            </a:extLst>
          </p:cNvPr>
          <p:cNvCxnSpPr/>
          <p:nvPr/>
        </p:nvCxnSpPr>
        <p:spPr>
          <a:xfrm flipV="1">
            <a:off x="4011613" y="2943225"/>
            <a:ext cx="1397000" cy="1168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C2D15AD-E6F9-4E3A-A38B-7B9DF70FFD24}"/>
              </a:ext>
            </a:extLst>
          </p:cNvPr>
          <p:cNvCxnSpPr/>
          <p:nvPr/>
        </p:nvCxnSpPr>
        <p:spPr>
          <a:xfrm flipV="1">
            <a:off x="3810000" y="4111625"/>
            <a:ext cx="1598613" cy="1006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linds(horizontal)">
                                      <p:cBhvr>
                                        <p:cTn id="21" dur="500"/>
                                        <p:tgtEl>
                                          <p:spTgt spid="7">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linds(horizontal)">
                                      <p:cBhvr>
                                        <p:cTn id="24" dur="500"/>
                                        <p:tgtEl>
                                          <p:spTgt spid="7">
                                            <p:txEl>
                                              <p:pRg st="2" end="2"/>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blinds(horizontal)">
                                      <p:cBhvr>
                                        <p:cTn id="30" dur="500"/>
                                        <p:tgtEl>
                                          <p:spTgt spid="7">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71F8EB1-F637-41DE-A1A5-F116299A5931}"/>
              </a:ext>
            </a:extLst>
          </p:cNvPr>
          <p:cNvSpPr>
            <a:spLocks noGrp="1"/>
          </p:cNvSpPr>
          <p:nvPr>
            <p:ph type="title"/>
          </p:nvPr>
        </p:nvSpPr>
        <p:spPr/>
        <p:txBody>
          <a:bodyPr/>
          <a:lstStyle/>
          <a:p>
            <a:r>
              <a:rPr lang="en-US" altLang="sl-SI">
                <a:solidFill>
                  <a:srgbClr val="FFFFFF"/>
                </a:solidFill>
              </a:rPr>
              <a:t>Viri</a:t>
            </a:r>
          </a:p>
        </p:txBody>
      </p:sp>
      <p:sp>
        <p:nvSpPr>
          <p:cNvPr id="3" name="Content Placeholder 2">
            <a:extLst>
              <a:ext uri="{FF2B5EF4-FFF2-40B4-BE49-F238E27FC236}">
                <a16:creationId xmlns:a16="http://schemas.microsoft.com/office/drawing/2014/main" id="{2914D806-DB8E-4835-B1E2-D8DF8FA125FF}"/>
              </a:ext>
            </a:extLst>
          </p:cNvPr>
          <p:cNvSpPr>
            <a:spLocks noGrp="1"/>
          </p:cNvSpPr>
          <p:nvPr>
            <p:ph idx="1"/>
          </p:nvPr>
        </p:nvSpPr>
        <p:spPr/>
        <p:txBody>
          <a:bodyPr rtlCol="0">
            <a:normAutofit fontScale="92500" lnSpcReduction="10000"/>
          </a:bodyPr>
          <a:lstStyle/>
          <a:p>
            <a:pPr fontAlgn="auto">
              <a:spcAft>
                <a:spcPts val="0"/>
              </a:spcAft>
              <a:buFont typeface="Arial"/>
              <a:buChar char="•"/>
              <a:defRPr/>
            </a:pPr>
            <a:r>
              <a:rPr lang="en-US" dirty="0" err="1">
                <a:solidFill>
                  <a:srgbClr val="FFFFFF"/>
                </a:solidFill>
              </a:rPr>
              <a:t>Uvod</a:t>
            </a:r>
            <a:r>
              <a:rPr lang="en-US" dirty="0">
                <a:solidFill>
                  <a:srgbClr val="FFFFFF"/>
                </a:solidFill>
              </a:rPr>
              <a:t> v </a:t>
            </a:r>
            <a:r>
              <a:rPr lang="en-US" dirty="0" err="1">
                <a:solidFill>
                  <a:srgbClr val="FFFFFF"/>
                </a:solidFill>
              </a:rPr>
              <a:t>Psihologijo</a:t>
            </a:r>
            <a:r>
              <a:rPr lang="en-US" dirty="0">
                <a:solidFill>
                  <a:srgbClr val="FFFFFF"/>
                </a:solidFill>
              </a:rPr>
              <a:t>, </a:t>
            </a:r>
            <a:r>
              <a:rPr lang="en-US" dirty="0" err="1">
                <a:solidFill>
                  <a:srgbClr val="FFFFFF"/>
                </a:solidFill>
              </a:rPr>
              <a:t>Alenka</a:t>
            </a:r>
            <a:r>
              <a:rPr lang="en-US" dirty="0">
                <a:solidFill>
                  <a:srgbClr val="FFFFFF"/>
                </a:solidFill>
              </a:rPr>
              <a:t> </a:t>
            </a:r>
            <a:r>
              <a:rPr lang="en-US" dirty="0" err="1">
                <a:solidFill>
                  <a:srgbClr val="FFFFFF"/>
                </a:solidFill>
              </a:rPr>
              <a:t>Kompare</a:t>
            </a:r>
            <a:r>
              <a:rPr lang="en-US" dirty="0">
                <a:solidFill>
                  <a:srgbClr val="FFFFFF"/>
                </a:solidFill>
              </a:rPr>
              <a:t>, DZS, 2012</a:t>
            </a:r>
          </a:p>
          <a:p>
            <a:pPr fontAlgn="auto">
              <a:spcAft>
                <a:spcPts val="0"/>
              </a:spcAft>
              <a:buFont typeface="Arial"/>
              <a:buChar char="•"/>
              <a:defRPr/>
            </a:pPr>
            <a:r>
              <a:rPr lang="en-US" dirty="0">
                <a:solidFill>
                  <a:srgbClr val="FFFFFF"/>
                </a:solidFill>
                <a:hlinkClick r:id="rId2"/>
              </a:rPr>
              <a:t>http://webs.schule.at/website/stereotypes/index_slo.html</a:t>
            </a:r>
            <a:endParaRPr lang="en-US" dirty="0">
              <a:solidFill>
                <a:srgbClr val="FFFFFF"/>
              </a:solidFill>
            </a:endParaRPr>
          </a:p>
          <a:p>
            <a:pPr fontAlgn="auto">
              <a:spcAft>
                <a:spcPts val="0"/>
              </a:spcAft>
              <a:buFont typeface="Arial"/>
              <a:buChar char="•"/>
              <a:defRPr/>
            </a:pPr>
            <a:r>
              <a:rPr lang="en-US" dirty="0">
                <a:solidFill>
                  <a:srgbClr val="FFFFFF"/>
                </a:solidFill>
                <a:hlinkClick r:id="rId3"/>
              </a:rPr>
              <a:t>http://en.wikipedia.org/wiki/Stereotype</a:t>
            </a:r>
            <a:endParaRPr lang="en-US" dirty="0">
              <a:solidFill>
                <a:srgbClr val="FFFFFF"/>
              </a:solidFill>
            </a:endParaRPr>
          </a:p>
          <a:p>
            <a:pPr fontAlgn="auto">
              <a:spcAft>
                <a:spcPts val="0"/>
              </a:spcAft>
              <a:buFont typeface="Arial"/>
              <a:buChar char="•"/>
              <a:defRPr/>
            </a:pPr>
            <a:r>
              <a:rPr lang="en-US" dirty="0">
                <a:solidFill>
                  <a:srgbClr val="FFFFFF"/>
                </a:solidFill>
                <a:hlinkClick r:id="rId4"/>
              </a:rPr>
              <a:t>http://examples.yourdictionary.com/stereotype-examples.html</a:t>
            </a:r>
            <a:endParaRPr lang="en-US" dirty="0">
              <a:solidFill>
                <a:srgbClr val="FFFFFF"/>
              </a:solidFill>
            </a:endParaRPr>
          </a:p>
          <a:p>
            <a:pPr fontAlgn="auto">
              <a:spcAft>
                <a:spcPts val="0"/>
              </a:spcAft>
              <a:buFont typeface="Arial"/>
              <a:buChar char="•"/>
              <a:defRPr/>
            </a:pPr>
            <a:r>
              <a:rPr lang="en-US" dirty="0">
                <a:solidFill>
                  <a:srgbClr val="FFFFFF"/>
                </a:solidFill>
                <a:hlinkClick r:id="rId5"/>
              </a:rPr>
              <a:t>http://www.delo.si/zgodbe/sobotnapriloga/stereotipi-so-za-to-da-nam-ni-treba-nenehno-razmisljati-s-svojo-glavo.html</a:t>
            </a:r>
            <a:endParaRPr lang="en-US" dirty="0">
              <a:solidFill>
                <a:srgbClr val="FFFFFF"/>
              </a:solidFill>
            </a:endParaRPr>
          </a:p>
          <a:p>
            <a:pPr fontAlgn="auto">
              <a:spcAft>
                <a:spcPts val="0"/>
              </a:spcAft>
              <a:buFont typeface="Arial"/>
              <a:buChar char="•"/>
              <a:defRPr/>
            </a:pPr>
            <a:endParaRPr lang="en-US" dirty="0">
              <a:solidFill>
                <a:srgbClr val="FFFFFF"/>
              </a:solidFill>
            </a:endParaRPr>
          </a:p>
          <a:p>
            <a:pPr fontAlgn="auto">
              <a:spcAft>
                <a:spcPts val="0"/>
              </a:spcAft>
              <a:buFont typeface="Arial"/>
              <a:buChar char="•"/>
              <a:defRPr/>
            </a:pPr>
            <a:endParaRPr lang="en-US"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A4340FB-0766-4ABD-91A2-B06CA6618B7B}"/>
              </a:ext>
            </a:extLst>
          </p:cNvPr>
          <p:cNvSpPr>
            <a:spLocks noGrp="1"/>
          </p:cNvSpPr>
          <p:nvPr>
            <p:ph type="title"/>
          </p:nvPr>
        </p:nvSpPr>
        <p:spPr/>
        <p:txBody>
          <a:bodyPr/>
          <a:lstStyle/>
          <a:p>
            <a:r>
              <a:rPr lang="en-US" altLang="sl-SI">
                <a:solidFill>
                  <a:schemeClr val="bg1"/>
                </a:solidFill>
              </a:rPr>
              <a:t>Nekaj etničnih STEREOTIPOV:</a:t>
            </a:r>
          </a:p>
        </p:txBody>
      </p:sp>
      <p:sp>
        <p:nvSpPr>
          <p:cNvPr id="3" name="Content Placeholder 2">
            <a:extLst>
              <a:ext uri="{FF2B5EF4-FFF2-40B4-BE49-F238E27FC236}">
                <a16:creationId xmlns:a16="http://schemas.microsoft.com/office/drawing/2014/main" id="{902D581F-A8AC-43F2-BB0A-F1AE324C2EEA}"/>
              </a:ext>
            </a:extLst>
          </p:cNvPr>
          <p:cNvSpPr>
            <a:spLocks noGrp="1"/>
          </p:cNvSpPr>
          <p:nvPr>
            <p:ph idx="1"/>
          </p:nvPr>
        </p:nvSpPr>
        <p:spPr/>
        <p:txBody>
          <a:bodyPr rtlCol="0">
            <a:normAutofit lnSpcReduction="10000"/>
          </a:bodyPr>
          <a:lstStyle/>
          <a:p>
            <a:pPr fontAlgn="auto">
              <a:spcAft>
                <a:spcPts val="0"/>
              </a:spcAft>
              <a:buFont typeface="Arial"/>
              <a:buChar char="•"/>
              <a:defRPr/>
            </a:pPr>
            <a:r>
              <a:rPr lang="sl-SI" dirty="0">
                <a:solidFill>
                  <a:schemeClr val="bg1"/>
                </a:solidFill>
              </a:rPr>
              <a:t>Američani so debeli, leni in nerazgledani. </a:t>
            </a:r>
          </a:p>
          <a:p>
            <a:pPr fontAlgn="auto">
              <a:spcAft>
                <a:spcPts val="0"/>
              </a:spcAft>
              <a:buFont typeface="Arial"/>
              <a:buChar char="•"/>
              <a:defRPr/>
            </a:pPr>
            <a:r>
              <a:rPr lang="sl-SI" dirty="0">
                <a:solidFill>
                  <a:schemeClr val="bg1"/>
                </a:solidFill>
              </a:rPr>
              <a:t>Arabci in Muslimani so teroristi.</a:t>
            </a:r>
            <a:endParaRPr lang="en-US" dirty="0">
              <a:solidFill>
                <a:schemeClr val="bg1"/>
              </a:solidFill>
            </a:endParaRPr>
          </a:p>
          <a:p>
            <a:pPr fontAlgn="auto">
              <a:spcAft>
                <a:spcPts val="0"/>
              </a:spcAft>
              <a:buFont typeface="Arial"/>
              <a:buChar char="•"/>
              <a:defRPr/>
            </a:pPr>
            <a:r>
              <a:rPr lang="sl-SI" dirty="0">
                <a:solidFill>
                  <a:schemeClr val="bg1"/>
                </a:solidFill>
              </a:rPr>
              <a:t>Italijani in francozi so dobri ljubimci.</a:t>
            </a:r>
            <a:endParaRPr lang="en-US" dirty="0">
              <a:solidFill>
                <a:schemeClr val="bg1"/>
              </a:solidFill>
            </a:endParaRPr>
          </a:p>
          <a:p>
            <a:pPr fontAlgn="auto">
              <a:spcAft>
                <a:spcPts val="0"/>
              </a:spcAft>
              <a:buFont typeface="Arial"/>
              <a:buChar char="•"/>
              <a:defRPr/>
            </a:pPr>
            <a:r>
              <a:rPr lang="sl-SI" dirty="0">
                <a:solidFill>
                  <a:schemeClr val="bg1"/>
                </a:solidFill>
              </a:rPr>
              <a:t>Temnopolti prebivalci Amerike so revni.</a:t>
            </a:r>
            <a:endParaRPr lang="en-US" dirty="0">
              <a:solidFill>
                <a:schemeClr val="bg1"/>
              </a:solidFill>
            </a:endParaRPr>
          </a:p>
          <a:p>
            <a:pPr fontAlgn="auto">
              <a:spcAft>
                <a:spcPts val="0"/>
              </a:spcAft>
              <a:buFont typeface="Arial"/>
              <a:buChar char="•"/>
              <a:defRPr/>
            </a:pPr>
            <a:r>
              <a:rPr lang="sl-SI" dirty="0">
                <a:solidFill>
                  <a:schemeClr val="bg1"/>
                </a:solidFill>
              </a:rPr>
              <a:t>Judje so pohlepni.</a:t>
            </a:r>
            <a:endParaRPr lang="en-US" dirty="0">
              <a:solidFill>
                <a:schemeClr val="bg1"/>
              </a:solidFill>
            </a:endParaRPr>
          </a:p>
          <a:p>
            <a:pPr fontAlgn="auto">
              <a:spcAft>
                <a:spcPts val="0"/>
              </a:spcAft>
              <a:buFont typeface="Arial"/>
              <a:buChar char="•"/>
              <a:defRPr/>
            </a:pPr>
            <a:r>
              <a:rPr lang="sl-SI" dirty="0">
                <a:solidFill>
                  <a:schemeClr val="bg1"/>
                </a:solidFill>
              </a:rPr>
              <a:t>Azijci so odlični pri matematiki in ves čas jedo riž.</a:t>
            </a:r>
            <a:endParaRPr lang="en-US" dirty="0">
              <a:solidFill>
                <a:schemeClr val="bg1"/>
              </a:solidFill>
            </a:endParaRPr>
          </a:p>
          <a:p>
            <a:pPr fontAlgn="auto">
              <a:spcAft>
                <a:spcPts val="0"/>
              </a:spcAft>
              <a:buFont typeface="Arial"/>
              <a:buChar char="•"/>
              <a:defRPr/>
            </a:pPr>
            <a:r>
              <a:rPr lang="sl-SI" dirty="0">
                <a:solidFill>
                  <a:schemeClr val="bg1"/>
                </a:solidFill>
              </a:rPr>
              <a:t>Irci so pijanci</a:t>
            </a:r>
            <a:r>
              <a:rPr lang="sl-SI" dirty="0"/>
              <a:t>.</a:t>
            </a:r>
            <a:endParaRPr lang="en-US" dirty="0"/>
          </a:p>
          <a:p>
            <a:pPr fontAlgn="auto">
              <a:spcAft>
                <a:spcPts val="0"/>
              </a:spcAft>
              <a:buFont typeface="Arial"/>
              <a:buChar char="•"/>
              <a:defRPr/>
            </a:pPr>
            <a:endParaRPr lang="en-US" dirty="0"/>
          </a:p>
        </p:txBody>
      </p:sp>
      <p:pic>
        <p:nvPicPr>
          <p:cNvPr id="4" name="Picture 3">
            <a:extLst>
              <a:ext uri="{FF2B5EF4-FFF2-40B4-BE49-F238E27FC236}">
                <a16:creationId xmlns:a16="http://schemas.microsoft.com/office/drawing/2014/main" id="{77741CC0-7B48-442D-8F7E-4A479AE326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8025" y="2120900"/>
            <a:ext cx="4519613"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linds(horizont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015A06-2BA7-44BF-81D0-C5280BDD07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685800"/>
            <a:ext cx="81280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F6692C9-3D66-43ED-B00B-A080F0D5FD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 y="685800"/>
            <a:ext cx="81280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2884471-DD4C-43B0-A8F8-43FB127AE1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000" y="685800"/>
            <a:ext cx="8128000"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430E325-669C-4B1C-8CDE-B669357FD5FA}"/>
              </a:ext>
            </a:extLst>
          </p:cNvPr>
          <p:cNvSpPr>
            <a:spLocks noGrp="1"/>
          </p:cNvSpPr>
          <p:nvPr>
            <p:ph type="title"/>
          </p:nvPr>
        </p:nvSpPr>
        <p:spPr/>
        <p:txBody>
          <a:bodyPr/>
          <a:lstStyle/>
          <a:p>
            <a:r>
              <a:rPr lang="en-US" altLang="sl-SI">
                <a:solidFill>
                  <a:srgbClr val="FFFFFF"/>
                </a:solidFill>
              </a:rPr>
              <a:t>Stereotip = Predsodek??</a:t>
            </a:r>
          </a:p>
        </p:txBody>
      </p:sp>
      <p:sp>
        <p:nvSpPr>
          <p:cNvPr id="3" name="Content Placeholder 2">
            <a:extLst>
              <a:ext uri="{FF2B5EF4-FFF2-40B4-BE49-F238E27FC236}">
                <a16:creationId xmlns:a16="http://schemas.microsoft.com/office/drawing/2014/main" id="{193A8081-FB08-48A2-8DB1-5F3536DF2306}"/>
              </a:ext>
            </a:extLst>
          </p:cNvPr>
          <p:cNvSpPr>
            <a:spLocks noGrp="1"/>
          </p:cNvSpPr>
          <p:nvPr>
            <p:ph idx="1"/>
          </p:nvPr>
        </p:nvSpPr>
        <p:spPr/>
        <p:txBody>
          <a:bodyPr/>
          <a:lstStyle/>
          <a:p>
            <a:r>
              <a:rPr lang="en-US" altLang="sl-SI">
                <a:solidFill>
                  <a:srgbClr val="FFFFFF"/>
                </a:solidFill>
              </a:rPr>
              <a:t>Predsodek – sovražno stališče do objekta</a:t>
            </a:r>
          </a:p>
          <a:p>
            <a:r>
              <a:rPr lang="en-US" altLang="sl-SI">
                <a:solidFill>
                  <a:srgbClr val="FFFFFF"/>
                </a:solidFill>
              </a:rPr>
              <a:t>Stereotip ni vedno negativen</a:t>
            </a:r>
          </a:p>
          <a:p>
            <a:r>
              <a:rPr lang="en-US" altLang="sl-SI">
                <a:solidFill>
                  <a:srgbClr val="FFFFFF"/>
                </a:solidFill>
              </a:rPr>
              <a:t>Stereotip = preprosta in primitivna kognitiva shema (Jan Musek, 1997)</a:t>
            </a:r>
          </a:p>
          <a:p>
            <a:r>
              <a:rPr lang="en-US" altLang="sl-SI">
                <a:solidFill>
                  <a:srgbClr val="FFFFFF"/>
                </a:solidFill>
              </a:rPr>
              <a:t>Izginjanje, ko oseba vstopi v stik s človekom, ki se ga stereotip tiče</a:t>
            </a:r>
          </a:p>
        </p:txBody>
      </p:sp>
      <p:pic>
        <p:nvPicPr>
          <p:cNvPr id="5124" name="Picture 3">
            <a:extLst>
              <a:ext uri="{FF2B5EF4-FFF2-40B4-BE49-F238E27FC236}">
                <a16:creationId xmlns:a16="http://schemas.microsoft.com/office/drawing/2014/main" id="{1550151A-DCEA-4480-9202-299DDA694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0513" y="4724400"/>
            <a:ext cx="278923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B1D4684-1493-4B11-AFB9-3D71253D59DA}"/>
              </a:ext>
            </a:extLst>
          </p:cNvPr>
          <p:cNvSpPr>
            <a:spLocks noGrp="1"/>
          </p:cNvSpPr>
          <p:nvPr>
            <p:ph type="title"/>
          </p:nvPr>
        </p:nvSpPr>
        <p:spPr/>
        <p:txBody>
          <a:bodyPr/>
          <a:lstStyle/>
          <a:p>
            <a:r>
              <a:rPr lang="en-US" altLang="sl-SI">
                <a:solidFill>
                  <a:schemeClr val="bg1"/>
                </a:solidFill>
              </a:rPr>
              <a:t>Podlaga za nastanek stereotipov</a:t>
            </a:r>
          </a:p>
        </p:txBody>
      </p:sp>
      <p:sp>
        <p:nvSpPr>
          <p:cNvPr id="3" name="Content Placeholder 2">
            <a:extLst>
              <a:ext uri="{FF2B5EF4-FFF2-40B4-BE49-F238E27FC236}">
                <a16:creationId xmlns:a16="http://schemas.microsoft.com/office/drawing/2014/main" id="{BB14F2CB-DF13-485C-A7DA-57B012AB40AF}"/>
              </a:ext>
            </a:extLst>
          </p:cNvPr>
          <p:cNvSpPr>
            <a:spLocks noGrp="1"/>
          </p:cNvSpPr>
          <p:nvPr>
            <p:ph idx="1"/>
          </p:nvPr>
        </p:nvSpPr>
        <p:spPr/>
        <p:txBody>
          <a:bodyPr/>
          <a:lstStyle/>
          <a:p>
            <a:r>
              <a:rPr lang="en-US" altLang="sl-SI">
                <a:solidFill>
                  <a:srgbClr val="FFFFFF"/>
                </a:solidFill>
              </a:rPr>
              <a:t>Poenostavljanja</a:t>
            </a:r>
          </a:p>
          <a:p>
            <a:r>
              <a:rPr lang="en-US" altLang="sl-SI">
                <a:solidFill>
                  <a:srgbClr val="FFFFFF"/>
                </a:solidFill>
              </a:rPr>
              <a:t>Pretiravanja ali prevračanje besed</a:t>
            </a:r>
          </a:p>
          <a:p>
            <a:r>
              <a:rPr lang="en-US" altLang="sl-SI">
                <a:solidFill>
                  <a:srgbClr val="FFFFFF"/>
                </a:solidFill>
              </a:rPr>
              <a:t>Posploševanja</a:t>
            </a:r>
          </a:p>
          <a:p>
            <a:r>
              <a:rPr lang="en-US" altLang="sl-SI">
                <a:solidFill>
                  <a:srgbClr val="FFFFFF"/>
                </a:solidFill>
              </a:rPr>
              <a:t>Predstavljanja kulturnih lastnosti kot naravne</a:t>
            </a:r>
          </a:p>
        </p:txBody>
      </p:sp>
      <p:pic>
        <p:nvPicPr>
          <p:cNvPr id="6148" name="Picture 3">
            <a:extLst>
              <a:ext uri="{FF2B5EF4-FFF2-40B4-BE49-F238E27FC236}">
                <a16:creationId xmlns:a16="http://schemas.microsoft.com/office/drawing/2014/main" id="{FF29907F-AFBC-45E8-9A38-10EBB3E8B6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3400" y="4103688"/>
            <a:ext cx="24638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415CF-69DB-4748-A028-AAC72299336A}"/>
              </a:ext>
            </a:extLst>
          </p:cNvPr>
          <p:cNvSpPr>
            <a:spLocks noGrp="1"/>
          </p:cNvSpPr>
          <p:nvPr>
            <p:ph type="title"/>
          </p:nvPr>
        </p:nvSpPr>
        <p:spPr/>
        <p:txBody>
          <a:bodyPr rtlCol="0">
            <a:normAutofit fontScale="90000"/>
          </a:bodyPr>
          <a:lstStyle/>
          <a:p>
            <a:pPr fontAlgn="auto">
              <a:spcAft>
                <a:spcPts val="0"/>
              </a:spcAft>
              <a:defRPr/>
            </a:pPr>
            <a:r>
              <a:rPr lang="en-US" dirty="0" err="1">
                <a:solidFill>
                  <a:srgbClr val="FFFFFF"/>
                </a:solidFill>
              </a:rPr>
              <a:t>Vplivi</a:t>
            </a:r>
            <a:r>
              <a:rPr lang="en-US" dirty="0">
                <a:solidFill>
                  <a:srgbClr val="FFFFFF"/>
                </a:solidFill>
              </a:rPr>
              <a:t> </a:t>
            </a:r>
            <a:r>
              <a:rPr lang="en-US" dirty="0" err="1">
                <a:solidFill>
                  <a:srgbClr val="FFFFFF"/>
                </a:solidFill>
              </a:rPr>
              <a:t>na</a:t>
            </a:r>
            <a:r>
              <a:rPr lang="en-US" dirty="0">
                <a:solidFill>
                  <a:srgbClr val="FFFFFF"/>
                </a:solidFill>
              </a:rPr>
              <a:t> </a:t>
            </a:r>
            <a:r>
              <a:rPr lang="en-US" dirty="0" err="1">
                <a:solidFill>
                  <a:srgbClr val="FFFFFF"/>
                </a:solidFill>
              </a:rPr>
              <a:t>stereotipe</a:t>
            </a:r>
            <a:r>
              <a:rPr lang="en-US" dirty="0">
                <a:solidFill>
                  <a:srgbClr val="FFFFFF"/>
                </a:solidFill>
              </a:rPr>
              <a:t> + </a:t>
            </a:r>
            <a:r>
              <a:rPr lang="en-US" dirty="0" err="1">
                <a:solidFill>
                  <a:srgbClr val="FFFFFF"/>
                </a:solidFill>
              </a:rPr>
              <a:t>spolni</a:t>
            </a:r>
            <a:r>
              <a:rPr lang="en-US" dirty="0">
                <a:solidFill>
                  <a:srgbClr val="FFFFFF"/>
                </a:solidFill>
              </a:rPr>
              <a:t> </a:t>
            </a:r>
            <a:r>
              <a:rPr lang="en-US" dirty="0" err="1">
                <a:solidFill>
                  <a:srgbClr val="FFFFFF"/>
                </a:solidFill>
              </a:rPr>
              <a:t>stereotipi</a:t>
            </a:r>
            <a:endParaRPr lang="en-US" dirty="0">
              <a:solidFill>
                <a:srgbClr val="FFFFFF"/>
              </a:solidFill>
            </a:endParaRPr>
          </a:p>
        </p:txBody>
      </p:sp>
      <p:sp>
        <p:nvSpPr>
          <p:cNvPr id="3" name="Content Placeholder 2">
            <a:extLst>
              <a:ext uri="{FF2B5EF4-FFF2-40B4-BE49-F238E27FC236}">
                <a16:creationId xmlns:a16="http://schemas.microsoft.com/office/drawing/2014/main" id="{53905D77-90A4-47D2-B3A8-763BCBC83E82}"/>
              </a:ext>
            </a:extLst>
          </p:cNvPr>
          <p:cNvSpPr>
            <a:spLocks noGrp="1"/>
          </p:cNvSpPr>
          <p:nvPr>
            <p:ph idx="1"/>
          </p:nvPr>
        </p:nvSpPr>
        <p:spPr/>
        <p:txBody>
          <a:bodyPr/>
          <a:lstStyle/>
          <a:p>
            <a:r>
              <a:rPr lang="en-US" altLang="sl-SI">
                <a:solidFill>
                  <a:srgbClr val="FFFFFF"/>
                </a:solidFill>
              </a:rPr>
              <a:t>Družina + vrstniki + množični mediji</a:t>
            </a:r>
          </a:p>
          <a:p>
            <a:r>
              <a:rPr lang="en-US" altLang="sl-SI">
                <a:solidFill>
                  <a:srgbClr val="FFFFFF"/>
                </a:solidFill>
              </a:rPr>
              <a:t>Moški: glavni junaki v filmih, strokovnjaki, inteligentni, odločni, močni, neodvisni…</a:t>
            </a:r>
          </a:p>
          <a:p>
            <a:r>
              <a:rPr lang="en-US" altLang="sl-SI">
                <a:solidFill>
                  <a:srgbClr val="FFFFFF"/>
                </a:solidFill>
              </a:rPr>
              <a:t>Ženske: gospodinje, matere, čustvene, nežne, šibkejše…</a:t>
            </a:r>
          </a:p>
          <a:p>
            <a:endParaRPr lang="en-US" altLang="sl-SI">
              <a:solidFill>
                <a:srgbClr val="FFFFFF"/>
              </a:solidFill>
            </a:endParaRPr>
          </a:p>
        </p:txBody>
      </p:sp>
      <p:pic>
        <p:nvPicPr>
          <p:cNvPr id="7172" name="Picture 3">
            <a:extLst>
              <a:ext uri="{FF2B5EF4-FFF2-40B4-BE49-F238E27FC236}">
                <a16:creationId xmlns:a16="http://schemas.microsoft.com/office/drawing/2014/main" id="{7CBC63DA-1627-4FBE-83A3-79B0B38DA7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7163" y="3935413"/>
            <a:ext cx="1858962"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B67D67D-ED89-4166-9247-E7DD0AEBA72E}"/>
              </a:ext>
            </a:extLst>
          </p:cNvPr>
          <p:cNvSpPr>
            <a:spLocks noGrp="1"/>
          </p:cNvSpPr>
          <p:nvPr>
            <p:ph type="title"/>
          </p:nvPr>
        </p:nvSpPr>
        <p:spPr/>
        <p:txBody>
          <a:bodyPr/>
          <a:lstStyle/>
          <a:p>
            <a:r>
              <a:rPr lang="en-US" altLang="sl-SI">
                <a:solidFill>
                  <a:srgbClr val="FFFFFF"/>
                </a:solidFill>
              </a:rPr>
              <a:t>Etnični stereotipi</a:t>
            </a:r>
          </a:p>
        </p:txBody>
      </p:sp>
      <p:sp>
        <p:nvSpPr>
          <p:cNvPr id="3" name="Content Placeholder 2">
            <a:extLst>
              <a:ext uri="{FF2B5EF4-FFF2-40B4-BE49-F238E27FC236}">
                <a16:creationId xmlns:a16="http://schemas.microsoft.com/office/drawing/2014/main" id="{7052AC86-F3F9-4DDA-86D0-0737BB61663B}"/>
              </a:ext>
            </a:extLst>
          </p:cNvPr>
          <p:cNvSpPr>
            <a:spLocks noGrp="1"/>
          </p:cNvSpPr>
          <p:nvPr>
            <p:ph idx="1"/>
          </p:nvPr>
        </p:nvSpPr>
        <p:spPr/>
        <p:txBody>
          <a:bodyPr/>
          <a:lstStyle/>
          <a:p>
            <a:r>
              <a:rPr lang="en-US" altLang="sl-SI">
                <a:solidFill>
                  <a:srgbClr val="FFFFFF"/>
                </a:solidFill>
              </a:rPr>
              <a:t>Poenostavljene in neutemeljene sodbe o narodih ali nacionalnih skupinah oz. pripadnikih teh skupin</a:t>
            </a:r>
          </a:p>
          <a:p>
            <a:r>
              <a:rPr lang="en-US" altLang="sl-SI">
                <a:solidFill>
                  <a:srgbClr val="FFFFFF"/>
                </a:solidFill>
              </a:rPr>
              <a:t>Posplošenje značilnosti in lastnosti </a:t>
            </a:r>
          </a:p>
          <a:p>
            <a:r>
              <a:rPr lang="en-US" altLang="sl-SI">
                <a:solidFill>
                  <a:srgbClr val="FFFFFF"/>
                </a:solidFill>
              </a:rPr>
              <a:t>Vprašljiva objektivna utemeljenost stereotipov</a:t>
            </a:r>
          </a:p>
          <a:p>
            <a:endParaRPr lang="en-US" altLang="sl-SI">
              <a:solidFill>
                <a:srgbClr val="FFFFFF"/>
              </a:solidFill>
            </a:endParaRPr>
          </a:p>
        </p:txBody>
      </p:sp>
      <p:pic>
        <p:nvPicPr>
          <p:cNvPr id="8196" name="Picture 3">
            <a:extLst>
              <a:ext uri="{FF2B5EF4-FFF2-40B4-BE49-F238E27FC236}">
                <a16:creationId xmlns:a16="http://schemas.microsoft.com/office/drawing/2014/main" id="{FE7D316F-FFFA-4476-98D7-BA1AF48E69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54525"/>
            <a:ext cx="91440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6E8BB7B-7ED0-4A4A-9A47-1513B8273167}"/>
              </a:ext>
            </a:extLst>
          </p:cNvPr>
          <p:cNvSpPr>
            <a:spLocks noGrp="1"/>
          </p:cNvSpPr>
          <p:nvPr>
            <p:ph type="title"/>
          </p:nvPr>
        </p:nvSpPr>
        <p:spPr/>
        <p:txBody>
          <a:bodyPr/>
          <a:lstStyle/>
          <a:p>
            <a:r>
              <a:rPr lang="en-US" altLang="sl-SI">
                <a:solidFill>
                  <a:srgbClr val="FFFFFF"/>
                </a:solidFill>
              </a:rPr>
              <a:t>Pokrajinski stereotipi</a:t>
            </a:r>
          </a:p>
        </p:txBody>
      </p:sp>
      <p:sp>
        <p:nvSpPr>
          <p:cNvPr id="3" name="Content Placeholder 2">
            <a:extLst>
              <a:ext uri="{FF2B5EF4-FFF2-40B4-BE49-F238E27FC236}">
                <a16:creationId xmlns:a16="http://schemas.microsoft.com/office/drawing/2014/main" id="{953B9CBF-1989-4031-AF6A-58C044FD7E4C}"/>
              </a:ext>
            </a:extLst>
          </p:cNvPr>
          <p:cNvSpPr>
            <a:spLocks noGrp="1"/>
          </p:cNvSpPr>
          <p:nvPr>
            <p:ph idx="1"/>
          </p:nvPr>
        </p:nvSpPr>
        <p:spPr/>
        <p:txBody>
          <a:bodyPr/>
          <a:lstStyle/>
          <a:p>
            <a:r>
              <a:rPr lang="en-US" altLang="sl-SI">
                <a:solidFill>
                  <a:srgbClr val="FFFFFF"/>
                </a:solidFill>
              </a:rPr>
              <a:t>Znotraj slovenskega naroda</a:t>
            </a:r>
          </a:p>
          <a:p>
            <a:r>
              <a:rPr lang="en-US" altLang="sl-SI">
                <a:solidFill>
                  <a:srgbClr val="FFFFFF"/>
                </a:solidFill>
              </a:rPr>
              <a:t>Poenostavljene in neutemeljene sodbe o pokrajinah oz. pripadnikih pokrajin </a:t>
            </a:r>
          </a:p>
          <a:p>
            <a:r>
              <a:rPr lang="en-US" altLang="sl-SI">
                <a:solidFill>
                  <a:srgbClr val="FFFFFF"/>
                </a:solidFill>
              </a:rPr>
              <a:t>‘’Škrti Gorenjci, pijani Dolenjci’’</a:t>
            </a:r>
          </a:p>
        </p:txBody>
      </p:sp>
      <p:pic>
        <p:nvPicPr>
          <p:cNvPr id="9220" name="Picture 3">
            <a:extLst>
              <a:ext uri="{FF2B5EF4-FFF2-40B4-BE49-F238E27FC236}">
                <a16:creationId xmlns:a16="http://schemas.microsoft.com/office/drawing/2014/main" id="{9EBB5B7E-4337-4E6F-BAE1-FFC6D92037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3897313"/>
            <a:ext cx="235267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a:extLst>
              <a:ext uri="{FF2B5EF4-FFF2-40B4-BE49-F238E27FC236}">
                <a16:creationId xmlns:a16="http://schemas.microsoft.com/office/drawing/2014/main" id="{B55D12A6-32CC-45E1-9CF0-A56FAE7117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3" y="3897313"/>
            <a:ext cx="14065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0F59DA3-8C75-47A9-B7DB-AC1BE8EA517F}"/>
              </a:ext>
            </a:extLst>
          </p:cNvPr>
          <p:cNvSpPr>
            <a:spLocks noGrp="1"/>
          </p:cNvSpPr>
          <p:nvPr>
            <p:ph type="title"/>
          </p:nvPr>
        </p:nvSpPr>
        <p:spPr/>
        <p:txBody>
          <a:bodyPr/>
          <a:lstStyle/>
          <a:p>
            <a:r>
              <a:rPr lang="en-US" altLang="sl-SI">
                <a:solidFill>
                  <a:srgbClr val="FFFFFF"/>
                </a:solidFill>
              </a:rPr>
              <a:t>Stereotipi in naš vsakdan</a:t>
            </a:r>
          </a:p>
        </p:txBody>
      </p:sp>
      <p:sp>
        <p:nvSpPr>
          <p:cNvPr id="3" name="Content Placeholder 2">
            <a:extLst>
              <a:ext uri="{FF2B5EF4-FFF2-40B4-BE49-F238E27FC236}">
                <a16:creationId xmlns:a16="http://schemas.microsoft.com/office/drawing/2014/main" id="{3069149D-F1AA-4FA8-A43D-B6334EFDED07}"/>
              </a:ext>
            </a:extLst>
          </p:cNvPr>
          <p:cNvSpPr>
            <a:spLocks noGrp="1"/>
          </p:cNvSpPr>
          <p:nvPr>
            <p:ph idx="1"/>
          </p:nvPr>
        </p:nvSpPr>
        <p:spPr/>
        <p:txBody>
          <a:bodyPr/>
          <a:lstStyle/>
          <a:p>
            <a:r>
              <a:rPr lang="en-US" altLang="sl-SI">
                <a:solidFill>
                  <a:srgbClr val="FFFFFF"/>
                </a:solidFill>
              </a:rPr>
              <a:t>Prilagajanje na socialno okolje</a:t>
            </a:r>
          </a:p>
          <a:p>
            <a:r>
              <a:rPr lang="en-US" altLang="sl-SI">
                <a:solidFill>
                  <a:srgbClr val="FFFFFF"/>
                </a:solidFill>
              </a:rPr>
              <a:t>Učinkoviti, obenem pa izkrivljajo stvarnost</a:t>
            </a:r>
          </a:p>
          <a:p>
            <a:r>
              <a:rPr lang="en-US" altLang="sl-SI">
                <a:solidFill>
                  <a:srgbClr val="FFFFFF"/>
                </a:solidFill>
              </a:rPr>
              <a:t>Ljudje smo ENKRATNI; RAZLIČNI; SPREMENLJIVI</a:t>
            </a:r>
          </a:p>
        </p:txBody>
      </p:sp>
      <p:pic>
        <p:nvPicPr>
          <p:cNvPr id="10244" name="Picture 3">
            <a:extLst>
              <a:ext uri="{FF2B5EF4-FFF2-40B4-BE49-F238E27FC236}">
                <a16:creationId xmlns:a16="http://schemas.microsoft.com/office/drawing/2014/main" id="{5BF61E61-AE7C-486F-9A09-512AC20331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97338"/>
            <a:ext cx="307181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538</Words>
  <Application>Microsoft Office PowerPoint</Application>
  <PresentationFormat>On-screen Show (4:3)</PresentationFormat>
  <Paragraphs>72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Cambria</vt:lpstr>
      <vt:lpstr>Times New Roman</vt:lpstr>
      <vt:lpstr>Office Theme</vt:lpstr>
      <vt:lpstr>STEREOTIPI</vt:lpstr>
      <vt:lpstr>Nekaj etničnih STEREOTIPOV:</vt:lpstr>
      <vt:lpstr>PowerPoint Presentation</vt:lpstr>
      <vt:lpstr>Stereotip = Predsodek??</vt:lpstr>
      <vt:lpstr>Podlaga za nastanek stereotipov</vt:lpstr>
      <vt:lpstr>Vplivi na stereotipe + spolni stereotipi</vt:lpstr>
      <vt:lpstr>Etnični stereotipi</vt:lpstr>
      <vt:lpstr>Pokrajinski stereotipi</vt:lpstr>
      <vt:lpstr>Stereotipi in naš vsakdan</vt:lpstr>
      <vt:lpstr>Stereotip ali ne?</vt:lpstr>
      <vt:lpstr>Stereotipi v dramatiki</vt:lpstr>
      <vt:lpstr>Kaj storiti, da bo stereotipov manj?</vt:lpstr>
      <vt:lpstr>Ponovimo: ODGOVORITE!</vt:lpstr>
      <vt:lpstr>Povežite</vt:lpstr>
      <vt:lpstr>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2019-06-03T09:10:39Z</dcterms:created>
  <dcterms:modified xsi:type="dcterms:W3CDTF">2019-06-03T09:10:39Z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